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84" r:id="rId2"/>
    <p:sldId id="429" r:id="rId3"/>
    <p:sldId id="433" r:id="rId4"/>
    <p:sldId id="434" r:id="rId5"/>
    <p:sldId id="431" r:id="rId6"/>
    <p:sldId id="435" r:id="rId7"/>
    <p:sldId id="436" r:id="rId8"/>
    <p:sldId id="432" r:id="rId9"/>
    <p:sldId id="420" r:id="rId10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9" autoAdjust="0"/>
    <p:restoredTop sz="90293" autoAdjust="0"/>
  </p:normalViewPr>
  <p:slideViewPr>
    <p:cSldViewPr>
      <p:cViewPr varScale="1">
        <p:scale>
          <a:sx n="56" d="100"/>
          <a:sy n="56" d="100"/>
        </p:scale>
        <p:origin x="892" y="52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062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554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2425579" y="2375112"/>
            <a:ext cx="7776864" cy="1718961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sz="5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5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sz="5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uz-Cyrl-UZ" sz="5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SINIQ CHIZIQ </a:t>
            </a:r>
            <a:endParaRPr lang="uz-Cyrl-UZ" altLang="ru-RU" sz="5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 algn="ctr">
              <a:spcBef>
                <a:spcPts val="245"/>
              </a:spcBef>
            </a:pPr>
            <a:r>
              <a:rPr lang="en-US" altLang="ru-RU" sz="5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 </a:t>
            </a:r>
            <a:r>
              <a:rPr lang="en-US" altLang="ru-RU" sz="5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 UZUNLIGI </a:t>
            </a:r>
            <a:endParaRPr lang="ru-RU" sz="5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1086273"/>
            <a:chOff x="439458" y="322808"/>
            <a:chExt cx="4985770" cy="489254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19"/>
              <a:ext cx="838783" cy="472243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4024536" y="2298923"/>
            <a:ext cx="91440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5400" b="1" dirty="0" smtClean="0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 </a:t>
            </a:r>
            <a:endParaRPr lang="ru-RU" sz="5400" dirty="0">
              <a:solidFill>
                <a:schemeClr val="tx2"/>
              </a:solidFill>
              <a:latin typeface="Arial Black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8807" y="4140978"/>
            <a:ext cx="4131540" cy="2850343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74365" y="2645810"/>
            <a:ext cx="760549" cy="148163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74365" y="4764996"/>
            <a:ext cx="760549" cy="144016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284113" y="736046"/>
            <a:ext cx="16962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0120" y="1440210"/>
            <a:ext cx="12601400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Ketma</a:t>
            </a:r>
            <a:r>
              <a:rPr lang="en-US" sz="2800" b="1" dirty="0" smtClean="0">
                <a:solidFill>
                  <a:schemeClr val="tx1"/>
                </a:solidFill>
              </a:rPr>
              <a:t> –</a:t>
            </a:r>
            <a:r>
              <a:rPr lang="en-US" sz="2800" b="1" dirty="0" err="1" smtClean="0">
                <a:solidFill>
                  <a:schemeClr val="tx1"/>
                </a:solidFill>
              </a:rPr>
              <a:t>ket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kelgan</a:t>
            </a:r>
            <a:r>
              <a:rPr lang="en-US" sz="2800" b="1" dirty="0" smtClean="0">
                <a:solidFill>
                  <a:schemeClr val="tx1"/>
                </a:solidFill>
              </a:rPr>
              <a:t>,</a:t>
            </a:r>
            <a:r>
              <a:rPr lang="uz-Cyrl-UZ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o‘zaro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qo‘shnilari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to‘g‘ri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chiziqda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yotmaydigan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kesmalardan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tashkil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topgan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shakl</a:t>
            </a:r>
            <a:r>
              <a:rPr lang="en-US" sz="2800" b="1" dirty="0" smtClean="0">
                <a:solidFill>
                  <a:schemeClr val="tx1"/>
                </a:solidFill>
              </a:rPr>
              <a:t>  </a:t>
            </a:r>
            <a:r>
              <a:rPr lang="en-US" sz="2800" b="1" dirty="0" err="1" smtClean="0">
                <a:solidFill>
                  <a:schemeClr val="accent2"/>
                </a:solidFill>
              </a:rPr>
              <a:t>siniq</a:t>
            </a:r>
            <a:r>
              <a:rPr lang="en-US" sz="2800" b="1" dirty="0" smtClean="0">
                <a:solidFill>
                  <a:schemeClr val="accent2"/>
                </a:solidFill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</a:rPr>
              <a:t>chiziq</a:t>
            </a:r>
            <a:r>
              <a:rPr lang="en-US" sz="2800" b="1" dirty="0" smtClean="0">
                <a:solidFill>
                  <a:schemeClr val="accent2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deyiladi.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48471" y="2774891"/>
            <a:ext cx="8137099" cy="21544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ABCDEFK –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Siniq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A,</a:t>
            </a:r>
            <a:r>
              <a:rPr lang="uz-Cyrl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B,</a:t>
            </a:r>
            <a:r>
              <a:rPr lang="uz-Cyrl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C,</a:t>
            </a:r>
            <a:r>
              <a:rPr lang="uz-Cyrl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D,</a:t>
            </a:r>
            <a:r>
              <a:rPr lang="uz-Cyrl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E,</a:t>
            </a:r>
            <a:r>
              <a:rPr lang="uz-Cyrl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F,</a:t>
            </a:r>
            <a:r>
              <a:rPr lang="uz-Cyrl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 –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Siniq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uchlari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AB,</a:t>
            </a:r>
            <a:r>
              <a:rPr lang="uz-Cyrl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BC,</a:t>
            </a:r>
            <a:r>
              <a:rPr lang="uz-Cyrl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CD,</a:t>
            </a:r>
            <a:r>
              <a:rPr lang="uz-Cyrl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DE,</a:t>
            </a:r>
            <a:r>
              <a:rPr lang="uz-Cyrl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EF,</a:t>
            </a:r>
            <a:r>
              <a:rPr lang="uz-Cyrl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FK –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Siniq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bo‘g‘inlari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r>
              <a:rPr lang="uz-Cyrl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Siniq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tomonlarining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1360240" y="4968602"/>
            <a:ext cx="432048" cy="72008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 flipV="1">
            <a:off x="1360240" y="4320530"/>
            <a:ext cx="432048" cy="648072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1360240" y="3595874"/>
            <a:ext cx="432048" cy="72008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792288" y="3600450"/>
            <a:ext cx="576064" cy="35546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2224338" y="3960490"/>
            <a:ext cx="144014" cy="684076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 flipV="1">
            <a:off x="2235122" y="4644566"/>
            <a:ext cx="421262" cy="684076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2634951" y="5097808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247213" y="4303470"/>
            <a:ext cx="372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317493" y="3574385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589713" y="3165844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004806" y="4067553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385478" y="4760173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1028097" y="5455180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1649907" y="3394518"/>
            <a:ext cx="292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2216549" y="3740470"/>
            <a:ext cx="292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1629788" y="4742345"/>
            <a:ext cx="292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2089088" y="4413733"/>
            <a:ext cx="292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1214206" y="4092544"/>
            <a:ext cx="292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1227497" y="5457849"/>
            <a:ext cx="292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505383" y="5097809"/>
            <a:ext cx="292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30579" y="263720"/>
            <a:ext cx="50455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SINIQ CHIZIQ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659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50" grpId="0"/>
      <p:bldP spid="5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777822" y="1325651"/>
            <a:ext cx="3384376" cy="5441017"/>
          </a:xfrm>
          <a:prstGeom prst="rect">
            <a:avLst/>
          </a:prstGeom>
        </p:spPr>
      </p:pic>
      <p:sp>
        <p:nvSpPr>
          <p:cNvPr id="6" name="Объект 2"/>
          <p:cNvSpPr>
            <a:spLocks noGrp="1"/>
          </p:cNvSpPr>
          <p:nvPr>
            <p:ph sz="half" idx="2"/>
          </p:nvPr>
        </p:nvSpPr>
        <p:spPr>
          <a:xfrm>
            <a:off x="424136" y="1296194"/>
            <a:ext cx="7344816" cy="5601533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Boshlang‘ich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oxirgi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uchlari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ustma</a:t>
            </a:r>
            <a:r>
              <a:rPr lang="en-US" sz="2800" b="1" dirty="0" smtClean="0">
                <a:solidFill>
                  <a:schemeClr val="tx1"/>
                </a:solidFill>
              </a:rPr>
              <a:t> –</a:t>
            </a:r>
            <a:r>
              <a:rPr lang="en-US" sz="2800" b="1" dirty="0" err="1" smtClean="0">
                <a:solidFill>
                  <a:schemeClr val="tx1"/>
                </a:solidFill>
              </a:rPr>
              <a:t>ust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tushadigan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siniq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chiziqni</a:t>
            </a:r>
            <a:r>
              <a:rPr lang="en-US" sz="2800" b="1" dirty="0" smtClean="0">
                <a:solidFill>
                  <a:schemeClr val="tx1"/>
                </a:solidFill>
              </a:rPr>
              <a:t> – </a:t>
            </a:r>
            <a:r>
              <a:rPr lang="en-US" sz="2800" b="1" dirty="0" err="1" smtClean="0">
                <a:solidFill>
                  <a:srgbClr val="C00000"/>
                </a:solidFill>
              </a:rPr>
              <a:t>yopiq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siniq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chiziq</a:t>
            </a:r>
            <a:r>
              <a:rPr lang="en-US" sz="2800" b="1" dirty="0" smtClean="0">
                <a:solidFill>
                  <a:schemeClr val="tx1"/>
                </a:solidFill>
              </a:rPr>
              <a:t> deyiladi.</a:t>
            </a:r>
          </a:p>
          <a:p>
            <a:r>
              <a:rPr lang="en-US" sz="2800" b="1" dirty="0" err="1" smtClean="0">
                <a:solidFill>
                  <a:schemeClr val="tx1"/>
                </a:solidFill>
              </a:rPr>
              <a:t>O‘z</a:t>
            </a:r>
            <a:r>
              <a:rPr lang="en-US" sz="2800" b="1" dirty="0" smtClean="0">
                <a:solidFill>
                  <a:schemeClr val="tx1"/>
                </a:solidFill>
              </a:rPr>
              <a:t> –</a:t>
            </a:r>
            <a:r>
              <a:rPr lang="en-US" sz="2800" b="1" dirty="0" err="1" smtClean="0">
                <a:solidFill>
                  <a:schemeClr val="tx1"/>
                </a:solidFill>
              </a:rPr>
              <a:t>o‘zini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kesmaydigan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yopiq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siniq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chiziq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</a:rPr>
              <a:t>ko‘pburchak </a:t>
            </a:r>
            <a:r>
              <a:rPr lang="en-US" sz="2800" b="1" dirty="0" smtClean="0">
                <a:solidFill>
                  <a:schemeClr val="tx1"/>
                </a:solidFill>
              </a:rPr>
              <a:t>deb </a:t>
            </a:r>
            <a:r>
              <a:rPr lang="en-US" sz="2800" b="1" dirty="0" err="1" smtClean="0">
                <a:solidFill>
                  <a:schemeClr val="tx1"/>
                </a:solidFill>
              </a:rPr>
              <a:t>ataladi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r>
              <a:rPr lang="uz-Cyrl-UZ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Tomonlarining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soniga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qarab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ko‘pburchaklar</a:t>
            </a:r>
            <a:r>
              <a:rPr lang="en-US" sz="2800" b="1" dirty="0" smtClean="0">
                <a:solidFill>
                  <a:schemeClr val="tx1"/>
                </a:solidFill>
              </a:rPr>
              <a:t>: </a:t>
            </a:r>
            <a:r>
              <a:rPr lang="en-US" sz="2800" b="1" dirty="0" err="1" smtClean="0">
                <a:solidFill>
                  <a:srgbClr val="7030A0"/>
                </a:solidFill>
              </a:rPr>
              <a:t>uchburchak</a:t>
            </a:r>
            <a:r>
              <a:rPr lang="en-US" sz="2800" b="1" dirty="0" smtClean="0">
                <a:solidFill>
                  <a:srgbClr val="7030A0"/>
                </a:solidFill>
              </a:rPr>
              <a:t>,</a:t>
            </a:r>
          </a:p>
          <a:p>
            <a:r>
              <a:rPr lang="en-US" sz="2800" b="1" dirty="0" err="1" smtClean="0">
                <a:solidFill>
                  <a:srgbClr val="0070C0"/>
                </a:solidFill>
              </a:rPr>
              <a:t>to‘rtburchak</a:t>
            </a:r>
            <a:r>
              <a:rPr lang="en-US" sz="2800" b="1" dirty="0" smtClean="0">
                <a:solidFill>
                  <a:srgbClr val="0070C0"/>
                </a:solidFill>
              </a:rPr>
              <a:t>,</a:t>
            </a:r>
            <a:r>
              <a:rPr lang="uz-Cyrl-UZ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beshburchak</a:t>
            </a:r>
            <a:r>
              <a:rPr lang="en-US" sz="2800" b="1" dirty="0" smtClean="0">
                <a:solidFill>
                  <a:srgbClr val="FF0000"/>
                </a:solidFill>
              </a:rPr>
              <a:t>,</a:t>
            </a:r>
            <a:r>
              <a:rPr lang="uz-Cyrl-UZ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chemeClr val="accent3">
                    <a:lumMod val="50000"/>
                  </a:schemeClr>
                </a:solidFill>
              </a:rPr>
              <a:t>oltiburchak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hokazo</a:t>
            </a:r>
            <a:r>
              <a:rPr lang="en-US" sz="2800" b="1" dirty="0" smtClean="0">
                <a:solidFill>
                  <a:schemeClr val="tx1"/>
                </a:solidFill>
              </a:rPr>
              <a:t> deb ham </a:t>
            </a:r>
            <a:r>
              <a:rPr lang="en-US" sz="2800" b="1" dirty="0" err="1" smtClean="0">
                <a:solidFill>
                  <a:schemeClr val="tx1"/>
                </a:solidFill>
              </a:rPr>
              <a:t>nomlanadi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sz="2800" b="1" dirty="0" err="1" smtClean="0">
                <a:solidFill>
                  <a:schemeClr val="tx1"/>
                </a:solidFill>
              </a:rPr>
              <a:t>Siniq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chiziqning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uzunligi</a:t>
            </a:r>
            <a:r>
              <a:rPr lang="en-US" sz="2800" b="1" dirty="0" smtClean="0">
                <a:solidFill>
                  <a:schemeClr val="tx1"/>
                </a:solidFill>
              </a:rPr>
              <a:t> deb </a:t>
            </a:r>
            <a:r>
              <a:rPr lang="en-US" sz="2800" b="1" dirty="0" err="1" smtClean="0">
                <a:solidFill>
                  <a:schemeClr val="tx1"/>
                </a:solidFill>
              </a:rPr>
              <a:t>uning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tomonlari</a:t>
            </a:r>
            <a:r>
              <a:rPr lang="en-US" sz="2800" b="1" dirty="0" smtClean="0">
                <a:solidFill>
                  <a:schemeClr val="tx1"/>
                </a:solidFill>
              </a:rPr>
              <a:t> (</a:t>
            </a:r>
            <a:r>
              <a:rPr lang="en-US" sz="2800" b="1" dirty="0" err="1" smtClean="0">
                <a:solidFill>
                  <a:schemeClr val="tx1"/>
                </a:solidFill>
              </a:rPr>
              <a:t>bo‘g‘inlari</a:t>
            </a:r>
            <a:r>
              <a:rPr lang="en-US" sz="2800" b="1" dirty="0" smtClean="0">
                <a:solidFill>
                  <a:schemeClr val="tx1"/>
                </a:solidFill>
              </a:rPr>
              <a:t> ) </a:t>
            </a:r>
            <a:r>
              <a:rPr lang="en-US" sz="2800" b="1" dirty="0" err="1" smtClean="0">
                <a:solidFill>
                  <a:schemeClr val="tx1"/>
                </a:solidFill>
              </a:rPr>
              <a:t>uzunliklari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yig‘indisiga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aytiladi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Ko‘pburchak </a:t>
            </a:r>
            <a:r>
              <a:rPr lang="en-US" sz="2800" b="1" dirty="0" err="1" smtClean="0">
                <a:solidFill>
                  <a:schemeClr val="tx1"/>
                </a:solidFill>
              </a:rPr>
              <a:t>tomonlari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uzunliklari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yig‘indisi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</a:rPr>
              <a:t>perimetri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deb </a:t>
            </a:r>
            <a:r>
              <a:rPr lang="en-US" sz="2800" b="1" dirty="0" err="1" smtClean="0">
                <a:solidFill>
                  <a:schemeClr val="tx1"/>
                </a:solidFill>
              </a:rPr>
              <a:t>ataladi</a:t>
            </a:r>
            <a:r>
              <a:rPr lang="en-US" sz="2800" b="1" dirty="0" smtClean="0">
                <a:solidFill>
                  <a:schemeClr val="tx1"/>
                </a:solidFill>
              </a:rPr>
              <a:t>. 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40560" y="288082"/>
            <a:ext cx="53703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YOPIQ SINIQ CHIZIQ 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094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880520" y="288083"/>
            <a:ext cx="6336705" cy="677108"/>
          </a:xfrm>
        </p:spPr>
        <p:txBody>
          <a:bodyPr/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    579-MASALA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0120" y="1296194"/>
            <a:ext cx="11881401" cy="1292662"/>
          </a:xfrm>
        </p:spPr>
        <p:txBody>
          <a:bodyPr/>
          <a:lstStyle/>
          <a:p>
            <a:pPr marL="514350" indent="-514350">
              <a:buAutoNum type="alphaLcParenR"/>
            </a:pPr>
            <a:r>
              <a:rPr lang="en-US" sz="2800" b="1" dirty="0" err="1" smtClean="0">
                <a:solidFill>
                  <a:schemeClr val="tx1"/>
                </a:solidFill>
              </a:rPr>
              <a:t>Yetti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bo‘g‘inli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siniq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chiziq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chizing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r>
              <a:rPr lang="uz-Cyrl-UZ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uchlari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bo‘g‘inlarini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yozing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>
              <a:buAutoNum type="alphaLcParenR"/>
            </a:pPr>
            <a:r>
              <a:rPr lang="en-US" sz="2800" b="1" dirty="0" smtClean="0">
                <a:solidFill>
                  <a:schemeClr val="tx1"/>
                </a:solidFill>
              </a:rPr>
              <a:t>Rasmda </a:t>
            </a:r>
            <a:r>
              <a:rPr lang="en-US" sz="2800" b="1" dirty="0" err="1" smtClean="0">
                <a:solidFill>
                  <a:schemeClr val="tx1"/>
                </a:solidFill>
              </a:rPr>
              <a:t>tasvirlangan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raqam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belgilari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siniq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chiziq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bo‘ladimi</a:t>
            </a:r>
            <a:r>
              <a:rPr lang="en-US" sz="2800" b="1" dirty="0" smtClean="0">
                <a:solidFill>
                  <a:schemeClr val="tx1"/>
                </a:solidFill>
              </a:rPr>
              <a:t>?</a:t>
            </a:r>
            <a:endParaRPr lang="ru-RU" sz="2800" b="1" dirty="0">
              <a:solidFill>
                <a:schemeClr val="tx1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1072208" y="3384428"/>
            <a:ext cx="504056" cy="91439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576264" y="3384427"/>
            <a:ext cx="936104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512368" y="3384427"/>
            <a:ext cx="936104" cy="68059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3448472" y="3384426"/>
            <a:ext cx="648072" cy="680592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096544" y="3384426"/>
            <a:ext cx="914400" cy="91440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5032648" y="3384426"/>
            <a:ext cx="504056" cy="91440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536704" y="3384426"/>
            <a:ext cx="936104" cy="320552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4875762" y="4071188"/>
            <a:ext cx="292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900206" y="4104535"/>
            <a:ext cx="292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436786" y="3147285"/>
            <a:ext cx="292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366334" y="3157118"/>
            <a:ext cx="292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313290" y="3830662"/>
            <a:ext cx="292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959586" y="3150399"/>
            <a:ext cx="292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397676" y="3150399"/>
            <a:ext cx="292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319768" y="3454662"/>
            <a:ext cx="292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355566" y="3154083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5292824" y="2920421"/>
            <a:ext cx="463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4819657" y="4304590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3896072" y="2877478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3262583" y="4073757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2303040" y="2937471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324236" y="2899339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581022" y="4042980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329992" y="5040610"/>
            <a:ext cx="74389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Uchlari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A,</a:t>
            </a:r>
            <a:r>
              <a:rPr lang="uz-Cyrl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B,</a:t>
            </a:r>
            <a:r>
              <a:rPr lang="uz-Cyrl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C,</a:t>
            </a:r>
            <a:r>
              <a:rPr lang="uz-Cyrl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D,</a:t>
            </a:r>
            <a:r>
              <a:rPr lang="uz-Cyrl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E,</a:t>
            </a:r>
            <a:r>
              <a:rPr lang="uz-Cyrl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F,</a:t>
            </a:r>
            <a:r>
              <a:rPr lang="uz-Cyrl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</a:p>
          <a:p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Bo‘g‘inlari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AB,</a:t>
            </a:r>
            <a:r>
              <a:rPr lang="uz-Cyrl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BC,</a:t>
            </a:r>
            <a:r>
              <a:rPr lang="uz-Cyrl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CD,</a:t>
            </a:r>
            <a:r>
              <a:rPr lang="uz-Cyrl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DE,</a:t>
            </a:r>
            <a:r>
              <a:rPr lang="uz-Cyrl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EF,</a:t>
            </a:r>
            <a:r>
              <a:rPr lang="uz-Cyrl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FG,</a:t>
            </a:r>
            <a:r>
              <a:rPr lang="uz-Cyrl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GH</a:t>
            </a:r>
            <a:endParaRPr lang="ru-RU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b) Ha</a:t>
            </a:r>
          </a:p>
        </p:txBody>
      </p:sp>
      <p:pic>
        <p:nvPicPr>
          <p:cNvPr id="50" name="Рисунок 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2438" y="2731167"/>
            <a:ext cx="5558903" cy="2453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30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29" grpId="0"/>
      <p:bldP spid="31" grpId="0"/>
      <p:bldP spid="32" grpId="0"/>
      <p:bldP spid="33" grpId="0"/>
      <p:bldP spid="34" grpId="0"/>
      <p:bldP spid="35" grpId="0"/>
      <p:bldP spid="36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40560" y="112984"/>
            <a:ext cx="4392488" cy="830997"/>
          </a:xfrm>
        </p:spPr>
        <p:txBody>
          <a:bodyPr/>
          <a:lstStyle/>
          <a:p>
            <a:pPr algn="ctr"/>
            <a:r>
              <a:rPr lang="en-US" sz="5400" dirty="0"/>
              <a:t>M</a:t>
            </a:r>
            <a:r>
              <a:rPr lang="en-US" sz="5400" dirty="0" smtClean="0"/>
              <a:t>asala</a:t>
            </a:r>
            <a:endParaRPr lang="ru-RU" sz="5400" dirty="0"/>
          </a:p>
        </p:txBody>
      </p:sp>
      <p:sp>
        <p:nvSpPr>
          <p:cNvPr id="7" name="Объект 6"/>
          <p:cNvSpPr>
            <a:spLocks noGrp="1"/>
          </p:cNvSpPr>
          <p:nvPr>
            <p:ph sz="half" idx="3"/>
          </p:nvPr>
        </p:nvSpPr>
        <p:spPr>
          <a:xfrm>
            <a:off x="424136" y="1445931"/>
            <a:ext cx="11809393" cy="861774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Rasmda </a:t>
            </a:r>
            <a:r>
              <a:rPr lang="en-US" sz="2800" b="1" dirty="0" err="1" smtClean="0">
                <a:solidFill>
                  <a:schemeClr val="tx1"/>
                </a:solidFill>
              </a:rPr>
              <a:t>tasvirlangan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shakllarning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qaysi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shakldagini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aniqlang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uz-Cyrl-UZ" sz="2800" b="1" dirty="0" smtClean="0">
              <a:solidFill>
                <a:schemeClr val="tx1"/>
              </a:solidFill>
            </a:endParaRPr>
          </a:p>
          <a:p>
            <a:r>
              <a:rPr lang="en-US" sz="2800" b="1" dirty="0" smtClean="0">
                <a:solidFill>
                  <a:schemeClr val="tx1"/>
                </a:solidFill>
              </a:rPr>
              <a:t>a) </a:t>
            </a:r>
            <a:r>
              <a:rPr lang="en-US" sz="2800" b="1" dirty="0" err="1" smtClean="0">
                <a:solidFill>
                  <a:schemeClr val="tx1"/>
                </a:solidFill>
              </a:rPr>
              <a:t>siniq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chiziq</a:t>
            </a:r>
            <a:r>
              <a:rPr lang="en-US" sz="2800" b="1" dirty="0" smtClean="0">
                <a:solidFill>
                  <a:schemeClr val="tx1"/>
                </a:solidFill>
              </a:rPr>
              <a:t>    b) </a:t>
            </a:r>
            <a:r>
              <a:rPr lang="en-US" sz="2800" b="1" dirty="0" err="1" smtClean="0">
                <a:solidFill>
                  <a:schemeClr val="tx1"/>
                </a:solidFill>
              </a:rPr>
              <a:t>yopiq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siniq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chiziq</a:t>
            </a:r>
            <a:r>
              <a:rPr lang="en-US" sz="2800" b="1" dirty="0" smtClean="0">
                <a:solidFill>
                  <a:schemeClr val="tx1"/>
                </a:solidFill>
              </a:rPr>
              <a:t>     d) ko‘pburchak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160" y="2712064"/>
            <a:ext cx="6696744" cy="3547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251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7794" y="216074"/>
            <a:ext cx="5934828" cy="830997"/>
          </a:xfrm>
        </p:spPr>
        <p:txBody>
          <a:bodyPr/>
          <a:lstStyle/>
          <a:p>
            <a:r>
              <a:rPr lang="en-US" sz="5400" dirty="0" smtClean="0"/>
              <a:t>582-masala</a:t>
            </a:r>
            <a:endParaRPr lang="ru-RU" sz="5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712168" y="4176514"/>
            <a:ext cx="4464496" cy="2585323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P=13 cm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13=7+2 · x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2 · x=13-7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2 · x=6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x=6:2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x=3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4136" y="1440210"/>
            <a:ext cx="11593369" cy="1292662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Uchta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bo‘g‘indan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iborat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siniq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chiziqning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uzunligi</a:t>
            </a:r>
            <a:r>
              <a:rPr lang="en-US" sz="2800" b="1" dirty="0" smtClean="0">
                <a:solidFill>
                  <a:schemeClr val="tx1"/>
                </a:solidFill>
              </a:rPr>
              <a:t> 13 cm. </a:t>
            </a:r>
            <a:r>
              <a:rPr lang="en-US" sz="2800" b="1" dirty="0" err="1" smtClean="0">
                <a:solidFill>
                  <a:schemeClr val="tx1"/>
                </a:solidFill>
              </a:rPr>
              <a:t>Uning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birinchi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bo‘g‘ini</a:t>
            </a:r>
            <a:r>
              <a:rPr lang="en-US" sz="2800" b="1" dirty="0" smtClean="0">
                <a:solidFill>
                  <a:schemeClr val="tx1"/>
                </a:solidFill>
              </a:rPr>
              <a:t> 7 cm, </a:t>
            </a:r>
            <a:r>
              <a:rPr lang="en-US" sz="2800" b="1" dirty="0" err="1" smtClean="0">
                <a:solidFill>
                  <a:schemeClr val="tx1"/>
                </a:solidFill>
              </a:rPr>
              <a:t>qolgan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ikkitasi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esa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o‘zaro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teng</a:t>
            </a:r>
            <a:r>
              <a:rPr lang="en-US" sz="2800" b="1" dirty="0" smtClean="0">
                <a:solidFill>
                  <a:schemeClr val="tx1"/>
                </a:solidFill>
              </a:rPr>
              <a:t>. Bu </a:t>
            </a:r>
            <a:r>
              <a:rPr lang="en-US" sz="2800" b="1" dirty="0" err="1" smtClean="0">
                <a:solidFill>
                  <a:schemeClr val="tx1"/>
                </a:solidFill>
              </a:rPr>
              <a:t>siniq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chiziqni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chizing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754794" y="4129457"/>
            <a:ext cx="338437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5266962" y="4129457"/>
            <a:ext cx="1872208" cy="9361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5266962" y="5065561"/>
            <a:ext cx="187220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3617577" y="3925919"/>
            <a:ext cx="2744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001953" y="3925919"/>
            <a:ext cx="2744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001953" y="4865505"/>
            <a:ext cx="2744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147358" y="4865505"/>
            <a:ext cx="2744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838482" y="4687477"/>
            <a:ext cx="8867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cm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 rot="20150117">
            <a:off x="5589576" y="4274170"/>
            <a:ext cx="8867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cm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887746" y="3384426"/>
            <a:ext cx="15197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 cm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847813" y="4793572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123948" y="4803950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871824" y="3655650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595985" y="3662561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498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1423" y="216074"/>
            <a:ext cx="4535681" cy="677108"/>
          </a:xfrm>
        </p:spPr>
        <p:txBody>
          <a:bodyPr/>
          <a:lstStyle/>
          <a:p>
            <a:r>
              <a:rPr lang="en-US" sz="4400" dirty="0" smtClean="0"/>
              <a:t>587-masala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50872" y="1599501"/>
            <a:ext cx="11250527" cy="1723549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Rasmda </a:t>
            </a:r>
            <a:r>
              <a:rPr lang="en-US" sz="2800" b="1" dirty="0" err="1" smtClean="0">
                <a:solidFill>
                  <a:schemeClr val="tx1"/>
                </a:solidFill>
              </a:rPr>
              <a:t>tasvirlangan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Obod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qishloqdan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Ozod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qishloqqa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uchta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siniq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chiziq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shaklidagi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yo‘llar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olib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boradi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Qaysi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yo‘l</a:t>
            </a:r>
            <a:r>
              <a:rPr lang="en-US" sz="2800" b="1" dirty="0" smtClean="0">
                <a:solidFill>
                  <a:schemeClr val="tx1"/>
                </a:solidFill>
              </a:rPr>
              <a:t>?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a) </a:t>
            </a:r>
            <a:r>
              <a:rPr lang="en-US" sz="2800" b="1" dirty="0" err="1" smtClean="0">
                <a:solidFill>
                  <a:schemeClr val="tx1"/>
                </a:solidFill>
              </a:rPr>
              <a:t>eng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qisqa</a:t>
            </a:r>
            <a:endParaRPr lang="en-US" sz="2800" b="1" dirty="0" smtClean="0">
              <a:solidFill>
                <a:schemeClr val="tx1"/>
              </a:solidFill>
            </a:endParaRPr>
          </a:p>
          <a:p>
            <a:r>
              <a:rPr lang="en-US" sz="2800" b="1" dirty="0" smtClean="0">
                <a:solidFill>
                  <a:schemeClr val="tx1"/>
                </a:solidFill>
              </a:rPr>
              <a:t>b) </a:t>
            </a:r>
            <a:r>
              <a:rPr lang="en-US" sz="2800" b="1" dirty="0" err="1">
                <a:solidFill>
                  <a:schemeClr val="tx1"/>
                </a:solidFill>
              </a:rPr>
              <a:t>e</a:t>
            </a:r>
            <a:r>
              <a:rPr lang="en-US" sz="2800" b="1" dirty="0" err="1" smtClean="0">
                <a:solidFill>
                  <a:schemeClr val="tx1"/>
                </a:solidFill>
              </a:rPr>
              <a:t>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uzun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7408912" y="6624786"/>
            <a:ext cx="5568696" cy="338554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82332" y="3598482"/>
            <a:ext cx="49685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1-yo‘l : 12+15+20+6=53 km</a:t>
            </a: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2-yo‘l : 21+31=52 km </a:t>
            </a: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3-yo‘l : 5+14+22+21=62 km</a:t>
            </a:r>
          </a:p>
          <a:p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a) 2-yo‘l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b) 3-yo‘l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4736" y="2892163"/>
            <a:ext cx="5050070" cy="292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736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6544" y="252079"/>
            <a:ext cx="5184576" cy="738664"/>
          </a:xfrm>
        </p:spPr>
        <p:txBody>
          <a:bodyPr/>
          <a:lstStyle/>
          <a:p>
            <a:r>
              <a:rPr lang="ru-RU" sz="4800" dirty="0" smtClean="0"/>
              <a:t>588-</a:t>
            </a:r>
            <a:r>
              <a:rPr lang="en-US" sz="4800" dirty="0" smtClean="0"/>
              <a:t> masala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 flipV="1">
            <a:off x="6544816" y="2376313"/>
            <a:ext cx="5616705" cy="36004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327" y="1425901"/>
            <a:ext cx="11980952" cy="457142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4476" y="4248522"/>
            <a:ext cx="371948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ABCDEF - 122 km</a:t>
            </a: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2) ABCDHJF- 116 km</a:t>
            </a:r>
            <a:endParaRPr lang="ru-RU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AGDEF -114 km</a:t>
            </a: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4)AGDHJF - 108 km</a:t>
            </a: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5) AKLDEF - 125 km</a:t>
            </a: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6) AKLDHJF -119 km</a:t>
            </a:r>
          </a:p>
          <a:p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авая фигурная скобка 9"/>
          <p:cNvSpPr/>
          <p:nvPr/>
        </p:nvSpPr>
        <p:spPr>
          <a:xfrm>
            <a:off x="3881343" y="4397713"/>
            <a:ext cx="720080" cy="2514736"/>
          </a:xfrm>
          <a:prstGeom prst="rightBrace">
            <a:avLst>
              <a:gd name="adj1" fmla="val 36552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886170" y="4608824"/>
            <a:ext cx="74389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boriladi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qisqasi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AGDHJF</a:t>
            </a: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AKLDEF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57194" y="2319250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576148" y="1425901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464696" y="1439778"/>
            <a:ext cx="4074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217316" y="2581018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606216" y="1527723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2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0577264" y="2274689"/>
            <a:ext cx="372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ru-RU" sz="2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625028" y="2596784"/>
            <a:ext cx="4235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ru-RU" sz="2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168664" y="2985673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2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881343" y="3481429"/>
            <a:ext cx="372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sz="2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7226971" y="3102784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2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8678140" y="3067369"/>
            <a:ext cx="4235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44190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120" y="1296194"/>
            <a:ext cx="12313368" cy="56193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188332" y="3384426"/>
            <a:ext cx="84969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000" b="1" dirty="0" err="1" smtClean="0">
                <a:ln w="0"/>
                <a:latin typeface="Arial" pitchFamily="34" charset="0"/>
                <a:cs typeface="Arial" pitchFamily="34" charset="0"/>
              </a:rPr>
              <a:t>Darslikning</a:t>
            </a:r>
            <a:r>
              <a:rPr lang="en-US" altLang="ru-RU" sz="4000" b="1" dirty="0" smtClean="0">
                <a:ln w="0"/>
                <a:latin typeface="Arial" pitchFamily="34" charset="0"/>
                <a:cs typeface="Arial" pitchFamily="34" charset="0"/>
              </a:rPr>
              <a:t>  129-betdagi </a:t>
            </a:r>
          </a:p>
          <a:p>
            <a:pPr algn="ctr">
              <a:defRPr/>
            </a:pPr>
            <a:r>
              <a:rPr lang="en-US" altLang="ru-RU" sz="4000" b="1" dirty="0" smtClean="0">
                <a:ln w="0"/>
                <a:latin typeface="Arial" pitchFamily="34" charset="0"/>
                <a:cs typeface="Arial" pitchFamily="34" charset="0"/>
              </a:rPr>
              <a:t>589-,590-,591,- 592- </a:t>
            </a:r>
            <a:r>
              <a:rPr lang="en-US" altLang="ru-RU" sz="4000" b="1" dirty="0" err="1" smtClean="0">
                <a:ln w="0"/>
                <a:latin typeface="Arial" pitchFamily="34" charset="0"/>
                <a:cs typeface="Arial" pitchFamily="34" charset="0"/>
              </a:rPr>
              <a:t>masalalarni</a:t>
            </a:r>
            <a:r>
              <a:rPr lang="en-US" altLang="ru-RU" sz="4000" b="1" dirty="0" smtClean="0">
                <a:ln w="0"/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000" b="1" dirty="0" err="1" smtClean="0">
                <a:ln w="0"/>
                <a:latin typeface="Arial" pitchFamily="34" charset="0"/>
                <a:cs typeface="Arial" pitchFamily="34" charset="0"/>
              </a:rPr>
              <a:t>yechish</a:t>
            </a:r>
            <a:r>
              <a:rPr lang="en-US" altLang="ru-RU" sz="4000" b="1" dirty="0" smtClean="0">
                <a:ln w="0"/>
                <a:latin typeface="Arial" pitchFamily="34" charset="0"/>
                <a:cs typeface="Arial" pitchFamily="34" charset="0"/>
              </a:rPr>
              <a:t>.</a:t>
            </a:r>
            <a:endParaRPr lang="ru-RU" sz="4000" b="1" dirty="0">
              <a:ln w="0"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9329</TotalTime>
  <Words>444</Words>
  <Application>Microsoft Office PowerPoint</Application>
  <PresentationFormat>Произвольный</PresentationFormat>
  <Paragraphs>113</Paragraphs>
  <Slides>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Arial Black</vt:lpstr>
      <vt:lpstr>Calibri</vt:lpstr>
      <vt:lpstr>Times New Roman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Masala</vt:lpstr>
      <vt:lpstr>582-masala</vt:lpstr>
      <vt:lpstr>587-masala</vt:lpstr>
      <vt:lpstr>588- masala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710</cp:revision>
  <dcterms:created xsi:type="dcterms:W3CDTF">2020-04-09T07:32:19Z</dcterms:created>
  <dcterms:modified xsi:type="dcterms:W3CDTF">2020-12-04T06:36:08Z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