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84" r:id="rId2"/>
    <p:sldId id="450" r:id="rId3"/>
    <p:sldId id="456" r:id="rId4"/>
    <p:sldId id="457" r:id="rId5"/>
    <p:sldId id="451" r:id="rId6"/>
    <p:sldId id="452" r:id="rId7"/>
    <p:sldId id="453" r:id="rId8"/>
    <p:sldId id="454" r:id="rId9"/>
    <p:sldId id="455" r:id="rId10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  <p:cmAuthor id="2" name="БАЙРАМБЕК" initials="Б" lastIdx="1" clrIdx="1">
    <p:extLst>
      <p:ext uri="{19B8F6BF-5375-455C-9EA6-DF929625EA0E}">
        <p15:presenceInfo xmlns:p15="http://schemas.microsoft.com/office/powerpoint/2012/main" userId="30f666965399994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292E"/>
    <a:srgbClr val="2FF15D"/>
    <a:srgbClr val="FFFFFF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9" autoAdjust="0"/>
    <p:restoredTop sz="90293" autoAdjust="0"/>
  </p:normalViewPr>
  <p:slideViewPr>
    <p:cSldViewPr>
      <p:cViewPr varScale="1">
        <p:scale>
          <a:sx n="61" d="100"/>
          <a:sy n="61" d="100"/>
        </p:scale>
        <p:origin x="900" y="60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07.12.2020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1129696"/>
            <a:chOff x="439458" y="322808"/>
            <a:chExt cx="4985770" cy="5088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20"/>
              <a:ext cx="838783" cy="491799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8777064" y="3439032"/>
            <a:ext cx="3096344" cy="29459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853"/>
          </a:p>
        </p:txBody>
      </p:sp>
      <p:sp>
        <p:nvSpPr>
          <p:cNvPr id="13" name="object 4"/>
          <p:cNvSpPr txBox="1"/>
          <p:nvPr/>
        </p:nvSpPr>
        <p:spPr>
          <a:xfrm>
            <a:off x="712168" y="2298923"/>
            <a:ext cx="10599211" cy="2549958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 algn="ctr">
              <a:spcBef>
                <a:spcPts val="245"/>
              </a:spcBef>
            </a:pPr>
            <a:r>
              <a:rPr lang="en-US" sz="5400" b="1" dirty="0" smtClean="0">
                <a:solidFill>
                  <a:schemeClr val="tx2"/>
                </a:solidFill>
                <a:latin typeface="Arial Black" pitchFamily="34" charset="0"/>
                <a:cs typeface="Arial"/>
              </a:rPr>
              <a:t> </a:t>
            </a:r>
            <a:r>
              <a:rPr sz="5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5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sz="5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5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KO‘PBURCHAK PERIMETRI</a:t>
            </a:r>
            <a:endParaRPr lang="ru-RU" sz="5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>
              <a:spcBef>
                <a:spcPts val="245"/>
              </a:spcBef>
            </a:pPr>
            <a:endParaRPr lang="en-US" sz="5400" dirty="0">
              <a:solidFill>
                <a:schemeClr val="tx2"/>
              </a:solidFill>
              <a:latin typeface="Arial Black" pitchFamily="34" charset="0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285454" y="735614"/>
            <a:ext cx="16962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6144" y="2592338"/>
            <a:ext cx="648072" cy="1656184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96144" y="4584515"/>
            <a:ext cx="648072" cy="165618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096544" y="398418"/>
            <a:ext cx="7560840" cy="677108"/>
          </a:xfrm>
        </p:spPr>
        <p:txBody>
          <a:bodyPr/>
          <a:lstStyle/>
          <a:p>
            <a:r>
              <a:rPr lang="en-US" sz="4400" b="1" dirty="0" err="1" smtClean="0"/>
              <a:t>Mustahkamlash</a:t>
            </a:r>
            <a:endParaRPr lang="ru-RU" sz="4400" b="1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272419" y="1296194"/>
            <a:ext cx="12321069" cy="17235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1.</a:t>
            </a:r>
            <a:r>
              <a:rPr lang="ru-RU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Siniq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chiziq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va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yopiq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siniq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chiziq</a:t>
            </a:r>
            <a:r>
              <a:rPr lang="en-US" sz="2800" b="1" kern="0" dirty="0" smtClean="0">
                <a:solidFill>
                  <a:schemeClr val="tx1"/>
                </a:solidFill>
              </a:rPr>
              <a:t> deb nimaga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aytiladi</a:t>
            </a:r>
            <a:r>
              <a:rPr lang="en-US" sz="2800" b="1" kern="0" dirty="0" smtClean="0">
                <a:solidFill>
                  <a:schemeClr val="tx1"/>
                </a:solidFill>
              </a:rPr>
              <a:t>?</a:t>
            </a:r>
          </a:p>
          <a:p>
            <a:pPr marL="441325" indent="-441325" defTabSz="914400"/>
            <a:r>
              <a:rPr lang="en-US" sz="2800" b="1" kern="0" dirty="0" smtClean="0">
                <a:solidFill>
                  <a:schemeClr val="tx1"/>
                </a:solidFill>
              </a:rPr>
              <a:t>2.</a:t>
            </a:r>
            <a:r>
              <a:rPr lang="ru-RU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Berilgan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rasmda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siniq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chiziq</a:t>
            </a:r>
            <a:r>
              <a:rPr lang="en-US" sz="2800" b="1" kern="0" dirty="0" smtClean="0">
                <a:solidFill>
                  <a:schemeClr val="tx1"/>
                </a:solidFill>
              </a:rPr>
              <a:t>,</a:t>
            </a:r>
            <a:r>
              <a:rPr lang="ru-RU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yopiq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siniq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chiziq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va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ko‘pburchaklarni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ru-RU" sz="2800" b="1" kern="0" dirty="0" smtClean="0">
                <a:solidFill>
                  <a:schemeClr val="tx1"/>
                </a:solidFill>
              </a:rPr>
              <a:t>  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aniqlang</a:t>
            </a:r>
            <a:r>
              <a:rPr lang="en-US" sz="2800" b="1" kern="0" dirty="0" smtClean="0">
                <a:solidFill>
                  <a:schemeClr val="tx1"/>
                </a:solidFill>
              </a:rPr>
              <a:t>. </a:t>
            </a:r>
          </a:p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3.</a:t>
            </a:r>
            <a:r>
              <a:rPr lang="ru-RU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Ko‘pburchak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nima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va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unga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nimalar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misol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bo‘la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oladi</a:t>
            </a:r>
            <a:r>
              <a:rPr lang="en-US" sz="2800" b="1" kern="0" dirty="0" smtClean="0">
                <a:solidFill>
                  <a:schemeClr val="tx1"/>
                </a:solidFill>
              </a:rPr>
              <a:t>?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120" y="3240410"/>
            <a:ext cx="9937104" cy="352839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81806" y="5328642"/>
            <a:ext cx="4416594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d </a:t>
            </a:r>
            <a:r>
              <a:rPr lang="en-US" sz="28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siniq</a:t>
            </a:r>
            <a:r>
              <a:rPr lang="en-US" sz="2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endParaRPr lang="en-US" sz="2800" b="1" kern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28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yopiq</a:t>
            </a:r>
            <a:r>
              <a:rPr lang="en-US" sz="2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siniq</a:t>
            </a:r>
            <a:r>
              <a:rPr lang="en-US" sz="2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28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28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ko‘pburchak</a:t>
            </a:r>
            <a:r>
              <a:rPr lang="en-US" sz="2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3200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736504" y="360090"/>
            <a:ext cx="6192688" cy="677108"/>
          </a:xfrm>
        </p:spPr>
        <p:txBody>
          <a:bodyPr/>
          <a:lstStyle/>
          <a:p>
            <a:r>
              <a:rPr lang="en-US" sz="4400" b="1" dirty="0" err="1" smtClean="0">
                <a:solidFill>
                  <a:schemeClr val="bg1"/>
                </a:solidFill>
              </a:rPr>
              <a:t>Ko‘pburchak</a:t>
            </a:r>
            <a:r>
              <a:rPr lang="en-US" sz="4400" b="1" dirty="0" smtClean="0">
                <a:solidFill>
                  <a:schemeClr val="bg1"/>
                </a:solidFill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</a:rPr>
              <a:t>perimetri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1593294" y="1966579"/>
            <a:ext cx="1037140" cy="1415655"/>
          </a:xfrm>
          <a:prstGeom prst="triangle">
            <a:avLst>
              <a:gd name="adj" fmla="val 47671"/>
            </a:avLst>
          </a:prstGeom>
          <a:solidFill>
            <a:srgbClr val="2FF1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араллелограмм 5"/>
          <p:cNvSpPr/>
          <p:nvPr/>
        </p:nvSpPr>
        <p:spPr>
          <a:xfrm>
            <a:off x="8994545" y="1538374"/>
            <a:ext cx="1137756" cy="1832798"/>
          </a:xfrm>
          <a:prstGeom prst="parallelogram">
            <a:avLst>
              <a:gd name="adj" fmla="val 36278"/>
            </a:avLst>
          </a:prstGeom>
          <a:solidFill>
            <a:srgbClr val="F729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Трапеция 6"/>
          <p:cNvSpPr/>
          <p:nvPr/>
        </p:nvSpPr>
        <p:spPr>
          <a:xfrm>
            <a:off x="1100455" y="4851475"/>
            <a:ext cx="1696067" cy="1091938"/>
          </a:xfrm>
          <a:prstGeom prst="trapezoid">
            <a:avLst>
              <a:gd name="adj" fmla="val 23993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26410" y="4743732"/>
            <a:ext cx="1120338" cy="124712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Блок-схема: подготовка 10"/>
          <p:cNvSpPr/>
          <p:nvPr/>
        </p:nvSpPr>
        <p:spPr>
          <a:xfrm>
            <a:off x="4701176" y="1832387"/>
            <a:ext cx="1861130" cy="1260720"/>
          </a:xfrm>
          <a:prstGeom prst="flowChartPreparation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963879" y="4815080"/>
            <a:ext cx="2205997" cy="9144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80320" y="2454773"/>
            <a:ext cx="14512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ln w="0"/>
                <a:latin typeface="Arial" pitchFamily="34" charset="0"/>
                <a:cs typeface="Arial" pitchFamily="34" charset="0"/>
              </a:rPr>
              <a:t>4</a:t>
            </a:r>
            <a:r>
              <a:rPr lang="en-US" sz="2400" b="1" dirty="0" smtClean="0">
                <a:ln w="0"/>
                <a:latin typeface="Arial" pitchFamily="34" charset="0"/>
                <a:cs typeface="Arial" pitchFamily="34" charset="0"/>
              </a:rPr>
              <a:t> cm</a:t>
            </a:r>
            <a:endParaRPr lang="ru-RU" sz="2400" b="1" dirty="0">
              <a:ln w="0"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94613" y="2462747"/>
            <a:ext cx="9696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 smtClean="0">
                <a:ln w="0"/>
                <a:latin typeface="Arial" pitchFamily="34" charset="0"/>
                <a:cs typeface="Arial" pitchFamily="34" charset="0"/>
              </a:rPr>
              <a:t>4 cm</a:t>
            </a:r>
            <a:endParaRPr lang="ru-RU" sz="2400" b="1" dirty="0">
              <a:ln w="0"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702578" y="3311621"/>
            <a:ext cx="8795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 smtClean="0">
                <a:ln w="0"/>
                <a:latin typeface="Arial" pitchFamily="34" charset="0"/>
                <a:cs typeface="Arial" pitchFamily="34" charset="0"/>
              </a:rPr>
              <a:t>3 cm</a:t>
            </a:r>
            <a:endParaRPr lang="ru-RU" sz="2400" b="1" dirty="0">
              <a:ln w="0"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164578" y="1383040"/>
            <a:ext cx="29343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 smtClean="0">
                <a:ln w="0"/>
                <a:latin typeface="Arial" pitchFamily="34" charset="0"/>
                <a:cs typeface="Arial" pitchFamily="34" charset="0"/>
              </a:rPr>
              <a:t>5 cm</a:t>
            </a:r>
            <a:endParaRPr lang="ru-RU" sz="2400" b="1" dirty="0">
              <a:ln w="0"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419060" y="3151401"/>
            <a:ext cx="23770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 smtClean="0">
                <a:ln w="0"/>
                <a:latin typeface="Arial" pitchFamily="34" charset="0"/>
                <a:cs typeface="Arial" pitchFamily="34" charset="0"/>
              </a:rPr>
              <a:t>5 </a:t>
            </a:r>
            <a:r>
              <a:rPr lang="en-US" sz="2400" b="1" dirty="0">
                <a:ln w="0"/>
                <a:latin typeface="Arial" pitchFamily="34" charset="0"/>
                <a:cs typeface="Arial" pitchFamily="34" charset="0"/>
              </a:rPr>
              <a:t>cm</a:t>
            </a:r>
            <a:endParaRPr lang="ru-RU" sz="2400" b="1" dirty="0">
              <a:ln w="0"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6099412" y="1735746"/>
            <a:ext cx="12563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 smtClean="0">
                <a:ln w="0"/>
                <a:latin typeface="Arial" pitchFamily="34" charset="0"/>
                <a:cs typeface="Arial" pitchFamily="34" charset="0"/>
              </a:rPr>
              <a:t>2 cm</a:t>
            </a:r>
            <a:endParaRPr lang="ru-RU" sz="2400" b="1" dirty="0">
              <a:ln w="0"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213338" y="2579344"/>
            <a:ext cx="10989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ln w="0"/>
                <a:latin typeface="Arial" pitchFamily="34" charset="0"/>
                <a:cs typeface="Arial" pitchFamily="34" charset="0"/>
              </a:rPr>
              <a:t>2 cm</a:t>
            </a:r>
            <a:endParaRPr lang="ru-RU" sz="2400" b="1" dirty="0">
              <a:ln w="0"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018585" y="2595972"/>
            <a:ext cx="10251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ln w="0"/>
                <a:latin typeface="Arial" pitchFamily="34" charset="0"/>
                <a:cs typeface="Arial" pitchFamily="34" charset="0"/>
              </a:rPr>
              <a:t>2 cm</a:t>
            </a:r>
            <a:endParaRPr lang="ru-RU" sz="2400" b="1" dirty="0">
              <a:ln w="0"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028670" y="1774093"/>
            <a:ext cx="8852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ln w="0"/>
                <a:latin typeface="Arial" pitchFamily="34" charset="0"/>
                <a:cs typeface="Arial" pitchFamily="34" charset="0"/>
              </a:rPr>
              <a:t>2 cm</a:t>
            </a:r>
            <a:endParaRPr lang="ru-RU" sz="2400" b="1" dirty="0">
              <a:ln w="0"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806745" y="5729480"/>
            <a:ext cx="23770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 smtClean="0">
                <a:ln w="0"/>
                <a:latin typeface="Arial" pitchFamily="34" charset="0"/>
                <a:cs typeface="Arial" pitchFamily="34" charset="0"/>
              </a:rPr>
              <a:t>7 cm</a:t>
            </a:r>
            <a:endParaRPr lang="ru-RU" sz="2400" b="1" dirty="0">
              <a:ln w="0"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360367" y="4334132"/>
            <a:ext cx="33435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ln w="0"/>
                <a:latin typeface="Arial" pitchFamily="34" charset="0"/>
                <a:cs typeface="Arial" pitchFamily="34" charset="0"/>
              </a:rPr>
              <a:t>7 cm</a:t>
            </a:r>
            <a:endParaRPr lang="ru-RU" sz="2400" b="1" dirty="0">
              <a:ln w="0"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127539" y="5010993"/>
            <a:ext cx="8867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dirty="0" smtClean="0">
                <a:ln w="0"/>
                <a:latin typeface="Arial" pitchFamily="34" charset="0"/>
                <a:cs typeface="Arial" pitchFamily="34" charset="0"/>
              </a:rPr>
              <a:t>3 </a:t>
            </a:r>
            <a:r>
              <a:rPr lang="en-US" sz="2400" b="1" dirty="0">
                <a:ln w="0"/>
                <a:latin typeface="Arial" pitchFamily="34" charset="0"/>
                <a:cs typeface="Arial" pitchFamily="34" charset="0"/>
              </a:rPr>
              <a:t>cm</a:t>
            </a:r>
            <a:endParaRPr lang="ru-RU" sz="2400" b="1" dirty="0">
              <a:ln w="0"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 flipH="1">
            <a:off x="9264534" y="4984843"/>
            <a:ext cx="26808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 smtClean="0">
                <a:ln w="0"/>
                <a:latin typeface="Arial" pitchFamily="34" charset="0"/>
                <a:cs typeface="Arial" pitchFamily="34" charset="0"/>
              </a:rPr>
              <a:t>3 </a:t>
            </a:r>
            <a:r>
              <a:rPr lang="en-US" sz="2400" b="1" dirty="0">
                <a:ln w="0"/>
                <a:latin typeface="Arial" pitchFamily="34" charset="0"/>
                <a:cs typeface="Arial" pitchFamily="34" charset="0"/>
              </a:rPr>
              <a:t>cm</a:t>
            </a:r>
            <a:endParaRPr lang="ru-RU" sz="2400" b="1" dirty="0">
              <a:ln w="0"/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826410" y="5990859"/>
            <a:ext cx="9504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 smtClean="0">
                <a:ln w="0"/>
                <a:latin typeface="Arial" pitchFamily="34" charset="0"/>
                <a:cs typeface="Arial" pitchFamily="34" charset="0"/>
              </a:rPr>
              <a:t>4 </a:t>
            </a:r>
            <a:r>
              <a:rPr lang="en-US" sz="2400" b="1" dirty="0">
                <a:ln w="0"/>
                <a:latin typeface="Arial" pitchFamily="34" charset="0"/>
                <a:cs typeface="Arial" pitchFamily="34" charset="0"/>
              </a:rPr>
              <a:t>cm</a:t>
            </a:r>
            <a:endParaRPr lang="ru-RU" sz="2400" b="1" dirty="0">
              <a:ln w="0"/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 flipH="1">
            <a:off x="8531852" y="3321164"/>
            <a:ext cx="18485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 smtClean="0">
                <a:ln w="0"/>
                <a:latin typeface="Arial" pitchFamily="34" charset="0"/>
                <a:cs typeface="Arial" pitchFamily="34" charset="0"/>
              </a:rPr>
              <a:t>2 </a:t>
            </a:r>
            <a:r>
              <a:rPr lang="en-US" sz="2400" b="1" dirty="0">
                <a:ln w="0"/>
                <a:latin typeface="Arial" pitchFamily="34" charset="0"/>
                <a:cs typeface="Arial" pitchFamily="34" charset="0"/>
              </a:rPr>
              <a:t>cm</a:t>
            </a:r>
            <a:endParaRPr lang="ru-RU" sz="2400" b="1" dirty="0">
              <a:ln w="0"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 flipH="1">
            <a:off x="8046179" y="2025956"/>
            <a:ext cx="15548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 smtClean="0">
                <a:ln w="0"/>
                <a:latin typeface="Arial" pitchFamily="34" charset="0"/>
                <a:cs typeface="Arial" pitchFamily="34" charset="0"/>
              </a:rPr>
              <a:t>6 </a:t>
            </a:r>
            <a:r>
              <a:rPr lang="en-US" sz="2400" b="1" dirty="0">
                <a:ln w="0"/>
                <a:latin typeface="Arial" pitchFamily="34" charset="0"/>
                <a:cs typeface="Arial" pitchFamily="34" charset="0"/>
              </a:rPr>
              <a:t>cm</a:t>
            </a:r>
            <a:endParaRPr lang="ru-RU" sz="2400" b="1" dirty="0">
              <a:ln w="0"/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 flipH="1">
            <a:off x="9155875" y="2077975"/>
            <a:ext cx="23516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 smtClean="0">
                <a:ln w="0"/>
                <a:latin typeface="Arial" pitchFamily="34" charset="0"/>
                <a:cs typeface="Arial" pitchFamily="34" charset="0"/>
              </a:rPr>
              <a:t>6 </a:t>
            </a:r>
            <a:r>
              <a:rPr lang="en-US" sz="2400" b="1" dirty="0">
                <a:ln w="0"/>
                <a:latin typeface="Arial" pitchFamily="34" charset="0"/>
                <a:cs typeface="Arial" pitchFamily="34" charset="0"/>
              </a:rPr>
              <a:t>cm</a:t>
            </a:r>
            <a:endParaRPr lang="ru-RU" sz="2400" b="1" dirty="0">
              <a:ln w="0"/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 flipH="1">
            <a:off x="9158386" y="1174813"/>
            <a:ext cx="13141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ln w="0"/>
                <a:latin typeface="Arial" pitchFamily="34" charset="0"/>
                <a:cs typeface="Arial" pitchFamily="34" charset="0"/>
              </a:rPr>
              <a:t>2</a:t>
            </a:r>
            <a:r>
              <a:rPr lang="en-US" sz="2400" b="1" dirty="0" smtClean="0">
                <a:ln w="0"/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>
                <a:ln w="0"/>
                <a:latin typeface="Arial" pitchFamily="34" charset="0"/>
                <a:cs typeface="Arial" pitchFamily="34" charset="0"/>
              </a:rPr>
              <a:t>cm</a:t>
            </a:r>
            <a:endParaRPr lang="ru-RU" sz="2400" b="1" dirty="0">
              <a:ln w="0"/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428475" y="4431991"/>
            <a:ext cx="8867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dirty="0" smtClean="0">
                <a:ln w="0"/>
                <a:latin typeface="Arial" pitchFamily="34" charset="0"/>
                <a:cs typeface="Arial" pitchFamily="34" charset="0"/>
              </a:rPr>
              <a:t>4 </a:t>
            </a:r>
            <a:r>
              <a:rPr lang="en-US" sz="2400" b="1" dirty="0">
                <a:ln w="0"/>
                <a:latin typeface="Arial" pitchFamily="34" charset="0"/>
                <a:cs typeface="Arial" pitchFamily="34" charset="0"/>
              </a:rPr>
              <a:t>cm</a:t>
            </a:r>
            <a:endParaRPr lang="ru-RU" sz="2400" b="1" dirty="0">
              <a:ln w="0"/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319677" y="5078464"/>
            <a:ext cx="14520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 smtClean="0">
                <a:ln w="0"/>
                <a:latin typeface="Arial" pitchFamily="34" charset="0"/>
                <a:cs typeface="Arial" pitchFamily="34" charset="0"/>
              </a:rPr>
              <a:t>4 </a:t>
            </a:r>
            <a:r>
              <a:rPr lang="en-US" sz="2400" b="1" dirty="0">
                <a:ln w="0"/>
                <a:latin typeface="Arial" pitchFamily="34" charset="0"/>
                <a:cs typeface="Arial" pitchFamily="34" charset="0"/>
              </a:rPr>
              <a:t>cm</a:t>
            </a:r>
            <a:endParaRPr lang="ru-RU" sz="2400" b="1" dirty="0">
              <a:ln w="0"/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72163" y="5010993"/>
            <a:ext cx="10563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 smtClean="0">
                <a:ln w="0"/>
                <a:latin typeface="Arial" pitchFamily="34" charset="0"/>
                <a:cs typeface="Arial" pitchFamily="34" charset="0"/>
              </a:rPr>
              <a:t>4 </a:t>
            </a:r>
            <a:r>
              <a:rPr lang="en-US" sz="2400" b="1" dirty="0">
                <a:ln w="0"/>
                <a:latin typeface="Arial" pitchFamily="34" charset="0"/>
                <a:cs typeface="Arial" pitchFamily="34" charset="0"/>
              </a:rPr>
              <a:t>cm</a:t>
            </a:r>
            <a:endParaRPr lang="ru-RU" sz="2400" b="1" dirty="0">
              <a:ln w="0"/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546974" y="5897388"/>
            <a:ext cx="9136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ln w="0"/>
                <a:latin typeface="Arial" pitchFamily="34" charset="0"/>
                <a:cs typeface="Arial" pitchFamily="34" charset="0"/>
              </a:rPr>
              <a:t>7 cm</a:t>
            </a:r>
            <a:endParaRPr lang="ru-RU" sz="2400" b="1" dirty="0">
              <a:ln w="0"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351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1" grpId="0" animBg="1"/>
      <p:bldP spid="12" grpId="0" animBg="1"/>
      <p:bldP spid="14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3739" y="6025824"/>
            <a:ext cx="3844334" cy="738664"/>
          </a:xfrm>
        </p:spPr>
        <p:txBody>
          <a:bodyPr/>
          <a:lstStyle/>
          <a:p>
            <a:r>
              <a:rPr lang="en-US" sz="2400" dirty="0" smtClean="0">
                <a:solidFill>
                  <a:schemeClr val="tx1"/>
                </a:solidFill>
              </a:rPr>
              <a:t>2) P=5+2+2+5+2+2=18 cm</a:t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   P=5 ·2+2 ·4=18 cm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725673" y="1765677"/>
            <a:ext cx="4050550" cy="738664"/>
          </a:xfrm>
        </p:spPr>
        <p:txBody>
          <a:bodyPr/>
          <a:lstStyle/>
          <a:p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P=4+4+3=11 cm</a:t>
            </a:r>
          </a:p>
          <a:p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P=4 ·2+3= 11 cm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108467" y="5964254"/>
            <a:ext cx="3712640" cy="738664"/>
          </a:xfrm>
        </p:spPr>
        <p:txBody>
          <a:bodyPr/>
          <a:lstStyle/>
          <a:p>
            <a:r>
              <a:rPr lang="en-US" sz="2400" b="1" dirty="0" smtClean="0">
                <a:solidFill>
                  <a:schemeClr val="tx1"/>
                </a:solidFill>
              </a:rPr>
              <a:t>4) P=4+4+4+7=19 cm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</a:rPr>
              <a:t>   P=4·3+7=19 cm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458983" y="3323925"/>
            <a:ext cx="37599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6) P=7+3+7+3=20 cm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P=7·2+3·2=20 cm</a:t>
            </a:r>
          </a:p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P=(7+3) · 2= 20 cm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1062568" y="1461156"/>
            <a:ext cx="1037140" cy="1415655"/>
          </a:xfrm>
          <a:prstGeom prst="triangle">
            <a:avLst>
              <a:gd name="adj" fmla="val 47671"/>
            </a:avLst>
          </a:prstGeom>
          <a:solidFill>
            <a:srgbClr val="2FF1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10200" y="1902845"/>
            <a:ext cx="9438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ln w="0"/>
                <a:latin typeface="Arial" pitchFamily="34" charset="0"/>
                <a:cs typeface="Arial" pitchFamily="34" charset="0"/>
              </a:rPr>
              <a:t>4</a:t>
            </a:r>
            <a:r>
              <a:rPr lang="en-US" sz="2400" b="1" dirty="0" smtClean="0">
                <a:ln w="0"/>
                <a:latin typeface="Arial" pitchFamily="34" charset="0"/>
                <a:cs typeface="Arial" pitchFamily="34" charset="0"/>
              </a:rPr>
              <a:t> cm</a:t>
            </a:r>
            <a:endParaRPr lang="ru-RU" sz="2400" b="1" dirty="0">
              <a:ln w="0"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63887" y="1957324"/>
            <a:ext cx="9696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 smtClean="0">
                <a:ln w="0"/>
                <a:latin typeface="Arial" pitchFamily="34" charset="0"/>
                <a:cs typeface="Arial" pitchFamily="34" charset="0"/>
              </a:rPr>
              <a:t>4 cm</a:t>
            </a:r>
            <a:endParaRPr lang="ru-RU" sz="2400" b="1" dirty="0">
              <a:ln w="0"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71852" y="2806198"/>
            <a:ext cx="8795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 smtClean="0">
                <a:ln w="0"/>
                <a:latin typeface="Arial" pitchFamily="34" charset="0"/>
                <a:cs typeface="Arial" pitchFamily="34" charset="0"/>
              </a:rPr>
              <a:t>3 cm</a:t>
            </a:r>
            <a:endParaRPr lang="ru-RU" sz="2400" b="1" dirty="0">
              <a:ln w="0"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Блок-схема: подготовка 11"/>
          <p:cNvSpPr/>
          <p:nvPr/>
        </p:nvSpPr>
        <p:spPr>
          <a:xfrm>
            <a:off x="770121" y="4002261"/>
            <a:ext cx="1861130" cy="1260720"/>
          </a:xfrm>
          <a:prstGeom prst="flowChartPreparation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33523" y="3552914"/>
            <a:ext cx="29343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 smtClean="0">
                <a:ln w="0"/>
                <a:latin typeface="Arial" pitchFamily="34" charset="0"/>
                <a:cs typeface="Arial" pitchFamily="34" charset="0"/>
              </a:rPr>
              <a:t>5 cm</a:t>
            </a:r>
            <a:endParaRPr lang="ru-RU" sz="2400" b="1" dirty="0">
              <a:ln w="0"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88005" y="5321275"/>
            <a:ext cx="23770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 smtClean="0">
                <a:ln w="0"/>
                <a:latin typeface="Arial" pitchFamily="34" charset="0"/>
                <a:cs typeface="Arial" pitchFamily="34" charset="0"/>
              </a:rPr>
              <a:t>5 </a:t>
            </a:r>
            <a:r>
              <a:rPr lang="en-US" sz="2400" b="1" dirty="0">
                <a:ln w="0"/>
                <a:latin typeface="Arial" pitchFamily="34" charset="0"/>
                <a:cs typeface="Arial" pitchFamily="34" charset="0"/>
              </a:rPr>
              <a:t>cm</a:t>
            </a:r>
            <a:endParaRPr lang="ru-RU" sz="2400" b="1" dirty="0">
              <a:ln w="0"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 flipH="1">
            <a:off x="2168357" y="3905620"/>
            <a:ext cx="12563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 smtClean="0">
                <a:ln w="0"/>
                <a:latin typeface="Arial" pitchFamily="34" charset="0"/>
                <a:cs typeface="Arial" pitchFamily="34" charset="0"/>
              </a:rPr>
              <a:t>2 cm</a:t>
            </a:r>
            <a:endParaRPr lang="ru-RU" sz="2400" b="1" dirty="0">
              <a:ln w="0"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282283" y="4749218"/>
            <a:ext cx="10989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ln w="0"/>
                <a:latin typeface="Arial" pitchFamily="34" charset="0"/>
                <a:cs typeface="Arial" pitchFamily="34" charset="0"/>
              </a:rPr>
              <a:t>2 cm</a:t>
            </a:r>
            <a:endParaRPr lang="ru-RU" sz="2400" b="1" dirty="0">
              <a:ln w="0"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33522" y="4765846"/>
            <a:ext cx="8791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ln w="0"/>
                <a:latin typeface="Arial" pitchFamily="34" charset="0"/>
                <a:cs typeface="Arial" pitchFamily="34" charset="0"/>
              </a:rPr>
              <a:t>2 cm</a:t>
            </a:r>
            <a:endParaRPr lang="ru-RU" sz="2400" b="1" dirty="0">
              <a:ln w="0"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77313" y="3924089"/>
            <a:ext cx="8852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ln w="0"/>
                <a:latin typeface="Arial" pitchFamily="34" charset="0"/>
                <a:cs typeface="Arial" pitchFamily="34" charset="0"/>
              </a:rPr>
              <a:t>2 cm</a:t>
            </a:r>
            <a:endParaRPr lang="ru-RU" sz="2400" b="1" dirty="0">
              <a:ln w="0"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Трапеция 23"/>
          <p:cNvSpPr/>
          <p:nvPr/>
        </p:nvSpPr>
        <p:spPr>
          <a:xfrm>
            <a:off x="5749986" y="3994385"/>
            <a:ext cx="1696067" cy="1091938"/>
          </a:xfrm>
          <a:prstGeom prst="trapezoid">
            <a:avLst>
              <a:gd name="adj" fmla="val 23993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078006" y="3574901"/>
            <a:ext cx="8867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dirty="0" smtClean="0">
                <a:ln w="0"/>
                <a:latin typeface="Arial" pitchFamily="34" charset="0"/>
                <a:cs typeface="Arial" pitchFamily="34" charset="0"/>
              </a:rPr>
              <a:t>4 </a:t>
            </a:r>
            <a:r>
              <a:rPr lang="en-US" sz="2400" b="1" dirty="0">
                <a:ln w="0"/>
                <a:latin typeface="Arial" pitchFamily="34" charset="0"/>
                <a:cs typeface="Arial" pitchFamily="34" charset="0"/>
              </a:rPr>
              <a:t>cm</a:t>
            </a:r>
            <a:endParaRPr lang="ru-RU" sz="2400" b="1" dirty="0">
              <a:ln w="0"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264895" y="4221374"/>
            <a:ext cx="9361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 smtClean="0">
                <a:ln w="0"/>
                <a:latin typeface="Arial" pitchFamily="34" charset="0"/>
                <a:cs typeface="Arial" pitchFamily="34" charset="0"/>
              </a:rPr>
              <a:t>4 </a:t>
            </a:r>
            <a:r>
              <a:rPr lang="en-US" sz="2400" b="1" dirty="0">
                <a:ln w="0"/>
                <a:latin typeface="Arial" pitchFamily="34" charset="0"/>
                <a:cs typeface="Arial" pitchFamily="34" charset="0"/>
              </a:rPr>
              <a:t>cm</a:t>
            </a:r>
            <a:endParaRPr lang="ru-RU" sz="2400" b="1" dirty="0">
              <a:ln w="0"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021694" y="4153903"/>
            <a:ext cx="10563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 smtClean="0">
                <a:ln w="0"/>
                <a:latin typeface="Arial" pitchFamily="34" charset="0"/>
                <a:cs typeface="Arial" pitchFamily="34" charset="0"/>
              </a:rPr>
              <a:t>4 </a:t>
            </a:r>
            <a:r>
              <a:rPr lang="en-US" sz="2400" b="1" dirty="0">
                <a:ln w="0"/>
                <a:latin typeface="Arial" pitchFamily="34" charset="0"/>
                <a:cs typeface="Arial" pitchFamily="34" charset="0"/>
              </a:rPr>
              <a:t>cm</a:t>
            </a:r>
            <a:endParaRPr lang="ru-RU" sz="2400" b="1" dirty="0">
              <a:ln w="0"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196505" y="5040298"/>
            <a:ext cx="9136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ln w="0"/>
                <a:latin typeface="Arial" pitchFamily="34" charset="0"/>
                <a:cs typeface="Arial" pitchFamily="34" charset="0"/>
              </a:rPr>
              <a:t>7 cm</a:t>
            </a:r>
            <a:endParaRPr lang="ru-RU" sz="2400" b="1" dirty="0">
              <a:ln w="0"/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8804512" y="1784960"/>
            <a:ext cx="2205997" cy="9144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8647378" y="2699360"/>
            <a:ext cx="23770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 smtClean="0">
                <a:ln w="0"/>
                <a:latin typeface="Arial" pitchFamily="34" charset="0"/>
                <a:cs typeface="Arial" pitchFamily="34" charset="0"/>
              </a:rPr>
              <a:t>7 cm</a:t>
            </a:r>
            <a:endParaRPr lang="ru-RU" sz="2400" b="1" dirty="0">
              <a:ln w="0"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8201000" y="1304012"/>
            <a:ext cx="33435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ln w="0"/>
                <a:latin typeface="Arial" pitchFamily="34" charset="0"/>
                <a:cs typeface="Arial" pitchFamily="34" charset="0"/>
              </a:rPr>
              <a:t>7 cm</a:t>
            </a:r>
            <a:endParaRPr lang="ru-RU" sz="2400" b="1" dirty="0">
              <a:ln w="0"/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7968172" y="1980873"/>
            <a:ext cx="8867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dirty="0" smtClean="0">
                <a:ln w="0"/>
                <a:latin typeface="Arial" pitchFamily="34" charset="0"/>
                <a:cs typeface="Arial" pitchFamily="34" charset="0"/>
              </a:rPr>
              <a:t>3 </a:t>
            </a:r>
            <a:r>
              <a:rPr lang="en-US" sz="2400" b="1" dirty="0">
                <a:ln w="0"/>
                <a:latin typeface="Arial" pitchFamily="34" charset="0"/>
                <a:cs typeface="Arial" pitchFamily="34" charset="0"/>
              </a:rPr>
              <a:t>cm</a:t>
            </a:r>
            <a:endParaRPr lang="ru-RU" sz="2400" b="1" dirty="0">
              <a:ln w="0"/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 flipH="1">
            <a:off x="10721280" y="1938150"/>
            <a:ext cx="13545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 smtClean="0">
                <a:ln w="0"/>
                <a:latin typeface="Arial" pitchFamily="34" charset="0"/>
                <a:cs typeface="Arial" pitchFamily="34" charset="0"/>
              </a:rPr>
              <a:t>3 </a:t>
            </a:r>
            <a:r>
              <a:rPr lang="en-US" sz="2400" b="1" dirty="0">
                <a:ln w="0"/>
                <a:latin typeface="Arial" pitchFamily="34" charset="0"/>
                <a:cs typeface="Arial" pitchFamily="34" charset="0"/>
              </a:rPr>
              <a:t>cm</a:t>
            </a:r>
            <a:endParaRPr lang="ru-RU" sz="2400" b="1" dirty="0">
              <a:ln w="0"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478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/>
      <p:bldP spid="8" grpId="0" animBg="1"/>
      <p:bldP spid="9" grpId="0"/>
      <p:bldP spid="10" grpId="0"/>
      <p:bldP spid="11" grpId="0"/>
      <p:bldP spid="12" grpId="0" animBg="1"/>
      <p:bldP spid="13" grpId="0"/>
      <p:bldP spid="14" grpId="0"/>
      <p:bldP spid="15" grpId="0"/>
      <p:bldP spid="16" grpId="0"/>
      <p:bldP spid="17" grpId="0"/>
      <p:bldP spid="18" grpId="0"/>
      <p:bldP spid="24" grpId="0" animBg="1"/>
      <p:bldP spid="25" grpId="0"/>
      <p:bldP spid="26" grpId="0"/>
      <p:bldP spid="27" grpId="0"/>
      <p:bldP spid="28" grpId="0"/>
      <p:bldP spid="29" grpId="0" animBg="1"/>
      <p:bldP spid="30" grpId="0"/>
      <p:bldP spid="31" grpId="0"/>
      <p:bldP spid="32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72608" y="447201"/>
            <a:ext cx="3114446" cy="677108"/>
          </a:xfrm>
        </p:spPr>
        <p:txBody>
          <a:bodyPr/>
          <a:lstStyle/>
          <a:p>
            <a:r>
              <a:rPr lang="en-US" sz="4400" b="1" dirty="0" smtClean="0"/>
              <a:t>593-masala</a:t>
            </a:r>
            <a:endParaRPr lang="ru-RU" sz="44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634528" y="2662767"/>
            <a:ext cx="972486" cy="9997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smtClean="0">
                <a:solidFill>
                  <a:schemeClr val="bg2">
                    <a:lumMod val="10000"/>
                  </a:schemeClr>
                </a:solidFill>
              </a:rPr>
              <a:t>8 dm</a:t>
            </a:r>
            <a:endParaRPr lang="ru-RU" sz="2800" kern="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" name="Объект 3"/>
          <p:cNvSpPr txBox="1">
            <a:spLocks/>
          </p:cNvSpPr>
          <p:nvPr/>
        </p:nvSpPr>
        <p:spPr>
          <a:xfrm>
            <a:off x="392605" y="1437152"/>
            <a:ext cx="12377464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to‘rtburchakning</a:t>
            </a:r>
            <a:r>
              <a:rPr lang="en-US" sz="2800" b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2800" b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a) 8 </a:t>
            </a:r>
            <a:r>
              <a:rPr lang="en-US" sz="2800" b="1" kern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dm</a:t>
            </a:r>
            <a:r>
              <a:rPr lang="en-US" sz="2800" b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800" b="1" kern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dm</a:t>
            </a:r>
            <a:r>
              <a:rPr lang="en-US" sz="2800" b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b) 12 cm </a:t>
            </a:r>
            <a:r>
              <a:rPr lang="en-US" sz="2800" b="1" kern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800" b="1" kern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dm</a:t>
            </a:r>
            <a:endParaRPr lang="en-US" sz="2800" b="1" kern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/>
            <a:r>
              <a:rPr lang="en-US" sz="2800" b="1" kern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800" b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perimetrini</a:t>
            </a:r>
            <a:r>
              <a:rPr lang="en-US" sz="2800" b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b="1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3"/>
          <p:cNvSpPr txBox="1">
            <a:spLocks/>
          </p:cNvSpPr>
          <p:nvPr/>
        </p:nvSpPr>
        <p:spPr>
          <a:xfrm>
            <a:off x="5680720" y="3681200"/>
            <a:ext cx="2512802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lang="en-US" sz="2800" b="1" kern="0" dirty="0" smtClean="0">
              <a:solidFill>
                <a:schemeClr val="tx1"/>
              </a:solidFill>
            </a:endParaRPr>
          </a:p>
          <a:p>
            <a:pPr defTabSz="914400"/>
            <a:endParaRPr lang="en-US" sz="2800" b="1" kern="0" dirty="0" smtClean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2288" y="3103099"/>
            <a:ext cx="2615686" cy="1680285"/>
          </a:xfrm>
          <a:prstGeom prst="rect">
            <a:avLst/>
          </a:prstGeom>
          <a:solidFill>
            <a:schemeClr val="accent5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856185" y="3681200"/>
            <a:ext cx="96558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8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dm</a:t>
            </a:r>
            <a:endParaRPr lang="ru-RU" sz="2800" b="1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84376" y="4770747"/>
            <a:ext cx="11387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en-US" sz="28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dm</a:t>
            </a:r>
            <a:endParaRPr lang="ru-RU" sz="2800" b="1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60271" y="3588866"/>
            <a:ext cx="11764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8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dm</a:t>
            </a:r>
            <a:endParaRPr lang="ru-RU" sz="2800" b="1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12768" y="2465481"/>
            <a:ext cx="27363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a=8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dm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b=2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dm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P=?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flipH="1">
            <a:off x="9137104" y="2465481"/>
            <a:ext cx="210645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Formula:</a:t>
            </a: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P=2a +2b</a:t>
            </a: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P=2 · (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a+b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139099" y="4281363"/>
            <a:ext cx="42484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Yechish:</a:t>
            </a: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P=2· 8+ 2 ·2=20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dm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P=2· (8+2)=2 ·10=20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dm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2605" y="5847635"/>
            <a:ext cx="90912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Perimetri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20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dm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180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 animBg="1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9862" y="360386"/>
            <a:ext cx="3176291" cy="677108"/>
          </a:xfrm>
        </p:spPr>
        <p:txBody>
          <a:bodyPr/>
          <a:lstStyle/>
          <a:p>
            <a:r>
              <a:rPr lang="en-US" sz="4400" dirty="0" smtClean="0"/>
              <a:t>599-masala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30697" y="2532892"/>
            <a:ext cx="2039402" cy="19911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rgbClr val="0070C0"/>
                </a:solidFill>
              </a:rPr>
              <a:t>Berilgan</a:t>
            </a:r>
            <a:r>
              <a:rPr lang="en-US" sz="2800" kern="0" dirty="0" smtClean="0">
                <a:solidFill>
                  <a:srgbClr val="0070C0"/>
                </a:solidFill>
              </a:rPr>
              <a:t>:</a:t>
            </a:r>
            <a:br>
              <a:rPr lang="en-US" sz="2800" kern="0" dirty="0" smtClean="0">
                <a:solidFill>
                  <a:srgbClr val="0070C0"/>
                </a:solidFill>
              </a:rPr>
            </a:br>
            <a:r>
              <a:rPr lang="en-US" sz="2800" kern="0" dirty="0" smtClean="0">
                <a:solidFill>
                  <a:schemeClr val="tx1"/>
                </a:solidFill>
              </a:rPr>
              <a:t>a=18 </a:t>
            </a:r>
            <a:r>
              <a:rPr lang="en-US" sz="2800" kern="0" dirty="0" err="1" smtClean="0">
                <a:solidFill>
                  <a:schemeClr val="tx1"/>
                </a:solidFill>
              </a:rPr>
              <a:t>dm</a:t>
            </a:r>
            <a:r>
              <a:rPr lang="en-US" sz="2800" kern="0" dirty="0" smtClean="0">
                <a:solidFill>
                  <a:schemeClr val="tx1"/>
                </a:solidFill>
              </a:rPr>
              <a:t/>
            </a:r>
            <a:br>
              <a:rPr lang="en-US" sz="2800" kern="0" dirty="0" smtClean="0">
                <a:solidFill>
                  <a:schemeClr val="tx1"/>
                </a:solidFill>
              </a:rPr>
            </a:br>
            <a:r>
              <a:rPr lang="en-US" sz="2800" kern="0" dirty="0" smtClean="0">
                <a:solidFill>
                  <a:schemeClr val="tx1"/>
                </a:solidFill>
              </a:rPr>
              <a:t>b=22 </a:t>
            </a:r>
            <a:r>
              <a:rPr lang="en-US" sz="2800" kern="0" dirty="0" err="1" smtClean="0">
                <a:solidFill>
                  <a:schemeClr val="tx1"/>
                </a:solidFill>
              </a:rPr>
              <a:t>dm</a:t>
            </a:r>
            <a:r>
              <a:rPr lang="en-US" sz="2800" kern="0" dirty="0" smtClean="0">
                <a:solidFill>
                  <a:schemeClr val="tx1"/>
                </a:solidFill>
              </a:rPr>
              <a:t/>
            </a:r>
            <a:br>
              <a:rPr lang="en-US" sz="2800" kern="0" dirty="0" smtClean="0">
                <a:solidFill>
                  <a:schemeClr val="tx1"/>
                </a:solidFill>
              </a:rPr>
            </a:br>
            <a:r>
              <a:rPr lang="en-US" sz="2800" kern="0" dirty="0" smtClean="0">
                <a:solidFill>
                  <a:schemeClr val="tx1"/>
                </a:solidFill>
              </a:rPr>
              <a:t>P=?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6" name="Объект 3"/>
          <p:cNvSpPr txBox="1">
            <a:spLocks/>
          </p:cNvSpPr>
          <p:nvPr/>
        </p:nvSpPr>
        <p:spPr>
          <a:xfrm>
            <a:off x="724132" y="1368202"/>
            <a:ext cx="11737385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to‘rtburchakning</a:t>
            </a:r>
            <a:r>
              <a:rPr lang="en-US" sz="2800" b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2800" b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 </a:t>
            </a:r>
            <a:r>
              <a:rPr lang="en-US" sz="2800" b="1" kern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dm</a:t>
            </a:r>
            <a:r>
              <a:rPr lang="en-US" sz="2800" b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22 dm.</a:t>
            </a:r>
            <a:r>
              <a:rPr lang="ru-RU" sz="2800" b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Perimetri</a:t>
            </a:r>
            <a:r>
              <a:rPr lang="en-US" sz="2800" b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r>
              <a:rPr lang="en-US" sz="2800" b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perimetriga</a:t>
            </a:r>
            <a:r>
              <a:rPr lang="en-US" sz="2800" b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2800" b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tomonini</a:t>
            </a:r>
            <a:r>
              <a:rPr lang="en-US" sz="2800" b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b="1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331687" y="2587067"/>
            <a:ext cx="2808312" cy="17235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0070C0"/>
                </a:solidFill>
              </a:rPr>
              <a:t>Formula:</a:t>
            </a:r>
            <a:br>
              <a:rPr lang="en-US" sz="2800" kern="0" dirty="0" smtClean="0">
                <a:solidFill>
                  <a:srgbClr val="0070C0"/>
                </a:solidFill>
              </a:rPr>
            </a:br>
            <a:r>
              <a:rPr lang="en-US" sz="2800" kern="0" dirty="0" smtClean="0">
                <a:solidFill>
                  <a:schemeClr val="tx1"/>
                </a:solidFill>
              </a:rPr>
              <a:t>P=2a + 2b</a:t>
            </a:r>
          </a:p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P=2 ·(</a:t>
            </a:r>
            <a:r>
              <a:rPr lang="en-US" sz="2800" kern="0" dirty="0" err="1" smtClean="0">
                <a:solidFill>
                  <a:schemeClr val="tx1"/>
                </a:solidFill>
              </a:rPr>
              <a:t>a+b</a:t>
            </a:r>
            <a:r>
              <a:rPr lang="en-US" sz="2800" kern="0" dirty="0" smtClean="0">
                <a:solidFill>
                  <a:schemeClr val="tx1"/>
                </a:solidFill>
              </a:rPr>
              <a:t>)</a:t>
            </a:r>
            <a:br>
              <a:rPr lang="en-US" sz="2800" kern="0" dirty="0" smtClean="0">
                <a:solidFill>
                  <a:schemeClr val="tx1"/>
                </a:solidFill>
              </a:rPr>
            </a:b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03395" y="4820378"/>
            <a:ext cx="5069990" cy="21544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P=2·18 + 2·22=36 + 44=80 </a:t>
            </a:r>
            <a:r>
              <a:rPr lang="en-US" sz="2800" kern="0" dirty="0" err="1" smtClean="0">
                <a:solidFill>
                  <a:schemeClr val="tx1"/>
                </a:solidFill>
              </a:rPr>
              <a:t>dm</a:t>
            </a:r>
            <a:r>
              <a:rPr lang="en-US" sz="2800" kern="0" dirty="0" smtClean="0">
                <a:solidFill>
                  <a:schemeClr val="tx1"/>
                </a:solidFill>
              </a:rPr>
              <a:t/>
            </a:r>
            <a:br>
              <a:rPr lang="en-US" sz="2800" kern="0" dirty="0" smtClean="0">
                <a:solidFill>
                  <a:schemeClr val="tx1"/>
                </a:solidFill>
              </a:rPr>
            </a:br>
            <a:r>
              <a:rPr lang="en-US" sz="2800" kern="0" dirty="0" smtClean="0">
                <a:solidFill>
                  <a:schemeClr val="tx1"/>
                </a:solidFill>
              </a:rPr>
              <a:t>P=2·(18+22)=2 · 40=80 </a:t>
            </a:r>
            <a:r>
              <a:rPr lang="en-US" sz="2800" kern="0" dirty="0" err="1" smtClean="0">
                <a:solidFill>
                  <a:schemeClr val="tx1"/>
                </a:solidFill>
              </a:rPr>
              <a:t>dm</a:t>
            </a:r>
            <a:endParaRPr lang="en-US" sz="2800" kern="0" dirty="0" smtClean="0">
              <a:solidFill>
                <a:schemeClr val="tx1"/>
              </a:solidFill>
            </a:endParaRPr>
          </a:p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P=4a</a:t>
            </a:r>
          </a:p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80=4a</a:t>
            </a:r>
          </a:p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a=80 : </a:t>
            </a:r>
            <a:r>
              <a:rPr lang="en-US" sz="2800" kern="0" dirty="0">
                <a:solidFill>
                  <a:schemeClr val="tx1"/>
                </a:solidFill>
              </a:rPr>
              <a:t>4</a:t>
            </a:r>
            <a:r>
              <a:rPr lang="en-US" sz="2800" kern="0" dirty="0" smtClean="0">
                <a:solidFill>
                  <a:schemeClr val="tx1"/>
                </a:solidFill>
              </a:rPr>
              <a:t>      a=20 </a:t>
            </a:r>
            <a:r>
              <a:rPr lang="en-US" sz="2800" kern="0" dirty="0" err="1" smtClean="0">
                <a:solidFill>
                  <a:schemeClr val="tx1"/>
                </a:solidFill>
              </a:rPr>
              <a:t>dm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621288" y="3467402"/>
            <a:ext cx="2232246" cy="1715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9908819" y="3993346"/>
            <a:ext cx="136169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18 </a:t>
            </a:r>
            <a:r>
              <a:rPr lang="en-US" sz="2800" kern="0" dirty="0" err="1" smtClean="0">
                <a:solidFill>
                  <a:schemeClr val="tx1"/>
                </a:solidFill>
              </a:rPr>
              <a:t>dm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6469159" y="3945306"/>
            <a:ext cx="129614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18 </a:t>
            </a:r>
            <a:r>
              <a:rPr lang="en-US" sz="2800" kern="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dm</a:t>
            </a:r>
            <a:endParaRPr lang="ru-RU" sz="2800" kern="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8208940" y="5182732"/>
            <a:ext cx="105694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22 </a:t>
            </a:r>
            <a:r>
              <a:rPr lang="en-US" sz="2800" kern="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dm</a:t>
            </a:r>
            <a:endParaRPr lang="ru-RU" sz="2800" kern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8208940" y="3036515"/>
            <a:ext cx="105694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22 </a:t>
            </a:r>
            <a:r>
              <a:rPr lang="en-US" sz="2800" kern="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dm</a:t>
            </a:r>
            <a:endParaRPr lang="ru-RU" sz="2800" kern="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187776" y="4208789"/>
            <a:ext cx="3225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kern="0" dirty="0" smtClean="0">
                <a:solidFill>
                  <a:srgbClr val="0070C0"/>
                </a:solidFill>
              </a:rPr>
              <a:t>: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89187" y="4197328"/>
            <a:ext cx="18069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kern="0" dirty="0">
                <a:solidFill>
                  <a:srgbClr val="0070C0"/>
                </a:solidFill>
              </a:rPr>
              <a:t>Yechish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1325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 animBg="1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138938" y="240038"/>
            <a:ext cx="3330470" cy="677108"/>
          </a:xfrm>
        </p:spPr>
        <p:txBody>
          <a:bodyPr/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600-masala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5" name="Объект 6"/>
          <p:cNvSpPr txBox="1">
            <a:spLocks/>
          </p:cNvSpPr>
          <p:nvPr/>
        </p:nvSpPr>
        <p:spPr>
          <a:xfrm>
            <a:off x="424136" y="1410641"/>
            <a:ext cx="11832408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algn="l" defTabSz="914400"/>
            <a:r>
              <a:rPr lang="en-US" sz="2800" b="1" kern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to‘rtburchakning</a:t>
            </a:r>
            <a:r>
              <a:rPr lang="en-US" sz="2800" b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perimetrini</a:t>
            </a:r>
            <a:r>
              <a:rPr lang="en-US" sz="2800" b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sz="2800" b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2800" b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2800" b="1" kern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914400"/>
            <a:r>
              <a:rPr lang="en-US" sz="2800" b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P=2a +2 b </a:t>
            </a:r>
            <a:r>
              <a:rPr lang="en-US" sz="2800" b="1" kern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b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800" b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en-US" sz="2800" b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2800" b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8474444"/>
              </p:ext>
            </p:extLst>
          </p:nvPr>
        </p:nvGraphicFramePr>
        <p:xfrm>
          <a:off x="1072208" y="2840727"/>
          <a:ext cx="9361043" cy="1623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7792">
                  <a:extLst>
                    <a:ext uri="{9D8B030D-6E8A-4147-A177-3AD203B41FA5}">
                      <a16:colId xmlns="" xmlns:a16="http://schemas.microsoft.com/office/drawing/2014/main" val="2744123044"/>
                    </a:ext>
                  </a:extLst>
                </a:gridCol>
                <a:gridCol w="1726791">
                  <a:extLst>
                    <a:ext uri="{9D8B030D-6E8A-4147-A177-3AD203B41FA5}">
                      <a16:colId xmlns="" xmlns:a16="http://schemas.microsoft.com/office/drawing/2014/main" val="2539461561"/>
                    </a:ext>
                  </a:extLst>
                </a:gridCol>
                <a:gridCol w="1337292">
                  <a:extLst>
                    <a:ext uri="{9D8B030D-6E8A-4147-A177-3AD203B41FA5}">
                      <a16:colId xmlns="" xmlns:a16="http://schemas.microsoft.com/office/drawing/2014/main" val="1028235929"/>
                    </a:ext>
                  </a:extLst>
                </a:gridCol>
                <a:gridCol w="1337292">
                  <a:extLst>
                    <a:ext uri="{9D8B030D-6E8A-4147-A177-3AD203B41FA5}">
                      <a16:colId xmlns="" xmlns:a16="http://schemas.microsoft.com/office/drawing/2014/main" val="1002674429"/>
                    </a:ext>
                  </a:extLst>
                </a:gridCol>
                <a:gridCol w="1337292">
                  <a:extLst>
                    <a:ext uri="{9D8B030D-6E8A-4147-A177-3AD203B41FA5}">
                      <a16:colId xmlns="" xmlns:a16="http://schemas.microsoft.com/office/drawing/2014/main" val="1252959796"/>
                    </a:ext>
                  </a:extLst>
                </a:gridCol>
                <a:gridCol w="1306429">
                  <a:extLst>
                    <a:ext uri="{9D8B030D-6E8A-4147-A177-3AD203B41FA5}">
                      <a16:colId xmlns="" xmlns:a16="http://schemas.microsoft.com/office/drawing/2014/main" val="453658992"/>
                    </a:ext>
                  </a:extLst>
                </a:gridCol>
                <a:gridCol w="1368155">
                  <a:extLst>
                    <a:ext uri="{9D8B030D-6E8A-4147-A177-3AD203B41FA5}">
                      <a16:colId xmlns="" xmlns:a16="http://schemas.microsoft.com/office/drawing/2014/main" val="4147591433"/>
                    </a:ext>
                  </a:extLst>
                </a:gridCol>
              </a:tblGrid>
              <a:tr h="495366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a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cm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</a:t>
                      </a:r>
                      <a:r>
                        <a:rPr lang="en-US" sz="28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dm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 cm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 m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 m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mm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53613675"/>
                  </a:ext>
                </a:extLst>
              </a:tr>
              <a:tr h="5875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    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cm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dm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dm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?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?  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?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72398664"/>
                  </a:ext>
                </a:extLst>
              </a:tr>
              <a:tr h="40650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</a:t>
                      </a:r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?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220 m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m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cm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63734009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770785" y="3994194"/>
            <a:ext cx="1261864" cy="4491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dm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42472" y="3994194"/>
            <a:ext cx="1422024" cy="4491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 cm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38938" y="3996984"/>
            <a:ext cx="1261862" cy="4491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176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dm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137104" y="3456434"/>
            <a:ext cx="1152128" cy="44912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58 mm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787054" y="3443018"/>
            <a:ext cx="1206031" cy="44912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 m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544816" y="3443018"/>
            <a:ext cx="1200708" cy="44912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 m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039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104656" y="237396"/>
            <a:ext cx="3384376" cy="677108"/>
          </a:xfrm>
        </p:spPr>
        <p:txBody>
          <a:bodyPr/>
          <a:lstStyle/>
          <a:p>
            <a:r>
              <a:rPr lang="en-US" sz="4400" b="1" dirty="0" smtClean="0"/>
              <a:t>614-masala</a:t>
            </a:r>
            <a:endParaRPr lang="ru-RU" sz="44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80120" y="3777599"/>
            <a:ext cx="7228883" cy="324036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1)</a:t>
            </a:r>
            <a:r>
              <a:rPr lang="ru-RU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smtClean="0">
                <a:solidFill>
                  <a:schemeClr val="tx1"/>
                </a:solidFill>
              </a:rPr>
              <a:t>x=3+1=4 cm,</a:t>
            </a:r>
            <a:r>
              <a:rPr lang="ru-RU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smtClean="0">
                <a:solidFill>
                  <a:schemeClr val="tx1"/>
                </a:solidFill>
              </a:rPr>
              <a:t>7-2=5 cm</a:t>
            </a:r>
          </a:p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P=7+3+2+1+5+4=22 cm</a:t>
            </a:r>
          </a:p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2)x=1+2+1=4 cm</a:t>
            </a:r>
          </a:p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P=4+1+1+6+2+6+1+1=22 cm</a:t>
            </a:r>
          </a:p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3)x=25+20+20+20=85 mm</a:t>
            </a:r>
          </a:p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P=85+60+85+60=170+120=290 mm=29 cm</a:t>
            </a:r>
          </a:p>
        </p:txBody>
      </p:sp>
      <p:sp>
        <p:nvSpPr>
          <p:cNvPr id="6" name="Объект 3"/>
          <p:cNvSpPr txBox="1">
            <a:spLocks/>
          </p:cNvSpPr>
          <p:nvPr/>
        </p:nvSpPr>
        <p:spPr>
          <a:xfrm>
            <a:off x="424136" y="1334356"/>
            <a:ext cx="11566968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14-rasmdagi</a:t>
            </a:r>
            <a:r>
              <a:rPr lang="en-US" sz="2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shakllarning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noma’lum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uzunliklarini</a:t>
            </a:r>
            <a:r>
              <a:rPr lang="en-US" sz="2800" b="1" kern="0" dirty="0" smtClean="0">
                <a:solidFill>
                  <a:schemeClr val="tx1"/>
                </a:solidFill>
              </a:rPr>
              <a:t> toping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va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perimetrini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turli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xil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usullarda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hisoblang</a:t>
            </a:r>
            <a:r>
              <a:rPr lang="en-US" sz="2800" b="1" kern="0" dirty="0">
                <a:solidFill>
                  <a:schemeClr val="tx1"/>
                </a:solidFill>
              </a:rPr>
              <a:t>.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0680" y="2196130"/>
            <a:ext cx="7195245" cy="320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761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120" y="1296194"/>
            <a:ext cx="12313368" cy="564792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134326" y="2736354"/>
            <a:ext cx="86049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000" b="1" dirty="0" err="1" smtClean="0">
                <a:ln w="0"/>
                <a:latin typeface="Arial" pitchFamily="34" charset="0"/>
                <a:cs typeface="Arial" pitchFamily="34" charset="0"/>
              </a:rPr>
              <a:t>Darslikning</a:t>
            </a:r>
            <a:r>
              <a:rPr lang="en-US" altLang="ru-RU" sz="4000" b="1" smtClean="0">
                <a:ln w="0"/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000" b="1" smtClean="0">
                <a:ln w="0"/>
                <a:latin typeface="Arial" pitchFamily="34" charset="0"/>
                <a:cs typeface="Arial" pitchFamily="34" charset="0"/>
              </a:rPr>
              <a:t>132- </a:t>
            </a:r>
            <a:r>
              <a:rPr lang="en-US" altLang="ru-RU" sz="4000" b="1" dirty="0" err="1" smtClean="0">
                <a:ln w="0"/>
                <a:latin typeface="Arial" pitchFamily="34" charset="0"/>
                <a:cs typeface="Arial" pitchFamily="34" charset="0"/>
              </a:rPr>
              <a:t>betdagi</a:t>
            </a:r>
            <a:r>
              <a:rPr lang="en-US" altLang="ru-RU" sz="4000" b="1" dirty="0" smtClean="0">
                <a:ln w="0"/>
                <a:latin typeface="Arial" pitchFamily="34" charset="0"/>
                <a:cs typeface="Arial" pitchFamily="34" charset="0"/>
              </a:rPr>
              <a:t> </a:t>
            </a:r>
            <a:endParaRPr lang="en-US" altLang="ru-RU" sz="4000" b="1" dirty="0" smtClean="0">
              <a:ln w="0"/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altLang="ru-RU" sz="4000" b="1" dirty="0" smtClean="0">
                <a:ln w="0"/>
                <a:latin typeface="Arial" pitchFamily="34" charset="0"/>
                <a:cs typeface="Arial" pitchFamily="34" charset="0"/>
              </a:rPr>
              <a:t>604-,</a:t>
            </a:r>
            <a:r>
              <a:rPr lang="ru-RU" altLang="ru-RU" sz="4000" b="1" dirty="0" smtClean="0">
                <a:ln w="0"/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000" b="1" dirty="0" smtClean="0">
                <a:ln w="0"/>
                <a:latin typeface="Arial" pitchFamily="34" charset="0"/>
                <a:cs typeface="Arial" pitchFamily="34" charset="0"/>
              </a:rPr>
              <a:t>605-,</a:t>
            </a:r>
            <a:r>
              <a:rPr lang="ru-RU" altLang="ru-RU" sz="4000" b="1" dirty="0" smtClean="0">
                <a:ln w="0"/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000" b="1" dirty="0" smtClean="0">
                <a:ln w="0"/>
                <a:latin typeface="Arial" pitchFamily="34" charset="0"/>
                <a:cs typeface="Arial" pitchFamily="34" charset="0"/>
              </a:rPr>
              <a:t>606-, 607-masalalarni </a:t>
            </a:r>
            <a:r>
              <a:rPr lang="en-US" altLang="ru-RU" sz="4000" b="1" dirty="0" err="1" smtClean="0">
                <a:ln w="0"/>
                <a:latin typeface="Arial" pitchFamily="34" charset="0"/>
                <a:cs typeface="Arial" pitchFamily="34" charset="0"/>
              </a:rPr>
              <a:t>yechish</a:t>
            </a:r>
            <a:r>
              <a:rPr lang="en-US" altLang="ru-RU" sz="4000" b="1" dirty="0" smtClean="0">
                <a:ln w="0"/>
                <a:latin typeface="Arial" pitchFamily="34" charset="0"/>
                <a:cs typeface="Arial" pitchFamily="34" charset="0"/>
              </a:rPr>
              <a:t>.</a:t>
            </a:r>
            <a:endParaRPr lang="ru-RU" sz="4000" b="1" dirty="0">
              <a:ln w="0"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12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10249</TotalTime>
  <Words>419</Words>
  <Application>Microsoft Office PowerPoint</Application>
  <PresentationFormat>Произвольный</PresentationFormat>
  <Paragraphs>142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Arial Black</vt:lpstr>
      <vt:lpstr>Calibri</vt:lpstr>
      <vt:lpstr>Office Theme</vt:lpstr>
      <vt:lpstr>MATEMATIKA</vt:lpstr>
      <vt:lpstr>Презентация PowerPoint</vt:lpstr>
      <vt:lpstr>Презентация PowerPoint</vt:lpstr>
      <vt:lpstr>2) P=5+2+2+5+2+2=18 cm     P=5 ·2+2 ·4=18 cm</vt:lpstr>
      <vt:lpstr>Презентация PowerPoint</vt:lpstr>
      <vt:lpstr>599-masala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Учетная запись Майкрософт</cp:lastModifiedBy>
  <cp:revision>746</cp:revision>
  <dcterms:created xsi:type="dcterms:W3CDTF">2020-04-09T07:32:19Z</dcterms:created>
  <dcterms:modified xsi:type="dcterms:W3CDTF">2020-12-07T05:46:29Z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