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4" r:id="rId2"/>
    <p:sldId id="450" r:id="rId3"/>
    <p:sldId id="456" r:id="rId4"/>
    <p:sldId id="457" r:id="rId5"/>
    <p:sldId id="451" r:id="rId6"/>
    <p:sldId id="452" r:id="rId7"/>
    <p:sldId id="453" r:id="rId8"/>
    <p:sldId id="454" r:id="rId9"/>
    <p:sldId id="455" r:id="rId10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БАЙРАМБЕК" initials="Б" lastIdx="1" clrIdx="1">
    <p:extLst>
      <p:ext uri="{19B8F6BF-5375-455C-9EA6-DF929625EA0E}">
        <p15:presenceInfo xmlns:p15="http://schemas.microsoft.com/office/powerpoint/2012/main" userId="30f66696539999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92E"/>
    <a:srgbClr val="2FF15D"/>
    <a:srgbClr val="FFFFFF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61" d="100"/>
          <a:sy n="61" d="100"/>
        </p:scale>
        <p:origin x="900" y="60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6"/>
            <a:chOff x="439458" y="322808"/>
            <a:chExt cx="4985770" cy="5088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20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8777064" y="3439032"/>
            <a:ext cx="3096344" cy="294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853"/>
          </a:p>
        </p:txBody>
      </p:sp>
      <p:sp>
        <p:nvSpPr>
          <p:cNvPr id="13" name="object 4"/>
          <p:cNvSpPr txBox="1"/>
          <p:nvPr/>
        </p:nvSpPr>
        <p:spPr>
          <a:xfrm>
            <a:off x="712168" y="2298923"/>
            <a:ext cx="10599211" cy="2549958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 Black" pitchFamily="34" charset="0"/>
                <a:cs typeface="Arial"/>
              </a:rPr>
              <a:t> </a:t>
            </a: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 PERIMETRI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5400" dirty="0">
              <a:solidFill>
                <a:schemeClr val="tx2"/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5454" y="735614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144" y="2592338"/>
            <a:ext cx="648072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6144" y="4584515"/>
            <a:ext cx="648072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96544" y="398418"/>
            <a:ext cx="7560840" cy="677108"/>
          </a:xfrm>
        </p:spPr>
        <p:txBody>
          <a:bodyPr/>
          <a:lstStyle/>
          <a:p>
            <a:r>
              <a:rPr lang="en-US" sz="4400" b="1" dirty="0" err="1" smtClean="0"/>
              <a:t>Mustahkamlash</a:t>
            </a:r>
            <a:endParaRPr lang="ru-RU" sz="4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2419" y="1296194"/>
            <a:ext cx="12321069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25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1.</a:t>
            </a:r>
            <a:r>
              <a:rPr lang="ru-RU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Siniq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yopiq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siniq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kern="0" dirty="0" smtClean="0">
                <a:solidFill>
                  <a:schemeClr val="tx1"/>
                </a:solidFill>
              </a:rPr>
              <a:t> deb nimaga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aytiladi</a:t>
            </a:r>
            <a:r>
              <a:rPr lang="en-US" sz="2800" b="1" kern="0" dirty="0" smtClean="0">
                <a:solidFill>
                  <a:schemeClr val="tx1"/>
                </a:solidFill>
              </a:rPr>
              <a:t>?</a:t>
            </a:r>
          </a:p>
          <a:p>
            <a:pPr marL="441325" indent="-441325" defTabSz="914400"/>
            <a:r>
              <a:rPr lang="en-US" sz="2800" b="1" kern="0" dirty="0" smtClean="0">
                <a:solidFill>
                  <a:schemeClr val="tx1"/>
                </a:solidFill>
              </a:rPr>
              <a:t>2.</a:t>
            </a:r>
            <a:r>
              <a:rPr lang="ru-RU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Berilgan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siniq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kern="0" dirty="0" smtClean="0">
                <a:solidFill>
                  <a:schemeClr val="tx1"/>
                </a:solidFill>
              </a:rPr>
              <a:t>,</a:t>
            </a:r>
            <a:r>
              <a:rPr lang="ru-RU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yopiq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siniq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chiziq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ko‘pburchaklarni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ru-RU" sz="2800" b="1" kern="0" dirty="0" smtClean="0">
                <a:solidFill>
                  <a:schemeClr val="tx1"/>
                </a:solidFill>
              </a:rPr>
              <a:t>  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kern="0" dirty="0" smtClean="0">
                <a:solidFill>
                  <a:schemeClr val="tx1"/>
                </a:solidFill>
              </a:rPr>
              <a:t>. </a:t>
            </a:r>
          </a:p>
          <a:p>
            <a:pPr defTabSz="914400"/>
            <a:r>
              <a:rPr lang="en-US" sz="2800" b="1" kern="0" dirty="0" smtClean="0">
                <a:solidFill>
                  <a:schemeClr val="tx1"/>
                </a:solidFill>
              </a:rPr>
              <a:t>3.</a:t>
            </a:r>
            <a:r>
              <a:rPr lang="ru-RU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Ko‘pburchak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nima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unga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nimalar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misol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bo‘la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oladi</a:t>
            </a:r>
            <a:r>
              <a:rPr lang="en-US" sz="2800" b="1" kern="0" dirty="0" smtClean="0">
                <a:solidFill>
                  <a:schemeClr val="tx1"/>
                </a:solidFill>
              </a:rPr>
              <a:t>?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0" y="3240410"/>
            <a:ext cx="9937104" cy="3528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806" y="5328642"/>
            <a:ext cx="441659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en-US" sz="28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36504" y="360090"/>
            <a:ext cx="6192688" cy="677108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Ko‘pburchak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perimetri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593294" y="1966579"/>
            <a:ext cx="1037140" cy="1415655"/>
          </a:xfrm>
          <a:prstGeom prst="triangle">
            <a:avLst>
              <a:gd name="adj" fmla="val 47671"/>
            </a:avLst>
          </a:prstGeom>
          <a:solidFill>
            <a:srgbClr val="2FF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8994545" y="1538374"/>
            <a:ext cx="1137756" cy="1832798"/>
          </a:xfrm>
          <a:prstGeom prst="parallelogram">
            <a:avLst>
              <a:gd name="adj" fmla="val 36278"/>
            </a:avLst>
          </a:prstGeom>
          <a:solidFill>
            <a:srgbClr val="F72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100455" y="4851475"/>
            <a:ext cx="1696067" cy="1091938"/>
          </a:xfrm>
          <a:prstGeom prst="trapezoid">
            <a:avLst>
              <a:gd name="adj" fmla="val 2399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6410" y="4743732"/>
            <a:ext cx="1120338" cy="124712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4701176" y="1832387"/>
            <a:ext cx="1861130" cy="126072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63879" y="4815080"/>
            <a:ext cx="220599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80320" y="2454773"/>
            <a:ext cx="1451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4613" y="2462747"/>
            <a:ext cx="96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2578" y="3311621"/>
            <a:ext cx="87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64578" y="1383040"/>
            <a:ext cx="293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5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9060" y="3151401"/>
            <a:ext cx="23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6099412" y="1735746"/>
            <a:ext cx="1256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3338" y="2579344"/>
            <a:ext cx="1098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8585" y="2595972"/>
            <a:ext cx="102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8670" y="1774093"/>
            <a:ext cx="88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06745" y="5729480"/>
            <a:ext cx="23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60367" y="4334132"/>
            <a:ext cx="334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27539" y="501099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9264534" y="4984843"/>
            <a:ext cx="268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26410" y="5990859"/>
            <a:ext cx="950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8531852" y="3321164"/>
            <a:ext cx="1848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8046179" y="2025956"/>
            <a:ext cx="1554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6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9155875" y="2077975"/>
            <a:ext cx="2351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6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9158386" y="1174813"/>
            <a:ext cx="131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8475" y="443199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19677" y="5078464"/>
            <a:ext cx="1452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163" y="5010993"/>
            <a:ext cx="105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46974" y="5897388"/>
            <a:ext cx="91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39" y="6025824"/>
            <a:ext cx="3844334" cy="73866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2) P=5+2+2+5+2+2=18 cm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P=5 ·2+2 ·4=18 cm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725673" y="1765677"/>
            <a:ext cx="4050550" cy="73866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P=4+4+3=11 cm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P=4 ·2+3= 11 cm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108467" y="5964254"/>
            <a:ext cx="3712640" cy="73866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4) P=4+4+4+7=19 cm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P=4·3+7=19 cm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8983" y="3323925"/>
            <a:ext cx="3759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P=7+3+7+3=20 cm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P=7·2+3·2=20 cm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P=(7+3) · 2= 20 cm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062568" y="1461156"/>
            <a:ext cx="1037140" cy="1415655"/>
          </a:xfrm>
          <a:prstGeom prst="triangle">
            <a:avLst>
              <a:gd name="adj" fmla="val 47671"/>
            </a:avLst>
          </a:prstGeom>
          <a:solidFill>
            <a:srgbClr val="2FF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0200" y="1902845"/>
            <a:ext cx="943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887" y="1957324"/>
            <a:ext cx="96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1852" y="2806198"/>
            <a:ext cx="879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770121" y="4002261"/>
            <a:ext cx="1861130" cy="126072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523" y="3552914"/>
            <a:ext cx="293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5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8005" y="5321275"/>
            <a:ext cx="23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5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168357" y="3905620"/>
            <a:ext cx="1256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2283" y="4749218"/>
            <a:ext cx="1098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522" y="4765846"/>
            <a:ext cx="879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313" y="3924089"/>
            <a:ext cx="88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2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5749986" y="3994385"/>
            <a:ext cx="1696067" cy="1091938"/>
          </a:xfrm>
          <a:prstGeom prst="trapezoid">
            <a:avLst>
              <a:gd name="adj" fmla="val 2399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78006" y="3574901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64895" y="4221374"/>
            <a:ext cx="936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21694" y="4153903"/>
            <a:ext cx="105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4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96505" y="5040298"/>
            <a:ext cx="913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04512" y="1784960"/>
            <a:ext cx="220599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47378" y="2699360"/>
            <a:ext cx="237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01000" y="1304012"/>
            <a:ext cx="3343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7 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68172" y="198087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10721280" y="1938150"/>
            <a:ext cx="1354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0"/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ln w="0"/>
                <a:latin typeface="Arial" pitchFamily="34" charset="0"/>
                <a:cs typeface="Arial" pitchFamily="34" charset="0"/>
              </a:rPr>
              <a:t>cm</a:t>
            </a:r>
            <a:endParaRPr lang="ru-RU" sz="24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2608" y="447201"/>
            <a:ext cx="3114446" cy="677108"/>
          </a:xfrm>
        </p:spPr>
        <p:txBody>
          <a:bodyPr/>
          <a:lstStyle/>
          <a:p>
            <a:r>
              <a:rPr lang="en-US" sz="4400" b="1" dirty="0" smtClean="0"/>
              <a:t>593-masala</a:t>
            </a:r>
            <a:endParaRPr lang="ru-RU" sz="4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4528" y="2662767"/>
            <a:ext cx="972486" cy="999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smtClean="0">
                <a:solidFill>
                  <a:schemeClr val="bg2">
                    <a:lumMod val="10000"/>
                  </a:schemeClr>
                </a:solidFill>
              </a:rPr>
              <a:t>8 dm</a:t>
            </a:r>
            <a:endParaRPr lang="ru-RU" sz="2800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92605" y="1437152"/>
            <a:ext cx="1237746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8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b) 12 cm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680720" y="3681200"/>
            <a:ext cx="251280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2800" b="1" kern="0" dirty="0" smtClean="0">
              <a:solidFill>
                <a:schemeClr val="tx1"/>
              </a:solidFill>
            </a:endParaRPr>
          </a:p>
          <a:p>
            <a:pPr defTabSz="914400"/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2288" y="3103099"/>
            <a:ext cx="2615686" cy="1680285"/>
          </a:xfrm>
          <a:prstGeom prst="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856185" y="3681200"/>
            <a:ext cx="9655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4376" y="4770747"/>
            <a:ext cx="1138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0271" y="3588866"/>
            <a:ext cx="1176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2768" y="2465481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a=8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b=2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P=?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9137104" y="2465481"/>
            <a:ext cx="2106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P=2a +2b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P=2 ·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9099" y="4281363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Yechish: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P=2· 8+ 2 ·2=20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P=2· (8+2)=2 ·10=20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605" y="5847635"/>
            <a:ext cx="9091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862" y="360386"/>
            <a:ext cx="3176291" cy="677108"/>
          </a:xfrm>
        </p:spPr>
        <p:txBody>
          <a:bodyPr/>
          <a:lstStyle/>
          <a:p>
            <a:r>
              <a:rPr lang="en-US" sz="4400" dirty="0" smtClean="0"/>
              <a:t>599-masala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0697" y="2532892"/>
            <a:ext cx="2039402" cy="19911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70C0"/>
                </a:solidFill>
              </a:rPr>
              <a:t>Berilgan</a:t>
            </a:r>
            <a:r>
              <a:rPr lang="en-US" sz="2800" kern="0" dirty="0" smtClean="0">
                <a:solidFill>
                  <a:srgbClr val="0070C0"/>
                </a:solidFill>
              </a:rPr>
              <a:t>:</a:t>
            </a:r>
            <a:br>
              <a:rPr lang="en-US" sz="2800" kern="0" dirty="0" smtClean="0">
                <a:solidFill>
                  <a:srgbClr val="0070C0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a=18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b=22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P=?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724132" y="1368202"/>
            <a:ext cx="117373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 dm.</a:t>
            </a:r>
            <a:r>
              <a:rPr lang="ru-RU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perimetriga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31687" y="2587067"/>
            <a:ext cx="2808312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rgbClr val="0070C0"/>
                </a:solidFill>
              </a:rPr>
              <a:t>Formula:</a:t>
            </a:r>
            <a:br>
              <a:rPr lang="en-US" sz="2800" kern="0" dirty="0" smtClean="0">
                <a:solidFill>
                  <a:srgbClr val="0070C0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P=2a + 2b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P=2 ·(</a:t>
            </a:r>
            <a:r>
              <a:rPr lang="en-US" sz="2800" kern="0" dirty="0" err="1" smtClean="0">
                <a:solidFill>
                  <a:schemeClr val="tx1"/>
                </a:solidFill>
              </a:rPr>
              <a:t>a+b</a:t>
            </a:r>
            <a:r>
              <a:rPr lang="en-US" sz="2800" kern="0" dirty="0" smtClean="0">
                <a:solidFill>
                  <a:schemeClr val="tx1"/>
                </a:solidFill>
              </a:rPr>
              <a:t>)</a:t>
            </a:r>
            <a:br>
              <a:rPr lang="en-US" sz="2800" kern="0" dirty="0" smtClean="0">
                <a:solidFill>
                  <a:schemeClr val="tx1"/>
                </a:solidFill>
              </a:rPr>
            </a:b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3395" y="4820378"/>
            <a:ext cx="506999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P=2·18 + 2·22=36 + 44=80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r>
              <a:rPr lang="en-US" sz="2800" kern="0" dirty="0" smtClean="0">
                <a:solidFill>
                  <a:schemeClr val="tx1"/>
                </a:solidFill>
              </a:rPr>
              <a:t/>
            </a:r>
            <a:br>
              <a:rPr lang="en-US" sz="2800" kern="0" dirty="0" smtClean="0">
                <a:solidFill>
                  <a:schemeClr val="tx1"/>
                </a:solidFill>
              </a:rPr>
            </a:br>
            <a:r>
              <a:rPr lang="en-US" sz="2800" kern="0" dirty="0" smtClean="0">
                <a:solidFill>
                  <a:schemeClr val="tx1"/>
                </a:solidFill>
              </a:rPr>
              <a:t>P=2·(18+22)=2 · 40=80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endParaRPr lang="en-US" sz="2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P=4a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80=4a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a=80 : </a:t>
            </a:r>
            <a:r>
              <a:rPr lang="en-US" sz="2800" kern="0" dirty="0">
                <a:solidFill>
                  <a:schemeClr val="tx1"/>
                </a:solidFill>
              </a:rPr>
              <a:t>4</a:t>
            </a:r>
            <a:r>
              <a:rPr lang="en-US" sz="2800" kern="0" dirty="0" smtClean="0">
                <a:solidFill>
                  <a:schemeClr val="tx1"/>
                </a:solidFill>
              </a:rPr>
              <a:t>      a=20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1288" y="3467402"/>
            <a:ext cx="2232246" cy="1715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08819" y="3993346"/>
            <a:ext cx="13616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18 </a:t>
            </a:r>
            <a:r>
              <a:rPr lang="en-US" sz="2800" kern="0" dirty="0" err="1" smtClean="0">
                <a:solidFill>
                  <a:schemeClr val="tx1"/>
                </a:solidFill>
              </a:rPr>
              <a:t>dm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469159" y="3945306"/>
            <a:ext cx="12961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 </a:t>
            </a:r>
            <a:r>
              <a:rPr lang="en-US" sz="280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dm</a:t>
            </a:r>
            <a:endParaRPr lang="ru-RU" sz="2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208940" y="5182732"/>
            <a:ext cx="10569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 </a:t>
            </a:r>
            <a:r>
              <a:rPr lang="en-US" sz="2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dm</a:t>
            </a:r>
            <a:endParaRPr lang="ru-RU" sz="28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208940" y="3036515"/>
            <a:ext cx="105694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22 </a:t>
            </a:r>
            <a:r>
              <a:rPr lang="en-US" sz="28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dm</a:t>
            </a:r>
            <a:endParaRPr lang="ru-RU" sz="28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7776" y="4208789"/>
            <a:ext cx="32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smtClean="0">
                <a:solidFill>
                  <a:srgbClr val="0070C0"/>
                </a:solidFill>
              </a:rPr>
              <a:t>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9187" y="4197328"/>
            <a:ext cx="1806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>
                <a:solidFill>
                  <a:srgbClr val="0070C0"/>
                </a:solidFill>
              </a:rPr>
              <a:t>Yechish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3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38938" y="240038"/>
            <a:ext cx="3330470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600-masala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Объект 6"/>
          <p:cNvSpPr txBox="1">
            <a:spLocks/>
          </p:cNvSpPr>
          <p:nvPr/>
        </p:nvSpPr>
        <p:spPr>
          <a:xfrm>
            <a:off x="424136" y="1410641"/>
            <a:ext cx="1183240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800" b="1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/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P=2a +2 b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74444"/>
              </p:ext>
            </p:extLst>
          </p:nvPr>
        </p:nvGraphicFramePr>
        <p:xfrm>
          <a:off x="1072208" y="2840727"/>
          <a:ext cx="9361043" cy="162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792">
                  <a:extLst>
                    <a:ext uri="{9D8B030D-6E8A-4147-A177-3AD203B41FA5}">
                      <a16:colId xmlns="" xmlns:a16="http://schemas.microsoft.com/office/drawing/2014/main" val="2744123044"/>
                    </a:ext>
                  </a:extLst>
                </a:gridCol>
                <a:gridCol w="1726791">
                  <a:extLst>
                    <a:ext uri="{9D8B030D-6E8A-4147-A177-3AD203B41FA5}">
                      <a16:colId xmlns="" xmlns:a16="http://schemas.microsoft.com/office/drawing/2014/main" val="2539461561"/>
                    </a:ext>
                  </a:extLst>
                </a:gridCol>
                <a:gridCol w="1337292">
                  <a:extLst>
                    <a:ext uri="{9D8B030D-6E8A-4147-A177-3AD203B41FA5}">
                      <a16:colId xmlns="" xmlns:a16="http://schemas.microsoft.com/office/drawing/2014/main" val="1028235929"/>
                    </a:ext>
                  </a:extLst>
                </a:gridCol>
                <a:gridCol w="1337292">
                  <a:extLst>
                    <a:ext uri="{9D8B030D-6E8A-4147-A177-3AD203B41FA5}">
                      <a16:colId xmlns="" xmlns:a16="http://schemas.microsoft.com/office/drawing/2014/main" val="1002674429"/>
                    </a:ext>
                  </a:extLst>
                </a:gridCol>
                <a:gridCol w="1337292">
                  <a:extLst>
                    <a:ext uri="{9D8B030D-6E8A-4147-A177-3AD203B41FA5}">
                      <a16:colId xmlns="" xmlns:a16="http://schemas.microsoft.com/office/drawing/2014/main" val="1252959796"/>
                    </a:ext>
                  </a:extLst>
                </a:gridCol>
                <a:gridCol w="1306429">
                  <a:extLst>
                    <a:ext uri="{9D8B030D-6E8A-4147-A177-3AD203B41FA5}">
                      <a16:colId xmlns="" xmlns:a16="http://schemas.microsoft.com/office/drawing/2014/main" val="453658992"/>
                    </a:ext>
                  </a:extLst>
                </a:gridCol>
                <a:gridCol w="1368155">
                  <a:extLst>
                    <a:ext uri="{9D8B030D-6E8A-4147-A177-3AD203B41FA5}">
                      <a16:colId xmlns="" xmlns:a16="http://schemas.microsoft.com/office/drawing/2014/main" val="4147591433"/>
                    </a:ext>
                  </a:extLst>
                </a:gridCol>
              </a:tblGrid>
              <a:tr h="4953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cm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cm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mm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613675"/>
                  </a:ext>
                </a:extLst>
              </a:tr>
              <a:tr h="587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cm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lang="en-US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 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2398664"/>
                  </a:ext>
                </a:extLst>
              </a:tr>
              <a:tr h="4065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cm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373400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0785" y="3994194"/>
            <a:ext cx="1261864" cy="449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42472" y="3994194"/>
            <a:ext cx="1422024" cy="449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8938" y="3996984"/>
            <a:ext cx="1261862" cy="4491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7104" y="3456434"/>
            <a:ext cx="1152128" cy="449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mm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7054" y="3443018"/>
            <a:ext cx="1206031" cy="449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44816" y="3443018"/>
            <a:ext cx="1200708" cy="4491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m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04656" y="237396"/>
            <a:ext cx="3384376" cy="677108"/>
          </a:xfrm>
        </p:spPr>
        <p:txBody>
          <a:bodyPr/>
          <a:lstStyle/>
          <a:p>
            <a:r>
              <a:rPr lang="en-US" sz="4400" b="1" dirty="0" smtClean="0"/>
              <a:t>614-masala</a:t>
            </a:r>
            <a:endParaRPr lang="ru-RU" sz="4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0120" y="3777599"/>
            <a:ext cx="7228883" cy="32403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1)</a:t>
            </a:r>
            <a:r>
              <a:rPr lang="ru-RU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x=3+1=4 cm,</a:t>
            </a:r>
            <a:r>
              <a:rPr lang="ru-RU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smtClean="0">
                <a:solidFill>
                  <a:schemeClr val="tx1"/>
                </a:solidFill>
              </a:rPr>
              <a:t>7-2=5 cm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P=7+3+2+1+5+4=22 cm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2)x=1+2+1=4 cm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P=4+1+1+6+2+6+1+1=22 cm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3)x=25+20+20+20=85 mm</a:t>
            </a:r>
          </a:p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P=85+60+85+60=170+120=290 mm=29 cm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24136" y="1334356"/>
            <a:ext cx="1156696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373435"/>
                </a:solidFill>
                <a:latin typeface="Arial"/>
                <a:ea typeface="+mn-ea"/>
                <a:cs typeface="Arial"/>
              </a:defRPr>
            </a:lvl1pPr>
            <a:lvl2pPr marL="1043184">
              <a:defRPr>
                <a:latin typeface="+mn-lt"/>
                <a:ea typeface="+mn-ea"/>
                <a:cs typeface="+mn-cs"/>
              </a:defRPr>
            </a:lvl2pPr>
            <a:lvl3pPr marL="2086369">
              <a:defRPr>
                <a:latin typeface="+mn-lt"/>
                <a:ea typeface="+mn-ea"/>
                <a:cs typeface="+mn-cs"/>
              </a:defRPr>
            </a:lvl3pPr>
            <a:lvl4pPr marL="3129552">
              <a:defRPr>
                <a:latin typeface="+mn-lt"/>
                <a:ea typeface="+mn-ea"/>
                <a:cs typeface="+mn-cs"/>
              </a:defRPr>
            </a:lvl4pPr>
            <a:lvl5pPr marL="4172736">
              <a:defRPr>
                <a:latin typeface="+mn-lt"/>
                <a:ea typeface="+mn-ea"/>
                <a:cs typeface="+mn-cs"/>
              </a:defRPr>
            </a:lvl5pPr>
            <a:lvl6pPr marL="5215922">
              <a:defRPr>
                <a:latin typeface="+mn-lt"/>
                <a:ea typeface="+mn-ea"/>
                <a:cs typeface="+mn-cs"/>
              </a:defRPr>
            </a:lvl6pPr>
            <a:lvl7pPr marL="6259106">
              <a:defRPr>
                <a:latin typeface="+mn-lt"/>
                <a:ea typeface="+mn-ea"/>
                <a:cs typeface="+mn-cs"/>
              </a:defRPr>
            </a:lvl7pPr>
            <a:lvl8pPr marL="7302290">
              <a:defRPr>
                <a:latin typeface="+mn-lt"/>
                <a:ea typeface="+mn-ea"/>
                <a:cs typeface="+mn-cs"/>
              </a:defRPr>
            </a:lvl8pPr>
            <a:lvl9pPr marL="8345475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14-rasmdagi</a:t>
            </a: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shakllarning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noma’lum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uzunliklarini</a:t>
            </a:r>
            <a:r>
              <a:rPr lang="en-US" sz="2800" b="1" kern="0" dirty="0" smtClean="0">
                <a:solidFill>
                  <a:schemeClr val="tx1"/>
                </a:solidFill>
              </a:rPr>
              <a:t> toping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va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perimetrini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turli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xil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usullarda</a:t>
            </a:r>
            <a:r>
              <a:rPr lang="en-US" sz="2800" b="1" kern="0" dirty="0" smtClean="0">
                <a:solidFill>
                  <a:schemeClr val="tx1"/>
                </a:solidFill>
              </a:rPr>
              <a:t> </a:t>
            </a:r>
            <a:r>
              <a:rPr lang="en-US" sz="2800" b="1" kern="0" dirty="0" err="1" smtClean="0">
                <a:solidFill>
                  <a:schemeClr val="tx1"/>
                </a:solidFill>
              </a:rPr>
              <a:t>hisoblang</a:t>
            </a:r>
            <a:r>
              <a:rPr lang="en-US" sz="2800" b="1" kern="0" dirty="0">
                <a:solidFill>
                  <a:schemeClr val="tx1"/>
                </a:solidFill>
              </a:rPr>
              <a:t>.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680" y="2196130"/>
            <a:ext cx="7195245" cy="32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0" y="1296194"/>
            <a:ext cx="12313368" cy="56479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4326" y="2736354"/>
            <a:ext cx="8604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b="1" smtClean="0">
                <a:ln w="0"/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000" b="1" smtClean="0">
                <a:ln w="0"/>
                <a:latin typeface="Arial" pitchFamily="34" charset="0"/>
                <a:cs typeface="Arial" pitchFamily="34" charset="0"/>
              </a:rPr>
              <a:t>132-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betdagi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endParaRPr lang="en-US" altLang="ru-RU" sz="4000" b="1" dirty="0" smtClean="0">
              <a:ln w="0"/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604-,</a:t>
            </a:r>
            <a:r>
              <a:rPr lang="ru-RU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605-,</a:t>
            </a:r>
            <a:r>
              <a:rPr lang="ru-RU" altLang="ru-RU" sz="4000" b="1" dirty="0" smtClean="0">
                <a:ln w="0"/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606-, 607-masalalarni </a:t>
            </a:r>
            <a:r>
              <a:rPr lang="en-US" altLang="ru-RU" sz="4000" b="1" dirty="0" err="1" smtClean="0">
                <a:ln w="0"/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b="1" dirty="0" smtClean="0">
                <a:ln w="0"/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ln w="0"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Words>419</Words>
  <Application>Microsoft Office PowerPoint</Application>
  <PresentationFormat>Произвольный</PresentationFormat>
  <Paragraphs>142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MATEMATIKA</vt:lpstr>
      <vt:lpstr>Презентация PowerPoint</vt:lpstr>
      <vt:lpstr>Презентация PowerPoint</vt:lpstr>
      <vt:lpstr>2) P=5+2+2+5+2+2=18 cm     P=5 ·2+2 ·4=18 cm</vt:lpstr>
      <vt:lpstr>Презентация PowerPoint</vt:lpstr>
      <vt:lpstr>599-masala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746</cp:revision>
  <dcterms:created xsi:type="dcterms:W3CDTF">2020-04-09T07:32:19Z</dcterms:created>
  <dcterms:modified xsi:type="dcterms:W3CDTF">2020-12-07T05:46:29Z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