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4" r:id="rId2"/>
    <p:sldId id="458" r:id="rId3"/>
    <p:sldId id="459" r:id="rId4"/>
    <p:sldId id="464" r:id="rId5"/>
    <p:sldId id="463" r:id="rId6"/>
    <p:sldId id="462" r:id="rId7"/>
    <p:sldId id="461" r:id="rId8"/>
    <p:sldId id="460" r:id="rId9"/>
    <p:sldId id="420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БАЙРАМБЕК" initials="Б" lastIdx="1" clrIdx="1">
    <p:extLst>
      <p:ext uri="{19B8F6BF-5375-455C-9EA6-DF929625EA0E}">
        <p15:presenceInfo xmlns:p15="http://schemas.microsoft.com/office/powerpoint/2012/main" userId="30f66696539999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293" autoAdjust="0"/>
  </p:normalViewPr>
  <p:slideViewPr>
    <p:cSldViewPr>
      <p:cViewPr>
        <p:scale>
          <a:sx n="50" d="100"/>
          <a:sy n="50" d="100"/>
        </p:scale>
        <p:origin x="1116" y="176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773586" y="2180838"/>
            <a:ext cx="8784976" cy="2247311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algn="ctr"/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 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TO‘RTBURCHAKNING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129695"/>
            <a:chOff x="439458" y="322808"/>
            <a:chExt cx="4985770" cy="5088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49179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7851417" y="3636454"/>
            <a:ext cx="3765330" cy="294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53"/>
          </a:p>
        </p:txBody>
      </p:sp>
      <p:sp>
        <p:nvSpPr>
          <p:cNvPr id="5" name="Прямоугольник 4"/>
          <p:cNvSpPr/>
          <p:nvPr/>
        </p:nvSpPr>
        <p:spPr>
          <a:xfrm>
            <a:off x="10285454" y="721073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160" y="2880370"/>
            <a:ext cx="720080" cy="151216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4995" y="4824586"/>
            <a:ext cx="720080" cy="15121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12568" y="360091"/>
            <a:ext cx="5328591" cy="677108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Mustahkamlash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68152" y="1500059"/>
            <a:ext cx="11881320" cy="2154436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Ko‘pburchak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</a:rPr>
              <a:t>O‘z</a:t>
            </a:r>
            <a:r>
              <a:rPr lang="en-US" sz="2800" b="1" dirty="0" smtClean="0">
                <a:solidFill>
                  <a:schemeClr val="tx1"/>
                </a:solidFill>
              </a:rPr>
              <a:t> -</a:t>
            </a:r>
            <a:r>
              <a:rPr lang="en-US" sz="2800" b="1" dirty="0" err="1" smtClean="0">
                <a:solidFill>
                  <a:schemeClr val="tx1"/>
                </a:solidFill>
              </a:rPr>
              <a:t>o‘zini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kesmaydigan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yopiq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ko‘pburchak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deyiladi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Ko‘pburchak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uzunliklari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yig‘indisi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perimetri</a:t>
            </a:r>
            <a:r>
              <a:rPr lang="en-US" sz="2800" b="1" dirty="0" smtClean="0">
                <a:solidFill>
                  <a:schemeClr val="tx1"/>
                </a:solidFill>
              </a:rPr>
              <a:t> deb </a:t>
            </a:r>
            <a:r>
              <a:rPr lang="en-US" sz="2800" b="1" dirty="0" err="1" smtClean="0">
                <a:solidFill>
                  <a:schemeClr val="tx1"/>
                </a:solidFill>
              </a:rPr>
              <a:t>ataladi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Perimetr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lotincha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alfavitning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800" b="1" dirty="0" err="1" smtClean="0">
                <a:solidFill>
                  <a:schemeClr val="tx1"/>
                </a:solidFill>
              </a:rPr>
              <a:t>harfi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belgilanadi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Tomonlaring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qarab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ko‘pburchaklar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53785" y="3812998"/>
            <a:ext cx="2199759" cy="1664456"/>
          </a:xfrm>
          <a:prstGeom prst="triangle">
            <a:avLst>
              <a:gd name="adj" fmla="val 422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65586" y="5773702"/>
            <a:ext cx="2304255" cy="10651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5639074" y="3913882"/>
            <a:ext cx="1337789" cy="1974121"/>
          </a:xfrm>
          <a:prstGeom prst="pen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7261963" y="5246518"/>
            <a:ext cx="2160240" cy="1592345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925" y="2732261"/>
            <a:ext cx="4754439" cy="2585323"/>
          </a:xfrm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Yuz </a:t>
            </a:r>
            <a:r>
              <a:rPr lang="en-US" sz="2800" dirty="0" err="1" smtClean="0">
                <a:solidFill>
                  <a:srgbClr val="0070C0"/>
                </a:solidFill>
              </a:rPr>
              <a:t>o‘lchov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birliklari</a:t>
            </a:r>
            <a:r>
              <a:rPr lang="en-US" sz="2800" dirty="0" smtClean="0">
                <a:solidFill>
                  <a:srgbClr val="0070C0"/>
                </a:solidFill>
              </a:rPr>
              <a:t>:                                            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1 mm   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 1mm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1mm² - 1millimetr </a:t>
            </a:r>
            <a:r>
              <a:rPr lang="en-US" sz="2800" dirty="0" err="1" smtClean="0">
                <a:solidFill>
                  <a:schemeClr val="tx1"/>
                </a:solidFill>
              </a:rPr>
              <a:t>kvadrat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16424" y="352539"/>
            <a:ext cx="8568952" cy="2031325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To‘g‘ri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to‘rtburchakning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yuzi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43776" y="1368201"/>
            <a:ext cx="11809393" cy="1107996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Yer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maydoni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devor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va</a:t>
            </a:r>
            <a:r>
              <a:rPr lang="en-US" sz="2400" b="1" dirty="0" smtClean="0">
                <a:solidFill>
                  <a:schemeClr val="tx1"/>
                </a:solidFill>
              </a:rPr>
              <a:t> pol </a:t>
            </a:r>
            <a:r>
              <a:rPr lang="en-US" sz="2400" b="1" dirty="0" err="1" smtClean="0">
                <a:solidFill>
                  <a:schemeClr val="tx1"/>
                </a:solidFill>
              </a:rPr>
              <a:t>yuzini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o‘lchashga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doir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amaliy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masalalarda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oldin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yuz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o‘lchov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birligini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tanlash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lozim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Yuz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o‘lchov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birligi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sifatida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tomoni</a:t>
            </a:r>
            <a:r>
              <a:rPr lang="en-US" sz="2400" b="1" dirty="0" smtClean="0">
                <a:solidFill>
                  <a:schemeClr val="tx1"/>
                </a:solidFill>
              </a:rPr>
              <a:t> uzunlik </a:t>
            </a:r>
            <a:r>
              <a:rPr lang="en-US" sz="2400" b="1" dirty="0" err="1" smtClean="0">
                <a:solidFill>
                  <a:schemeClr val="tx1"/>
                </a:solidFill>
              </a:rPr>
              <a:t>birligi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dirty="0" smtClean="0">
                <a:solidFill>
                  <a:srgbClr val="002060"/>
                </a:solidFill>
              </a:rPr>
              <a:t>1mm,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1cm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1dm,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1m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  <a:r>
              <a:rPr lang="en-US" sz="2400" b="1" dirty="0" err="1" smtClean="0">
                <a:solidFill>
                  <a:schemeClr val="tx1"/>
                </a:solidFill>
              </a:rPr>
              <a:t>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bo‘lgan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kvadrat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olinadi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48872" y="3414028"/>
            <a:ext cx="792750" cy="9804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5442" y="5573649"/>
            <a:ext cx="12221188" cy="8592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qoplash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mumkinligini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tushuniladi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8135" y="4593120"/>
            <a:ext cx="4841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cm² -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santimetr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9801" y="2966914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85544" y="3654065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41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  <p:bldP spid="8" grpId="0" animBg="1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2299" y="4464546"/>
            <a:ext cx="3577002" cy="432048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297034" y="1273423"/>
                <a:ext cx="12521479" cy="3640933"/>
              </a:xfrm>
            </p:spPr>
            <p:txBody>
              <a:bodyPr/>
              <a:lstStyle/>
              <a:p>
                <a:r>
                  <a:rPr lang="en-US" sz="2800" b="1" dirty="0" smtClean="0"/>
                  <a:t>Kvadratiga </a:t>
                </a:r>
                <a:r>
                  <a:rPr lang="en-US" sz="2800" b="1" dirty="0" err="1" smtClean="0"/>
                  <a:t>ko‘ra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sonning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o‘zini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topish</a:t>
                </a:r>
                <a:r>
                  <a:rPr lang="en-US" sz="2800" b="1" dirty="0" smtClean="0"/>
                  <a:t> –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kvadrat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ildiz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chiqarish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smtClean="0"/>
                  <a:t>deb </a:t>
                </a:r>
                <a:r>
                  <a:rPr lang="en-US" sz="2800" b="1" dirty="0" err="1" smtClean="0"/>
                  <a:t>ataladi</a:t>
                </a:r>
                <a:r>
                  <a:rPr lang="en-US" sz="2800" b="1" dirty="0" smtClean="0"/>
                  <a:t>.</a:t>
                </a:r>
                <a:r>
                  <a:rPr lang="ru-RU" sz="2800" b="1" dirty="0" smtClean="0"/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sonning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kvadrat</a:t>
                </a:r>
                <a:r>
                  <a:rPr lang="en-US" sz="2800" b="1" dirty="0" smtClean="0"/>
                  <a:t>  </a:t>
                </a:r>
                <a:r>
                  <a:rPr lang="en-US" sz="2800" b="1" dirty="0" err="1" smtClean="0"/>
                  <a:t>ildizi</a:t>
                </a:r>
                <a:r>
                  <a:rPr lang="en-US" sz="2800" b="1" dirty="0" smtClean="0"/>
                  <a:t> deb </a:t>
                </a:r>
                <a:r>
                  <a:rPr lang="en-US" sz="2800" b="1" dirty="0" err="1" smtClean="0"/>
                  <a:t>shunday</a:t>
                </a:r>
                <a:r>
                  <a:rPr lang="en-US" sz="2800" b="1" dirty="0" smtClean="0"/>
                  <a:t> son b </a:t>
                </a:r>
                <a:r>
                  <a:rPr lang="en-US" sz="2800" b="1" dirty="0" err="1" smtClean="0"/>
                  <a:t>ga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aytiladiki</a:t>
                </a:r>
                <a:r>
                  <a:rPr lang="en-US" sz="2800" b="1" dirty="0" smtClean="0"/>
                  <a:t>, b²=a    </a:t>
                </a:r>
                <a:r>
                  <a:rPr lang="en-US" sz="2800" b="1" dirty="0" err="1" smtClean="0"/>
                  <a:t>bo‘ladi</a:t>
                </a:r>
                <a:r>
                  <a:rPr lang="en-US" sz="2800" b="1" dirty="0" smtClean="0"/>
                  <a:t>.</a:t>
                </a:r>
                <a:r>
                  <a:rPr lang="ru-RU" sz="2800" b="1" dirty="0" smtClean="0"/>
                  <a:t> </a:t>
                </a:r>
                <a:r>
                  <a:rPr lang="en-US" sz="2800" b="1" dirty="0" smtClean="0"/>
                  <a:t>a </a:t>
                </a:r>
                <a:r>
                  <a:rPr lang="en-US" sz="2800" b="1" dirty="0" err="1" smtClean="0"/>
                  <a:t>sonning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kvadrat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ildizi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quyidagicha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belgilanadi</a:t>
                </a:r>
                <a:r>
                  <a:rPr lang="en-US" sz="2800" b="1" dirty="0" smtClean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endParaRPr lang="en-US" sz="2800" b="1" dirty="0" smtClean="0"/>
              </a:p>
              <a:p>
                <a:endParaRPr lang="en-US" sz="2800" b="1" dirty="0"/>
              </a:p>
              <a:p>
                <a:r>
                  <a:rPr lang="en-US" sz="2800" b="1" dirty="0" err="1" smtClean="0"/>
                  <a:t>Ta’rifga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ko‘ra</a:t>
                </a:r>
                <a:r>
                  <a:rPr lang="en-US" sz="2800" b="1" dirty="0" smtClean="0"/>
                  <a:t> :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2800" b="1" dirty="0" smtClean="0"/>
                  <a:t>)² =a</a:t>
                </a:r>
              </a:p>
              <a:p>
                <a:endParaRPr lang="en-US" sz="2800" b="1" dirty="0"/>
              </a:p>
              <a:p>
                <a:endParaRPr lang="en-US" dirty="0" smtClean="0"/>
              </a:p>
              <a:p>
                <a:r>
                  <a:rPr lang="en-US" dirty="0" smtClean="0"/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297034" y="1273423"/>
                <a:ext cx="12521479" cy="3640933"/>
              </a:xfrm>
              <a:blipFill rotWithShape="0">
                <a:blip r:embed="rId2"/>
                <a:stretch>
                  <a:fillRect l="-1753" t="-3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304456" y="288082"/>
            <a:ext cx="8136904" cy="677108"/>
          </a:xfrm>
        </p:spPr>
        <p:txBody>
          <a:bodyPr/>
          <a:lstStyle/>
          <a:p>
            <a:r>
              <a:rPr lang="en-US" sz="4400" b="1" dirty="0" err="1" smtClean="0"/>
              <a:t>Kvadrat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ildiz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chiqarish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52" y="3613065"/>
            <a:ext cx="10038095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746" y="4177686"/>
            <a:ext cx="2362670" cy="86177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b) </a:t>
            </a:r>
            <a:r>
              <a:rPr lang="en-US" sz="2800" dirty="0" smtClean="0">
                <a:solidFill>
                  <a:schemeClr val="tx1"/>
                </a:solidFill>
              </a:rPr>
              <a:t>S=9 cm²</a:t>
            </a:r>
            <a:r>
              <a:rPr lang="en-US" sz="2800" dirty="0" smtClean="0">
                <a:solidFill>
                  <a:schemeClr val="bg1"/>
                </a:solidFill>
              </a:rPr>
              <a:t>49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a=3 </a:t>
            </a:r>
            <a:r>
              <a:rPr lang="en-US" sz="2800" dirty="0" smtClean="0">
                <a:solidFill>
                  <a:schemeClr val="tx1"/>
                </a:solidFill>
              </a:rPr>
              <a:t>cm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00600" y="-95189"/>
            <a:ext cx="5652628" cy="1107996"/>
          </a:xfrm>
        </p:spPr>
        <p:txBody>
          <a:bodyPr/>
          <a:lstStyle/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630-masala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0120" y="1296194"/>
            <a:ext cx="11881401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Kvadratning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yuzi</a:t>
            </a:r>
            <a:r>
              <a:rPr lang="en-US" sz="2800" b="1" dirty="0" smtClean="0">
                <a:solidFill>
                  <a:schemeClr val="tx1"/>
                </a:solidFill>
              </a:rPr>
              <a:t>: a) 49 m²; b) 9 cm²; d) 121 dm²; e) 289 m² </a:t>
            </a:r>
            <a:r>
              <a:rPr lang="en-US" sz="2800" b="1" dirty="0" err="1" smtClean="0">
                <a:solidFill>
                  <a:schemeClr val="tx1"/>
                </a:solidFill>
              </a:rPr>
              <a:t>bo‘lsa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tomonini</a:t>
            </a:r>
            <a:r>
              <a:rPr lang="en-US" sz="2800" b="1" dirty="0" smtClean="0">
                <a:solidFill>
                  <a:schemeClr val="tx1"/>
                </a:solidFill>
              </a:rPr>
              <a:t> toping.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8743" y="2919421"/>
            <a:ext cx="2380049" cy="20463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S=a²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3839501" y="5816195"/>
            <a:ext cx="208823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S=289 m²</a:t>
            </a:r>
            <a:r>
              <a:rPr lang="en-US" sz="2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a=17</a:t>
            </a:r>
            <a:r>
              <a:rPr lang="en-US" sz="2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6536" y="5601662"/>
            <a:ext cx="265591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d) S=121 </a:t>
            </a:r>
            <a:r>
              <a:rPr lang="en-US" sz="2800" kern="0" dirty="0" smtClean="0">
                <a:solidFill>
                  <a:schemeClr val="tx1"/>
                </a:solidFill>
              </a:rPr>
              <a:t>dm²</a:t>
            </a:r>
            <a:r>
              <a:rPr lang="en-US" sz="2800" kern="0" dirty="0" smtClean="0">
                <a:solidFill>
                  <a:schemeClr val="bg1"/>
                </a:solidFill>
              </a:rPr>
              <a:t>49</a:t>
            </a:r>
            <a:r>
              <a:rPr lang="en-US" sz="2800" kern="0" dirty="0" smtClean="0">
                <a:solidFill>
                  <a:schemeClr val="tx1"/>
                </a:solidFill>
              </a:rPr>
              <a:t/>
            </a:r>
            <a:br>
              <a:rPr lang="en-US" sz="2800" kern="0" dirty="0" smtClean="0">
                <a:solidFill>
                  <a:schemeClr val="tx1"/>
                </a:solidFill>
              </a:rPr>
            </a:br>
            <a:r>
              <a:rPr lang="en-US" sz="2800" kern="0" dirty="0" smtClean="0">
                <a:solidFill>
                  <a:schemeClr val="tx1"/>
                </a:solidFill>
              </a:rPr>
              <a:t>     a=11 </a:t>
            </a:r>
            <a:r>
              <a:rPr lang="en-US" sz="2800" kern="0" dirty="0" err="1" smtClean="0">
                <a:solidFill>
                  <a:schemeClr val="tx1"/>
                </a:solidFill>
              </a:rPr>
              <a:t>dm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6536" y="2815620"/>
            <a:ext cx="248025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a) S=49 m²</a:t>
            </a:r>
            <a:r>
              <a:rPr lang="en-US" sz="2800" kern="0" dirty="0" smtClean="0">
                <a:solidFill>
                  <a:schemeClr val="bg1"/>
                </a:solidFill>
              </a:rPr>
              <a:t>49</a:t>
            </a:r>
            <a:r>
              <a:rPr lang="en-US" sz="2800" kern="0" dirty="0" smtClean="0">
                <a:solidFill>
                  <a:schemeClr val="tx1"/>
                </a:solidFill>
              </a:rPr>
              <a:t/>
            </a:r>
            <a:br>
              <a:rPr lang="en-US" sz="2800" kern="0" dirty="0" smtClean="0">
                <a:solidFill>
                  <a:schemeClr val="tx1"/>
                </a:solidFill>
              </a:rPr>
            </a:br>
            <a:r>
              <a:rPr lang="en-US" sz="2800" kern="0" dirty="0" smtClean="0">
                <a:solidFill>
                  <a:schemeClr val="tx1"/>
                </a:solidFill>
              </a:rPr>
              <a:t>     a=7 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54459" y="361820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41212" y="494083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  <p:bldP spid="6" grpId="0"/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60640" y="312347"/>
            <a:ext cx="3620738" cy="677108"/>
          </a:xfrm>
        </p:spPr>
        <p:txBody>
          <a:bodyPr/>
          <a:lstStyle/>
          <a:p>
            <a:r>
              <a:rPr lang="en-US" sz="4400" b="1" dirty="0" smtClean="0"/>
              <a:t>633-masala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68152" y="1476186"/>
            <a:ext cx="11809312" cy="86177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Futbol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maydonining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bo‘yi</a:t>
            </a:r>
            <a:r>
              <a:rPr lang="en-US" sz="2800" b="1" dirty="0" smtClean="0">
                <a:solidFill>
                  <a:schemeClr val="tx1"/>
                </a:solidFill>
              </a:rPr>
              <a:t> 45 m, </a:t>
            </a:r>
            <a:r>
              <a:rPr lang="en-US" sz="2800" b="1" dirty="0" err="1" smtClean="0">
                <a:solidFill>
                  <a:schemeClr val="tx1"/>
                </a:solidFill>
              </a:rPr>
              <a:t>eni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</a:rPr>
              <a:t> 90 m </a:t>
            </a:r>
            <a:r>
              <a:rPr lang="en-US" sz="2800" b="1" dirty="0" err="1" smtClean="0">
                <a:solidFill>
                  <a:schemeClr val="tx1"/>
                </a:solidFill>
              </a:rPr>
              <a:t>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Futbol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maydonining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yuzini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hisoblang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9949" y="2948797"/>
            <a:ext cx="2186435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2"/>
                </a:solidFill>
              </a:rPr>
              <a:t>Berilgan:</a:t>
            </a:r>
            <a:r>
              <a:rPr lang="en-US" sz="2800" kern="0" dirty="0" smtClean="0">
                <a:solidFill>
                  <a:schemeClr val="bg1"/>
                </a:solidFill>
              </a:rPr>
              <a:t>49</a:t>
            </a:r>
            <a:r>
              <a:rPr lang="en-US" sz="2800" kern="0" dirty="0" smtClean="0">
                <a:solidFill>
                  <a:schemeClr val="tx1"/>
                </a:solidFill>
              </a:rPr>
              <a:t/>
            </a:r>
            <a:br>
              <a:rPr lang="en-US" sz="2800" kern="0" dirty="0" smtClean="0">
                <a:solidFill>
                  <a:schemeClr val="tx1"/>
                </a:solidFill>
              </a:rPr>
            </a:br>
            <a:r>
              <a:rPr lang="en-US" sz="2800" kern="0" dirty="0" smtClean="0">
                <a:solidFill>
                  <a:schemeClr val="tx1"/>
                </a:solidFill>
              </a:rPr>
              <a:t>    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a=45 m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b=90 m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S=?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58587" y="2969168"/>
            <a:ext cx="4248472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chemeClr val="tx1"/>
                </a:solidFill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</a:rPr>
              <a:t>Formula:</a:t>
            </a:r>
            <a:r>
              <a:rPr lang="en-US" sz="2800" kern="0" dirty="0" smtClean="0">
                <a:solidFill>
                  <a:schemeClr val="bg1"/>
                </a:solidFill>
              </a:rPr>
              <a:t>49</a:t>
            </a:r>
            <a:r>
              <a:rPr lang="en-US" sz="2800" kern="0" dirty="0" smtClean="0">
                <a:solidFill>
                  <a:schemeClr val="tx1"/>
                </a:solidFill>
              </a:rPr>
              <a:t/>
            </a:r>
            <a:br>
              <a:rPr lang="en-US" sz="2800" kern="0" dirty="0" smtClean="0">
                <a:solidFill>
                  <a:schemeClr val="tx1"/>
                </a:solidFill>
              </a:rPr>
            </a:br>
            <a:r>
              <a:rPr lang="en-US" sz="2800" kern="0" dirty="0" smtClean="0">
                <a:solidFill>
                  <a:schemeClr val="tx1"/>
                </a:solidFill>
              </a:rPr>
              <a:t>    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S=a · b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S=45 m · 90 m=4050 m²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картинка футбольноо &lt;strong&gt;поля&lt;/strong&gt; - Футбол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20" y="2520329"/>
            <a:ext cx="3940344" cy="21723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49191" y="4849840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51450" y="3181265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192" y="5904706"/>
            <a:ext cx="2884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4050 m²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76" y="1434572"/>
            <a:ext cx="11585072" cy="941742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Kvadrat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yuzini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hisoblash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formulasidan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foydalanib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jadvalni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to‘ldiring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6641" y="333833"/>
            <a:ext cx="3312368" cy="677108"/>
          </a:xfrm>
        </p:spPr>
        <p:txBody>
          <a:bodyPr/>
          <a:lstStyle/>
          <a:p>
            <a:r>
              <a:rPr lang="en-US" sz="4400" b="1" dirty="0" smtClean="0"/>
              <a:t>632-masala</a:t>
            </a:r>
            <a:endParaRPr lang="ru-RU" sz="4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2739415065"/>
              </p:ext>
            </p:extLst>
          </p:nvPr>
        </p:nvGraphicFramePr>
        <p:xfrm>
          <a:off x="1432249" y="3384426"/>
          <a:ext cx="8856983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102">
                  <a:extLst>
                    <a:ext uri="{9D8B030D-6E8A-4147-A177-3AD203B41FA5}">
                      <a16:colId xmlns:a16="http://schemas.microsoft.com/office/drawing/2014/main" val="3840397840"/>
                    </a:ext>
                  </a:extLst>
                </a:gridCol>
                <a:gridCol w="1400177">
                  <a:extLst>
                    <a:ext uri="{9D8B030D-6E8A-4147-A177-3AD203B41FA5}">
                      <a16:colId xmlns:a16="http://schemas.microsoft.com/office/drawing/2014/main" val="148834917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52986753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91665208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6910691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78370568"/>
                    </a:ext>
                  </a:extLst>
                </a:gridCol>
              </a:tblGrid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cm</a:t>
                      </a:r>
                      <a:endParaRPr lang="ru-RU" sz="2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mm</a:t>
                      </a:r>
                      <a:endParaRPr lang="ru-RU" sz="2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?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?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 m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12594"/>
                  </a:ext>
                </a:extLst>
              </a:tr>
              <a:tr h="6372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?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?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 </a:t>
                      </a:r>
                      <a:r>
                        <a:rPr lang="en-US" sz="2800" b="1" dirty="0" err="1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²</a:t>
                      </a:r>
                      <a:endParaRPr lang="ru-RU" sz="2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r>
                        <a:rPr lang="en-US" sz="2800" b="1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m²</a:t>
                      </a:r>
                      <a:endParaRPr lang="ru-RU" sz="2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?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36721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56620" y="4048116"/>
            <a:ext cx="1418456" cy="4823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177241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9548" y="3428101"/>
            <a:ext cx="1130424" cy="4823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1261" y="3469018"/>
            <a:ext cx="1499447" cy="4823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6633" y="4048116"/>
            <a:ext cx="1130424" cy="4823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1369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8392" y="4054202"/>
            <a:ext cx="1130424" cy="4823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834" y="3244638"/>
            <a:ext cx="3577002" cy="2585323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Berilgan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30²=900 cm²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a=300 cm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b=200 cm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S-?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72408" y="3244638"/>
            <a:ext cx="5616624" cy="301621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Yechish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S=a · b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S=300 cm · 200 cm=60000 cm²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60000 cm² : 900 cm²= 66 (600 q)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66 + 1 =67 ta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95101" y="1261444"/>
            <a:ext cx="11737385" cy="1292662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Plitka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cm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300 cm,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200 cm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devorni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qoplash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plitka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969024" y="584336"/>
            <a:ext cx="337267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400" b="1" kern="0" dirty="0" smtClean="0"/>
              <a:t>635-masala</a:t>
            </a:r>
            <a:endParaRPr lang="ru-RU" sz="4400" b="1" kern="0" dirty="0"/>
          </a:p>
        </p:txBody>
      </p:sp>
      <p:pic>
        <p:nvPicPr>
          <p:cNvPr id="6" name="Рисунок 5" descr="&lt;strong&gt;Урок&lt;/strong&gt; 20. Сила тяжіння. Вага і невагомість - Дистанційні урок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9112" y="2448322"/>
            <a:ext cx="1919428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584376" y="1440210"/>
            <a:ext cx="8259216" cy="3456384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36504" y="1968177"/>
            <a:ext cx="6454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0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4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139-betdagi </a:t>
            </a:r>
          </a:p>
          <a:p>
            <a:pPr algn="ctr">
              <a:defRPr/>
            </a:pPr>
            <a:r>
              <a:rPr lang="en-US" altLang="ru-RU" sz="4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637-,638-,639-masalalarni </a:t>
            </a:r>
            <a:r>
              <a:rPr lang="en-US" altLang="ru-RU" sz="40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40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n w="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&lt;strong&gt;указка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1979" y="4608562"/>
            <a:ext cx="2880320" cy="234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10124</TotalTime>
  <Words>340</Words>
  <Application>Microsoft Office PowerPoint</Application>
  <PresentationFormat>Произвольный</PresentationFormat>
  <Paragraphs>76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MATEMATIKA</vt:lpstr>
      <vt:lpstr>Презентация PowerPoint</vt:lpstr>
      <vt:lpstr>Yuz o‘lchov birliklari:                                               1 mm                1mm  1mm² - 1millimetr kvadrat</vt:lpstr>
      <vt:lpstr>Презентация PowerPoint</vt:lpstr>
      <vt:lpstr>b) S=9 cm²49      a=3 cm</vt:lpstr>
      <vt:lpstr>6</vt:lpstr>
      <vt:lpstr>Kvadrat yuzini hisoblash formulasidan foydalanib jadvalni to‘ldiring.</vt:lpstr>
      <vt:lpstr>Berilgan:  30²=900 cm²  a=300 cm b=200 cm S-?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793</cp:revision>
  <dcterms:created xsi:type="dcterms:W3CDTF">2020-04-09T07:32:19Z</dcterms:created>
  <dcterms:modified xsi:type="dcterms:W3CDTF">2020-12-07T07:04:20Z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