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471" r:id="rId3"/>
    <p:sldId id="466" r:id="rId4"/>
    <p:sldId id="467" r:id="rId5"/>
    <p:sldId id="468" r:id="rId6"/>
    <p:sldId id="461" r:id="rId7"/>
    <p:sldId id="470" r:id="rId8"/>
    <p:sldId id="420" r:id="rId9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БАЙРАМБЕК" initials="Б" lastIdx="1" clrIdx="1">
    <p:extLst>
      <p:ext uri="{19B8F6BF-5375-455C-9EA6-DF929625EA0E}">
        <p15:presenceInfo xmlns:p15="http://schemas.microsoft.com/office/powerpoint/2012/main" userId="30f6669653999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0293" autoAdjust="0"/>
  </p:normalViewPr>
  <p:slideViewPr>
    <p:cSldViewPr>
      <p:cViewPr varScale="1">
        <p:scale>
          <a:sx n="56" d="100"/>
          <a:sy n="56" d="100"/>
        </p:scale>
        <p:origin x="744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0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561344" y="2298923"/>
            <a:ext cx="10009112" cy="2365292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 Black" pitchFamily="34" charset="0"/>
                <a:cs typeface="Arial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:</a:t>
            </a:r>
            <a:r>
              <a:rPr lang="uz-Cyrl-UZ"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lang="en-US" sz="4800" dirty="0">
                <a:solidFill>
                  <a:schemeClr val="tx2"/>
                </a:solidFill>
                <a:latin typeface="Arial Black" pitchFamily="34" charset="0"/>
              </a:rPr>
              <a:t>ULUSHLAR VA ODDIY KASRLAR</a:t>
            </a: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8921080" y="3672458"/>
            <a:ext cx="3312368" cy="294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53"/>
          </a:p>
        </p:txBody>
      </p:sp>
      <p:sp>
        <p:nvSpPr>
          <p:cNvPr id="5" name="Прямоугольник 4"/>
          <p:cNvSpPr/>
          <p:nvPr/>
        </p:nvSpPr>
        <p:spPr>
          <a:xfrm>
            <a:off x="280120" y="2298923"/>
            <a:ext cx="714915" cy="166156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0120" y="4664215"/>
            <a:ext cx="714915" cy="16615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68978" y="342522"/>
            <a:ext cx="5180093" cy="677108"/>
          </a:xfrm>
        </p:spPr>
        <p:txBody>
          <a:bodyPr/>
          <a:lstStyle/>
          <a:p>
            <a:r>
              <a:rPr lang="en-US" sz="4400" b="1" dirty="0" smtClean="0"/>
              <a:t>    </a:t>
            </a:r>
            <a:r>
              <a:rPr lang="en-US" sz="4400" b="1" dirty="0" err="1" smtClean="0"/>
              <a:t>Oddiy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kasrlar</a:t>
            </a:r>
            <a:r>
              <a:rPr lang="en-US" sz="4400" b="1" dirty="0" smtClean="0"/>
              <a:t> 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54" y="1892740"/>
            <a:ext cx="4952381" cy="1733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28" y="4178291"/>
            <a:ext cx="5104762" cy="17809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9721" y="3280093"/>
            <a:ext cx="1216702" cy="42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Ikkidan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04382" y="3194779"/>
            <a:ext cx="1367394" cy="62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chdan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8232" y="5530559"/>
            <a:ext cx="1728191" cy="590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Sakkizdan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nimchorakta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2294" y="5537812"/>
            <a:ext cx="1428231" cy="654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o‘rtdan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chorakta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959976" y="1921234"/>
                <a:ext cx="1042240" cy="820930"/>
              </a:xfrm>
            </p:spPr>
            <p:txBody>
              <a:bodyPr/>
              <a:lstStyle/>
              <a:p>
                <a:r>
                  <a:rPr lang="en-US" sz="28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59976" y="1921234"/>
                <a:ext cx="1042240" cy="82093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H="1">
            <a:off x="7481096" y="1797700"/>
            <a:ext cx="521120" cy="339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481096" y="2642852"/>
            <a:ext cx="521120" cy="122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002216" y="1450910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65961" y="2480554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maxraji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26062" y="4138065"/>
            <a:ext cx="2003580" cy="238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90351" y="1908658"/>
            <a:ext cx="2003580" cy="238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31723" y="3171651"/>
            <a:ext cx="5024631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a)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Kasrning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maxraji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butun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nechta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ulushga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bo‘linganini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,</a:t>
            </a:r>
            <a:r>
              <a:rPr lang="uz-Cyrl-UZ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surati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esa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bu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ulushlardan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nechtasi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olinganini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ea typeface="+mn-ea"/>
                <a:cs typeface="+mn-cs"/>
              </a:rPr>
              <a:t>bildiradi</a:t>
            </a:r>
            <a:r>
              <a:rPr lang="en-US" sz="2400" kern="1200" dirty="0" smtClean="0">
                <a:solidFill>
                  <a:prstClr val="black"/>
                </a:solidFill>
                <a:ea typeface="+mn-ea"/>
                <a:cs typeface="+mn-cs"/>
              </a:rPr>
              <a:t>. </a:t>
            </a:r>
            <a:endParaRPr lang="ru-RU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Заголовок 1"/>
              <p:cNvSpPr txBox="1">
                <a:spLocks/>
              </p:cNvSpPr>
              <p:nvPr/>
            </p:nvSpPr>
            <p:spPr>
              <a:xfrm>
                <a:off x="5826265" y="4816856"/>
                <a:ext cx="5290712" cy="176477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4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b</a:t>
                </a:r>
                <a:r>
                  <a:rPr lang="en-US" sz="24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) </a:t>
                </a:r>
                <a:r>
                  <a:rPr lang="en-US" sz="2400" kern="1200" dirty="0" err="1" smtClean="0">
                    <a:solidFill>
                      <a:prstClr val="black"/>
                    </a:solidFill>
                    <a:ea typeface="+mn-ea"/>
                    <a:cs typeface="+mn-cs"/>
                  </a:rPr>
                  <a:t>Biror</a:t>
                </a:r>
                <a:r>
                  <a:rPr lang="en-US" sz="24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2400" kern="1200" dirty="0" smtClean="0">
                    <a:solidFill>
                      <a:srgbClr val="FF0000"/>
                    </a:solidFill>
                    <a:ea typeface="+mn-ea"/>
                    <a:cs typeface="+mn-cs"/>
                  </a:rPr>
                  <a:t>m</a:t>
                </a:r>
                <a:r>
                  <a:rPr lang="en-US" sz="24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2400" kern="1200" dirty="0" err="1" smtClean="0">
                    <a:solidFill>
                      <a:prstClr val="black"/>
                    </a:solidFill>
                    <a:ea typeface="+mn-ea"/>
                    <a:cs typeface="+mn-cs"/>
                  </a:rPr>
                  <a:t>sonining</a:t>
                </a:r>
                <a:r>
                  <a:rPr lang="en-US" sz="24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(</a:t>
                </a:r>
                <a:r>
                  <a:rPr lang="en-US" sz="2400" kern="1200" dirty="0" err="1" smtClean="0">
                    <a:solidFill>
                      <a:prstClr val="black"/>
                    </a:solidFill>
                    <a:ea typeface="+mn-ea"/>
                    <a:cs typeface="+mn-cs"/>
                  </a:rPr>
                  <a:t>miqdorning</a:t>
                </a:r>
                <a:r>
                  <a:rPr lang="en-US" sz="24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32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lang="en-US" sz="32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qismini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topish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uchun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sonini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ga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bo‘lib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,</a:t>
                </a:r>
                <a:r>
                  <a:rPr lang="uz-Cyrl-UZ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a</a:t>
                </a:r>
                <a:r>
                  <a:rPr lang="ru-RU" sz="24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ga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ko‘paytirish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err="1" smtClean="0">
                    <a:solidFill>
                      <a:schemeClr val="tx1"/>
                    </a:solidFill>
                  </a:rPr>
                  <a:t>kerak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defTabSz="914400"/>
                <a:endParaRPr lang="ru-RU" sz="2400" kern="0" dirty="0"/>
              </a:p>
            </p:txBody>
          </p:sp>
        </mc:Choice>
        <mc:Fallback xmlns="">
          <p:sp>
            <p:nvSpPr>
              <p:cNvPr id="3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265" y="4816856"/>
                <a:ext cx="5290712" cy="1764778"/>
              </a:xfrm>
              <a:prstGeom prst="rect">
                <a:avLst/>
              </a:prstGeom>
              <a:blipFill rotWithShape="0">
                <a:blip r:embed="rId5"/>
                <a:stretch>
                  <a:fillRect l="-3571"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Блок-схема: узел 34"/>
          <p:cNvSpPr/>
          <p:nvPr/>
        </p:nvSpPr>
        <p:spPr>
          <a:xfrm>
            <a:off x="1481933" y="168005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3190166" y="170469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Заголовок 1"/>
              <p:cNvSpPr txBox="1">
                <a:spLocks/>
              </p:cNvSpPr>
              <p:nvPr/>
            </p:nvSpPr>
            <p:spPr>
              <a:xfrm>
                <a:off x="668293" y="1437629"/>
                <a:ext cx="1042240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lang="ru-RU" sz="4000" kern="0" dirty="0"/>
              </a:p>
            </p:txBody>
          </p:sp>
        </mc:Choice>
        <mc:Fallback xmlns="">
          <p:sp>
            <p:nvSpPr>
              <p:cNvPr id="3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3" y="1437629"/>
                <a:ext cx="1042240" cy="88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Заголовок 1"/>
              <p:cNvSpPr txBox="1">
                <a:spLocks/>
              </p:cNvSpPr>
              <p:nvPr/>
            </p:nvSpPr>
            <p:spPr>
              <a:xfrm>
                <a:off x="5043746" y="1340522"/>
                <a:ext cx="1042240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lang="ru-RU" sz="4000" kern="0" dirty="0"/>
              </a:p>
            </p:txBody>
          </p:sp>
        </mc:Choice>
        <mc:Fallback xmlns="">
          <p:sp>
            <p:nvSpPr>
              <p:cNvPr id="3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46" y="1340522"/>
                <a:ext cx="1042240" cy="889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Заголовок 1"/>
              <p:cNvSpPr txBox="1">
                <a:spLocks/>
              </p:cNvSpPr>
              <p:nvPr/>
            </p:nvSpPr>
            <p:spPr>
              <a:xfrm>
                <a:off x="5047666" y="5793994"/>
                <a:ext cx="1042240" cy="8862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lang="ru-RU" sz="4000" kern="0" dirty="0"/>
              </a:p>
            </p:txBody>
          </p:sp>
        </mc:Choice>
        <mc:Fallback xmlns="">
          <p:sp>
            <p:nvSpPr>
              <p:cNvPr id="3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66" y="5793994"/>
                <a:ext cx="1042240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Заголовок 1"/>
              <p:cNvSpPr txBox="1">
                <a:spLocks/>
              </p:cNvSpPr>
              <p:nvPr/>
            </p:nvSpPr>
            <p:spPr>
              <a:xfrm>
                <a:off x="376122" y="4577375"/>
                <a:ext cx="1042240" cy="889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endParaRPr lang="ru-RU" sz="4000" kern="0" dirty="0"/>
              </a:p>
            </p:txBody>
          </p:sp>
        </mc:Choice>
        <mc:Fallback xmlns="">
          <p:sp>
            <p:nvSpPr>
              <p:cNvPr id="4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2" y="4577375"/>
                <a:ext cx="1042240" cy="8892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Стрелка вниз 40"/>
          <p:cNvSpPr/>
          <p:nvPr/>
        </p:nvSpPr>
        <p:spPr>
          <a:xfrm rot="3579521">
            <a:off x="4763558" y="1765031"/>
            <a:ext cx="236417" cy="544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7050231" flipH="1" flipV="1">
            <a:off x="1307886" y="1795297"/>
            <a:ext cx="235125" cy="563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6208314" flipH="1" flipV="1">
            <a:off x="1050994" y="4789677"/>
            <a:ext cx="212180" cy="486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8405455">
            <a:off x="4796956" y="5352353"/>
            <a:ext cx="169621" cy="988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/>
      <p:bldP spid="28" grpId="0"/>
      <p:bldP spid="29" grpId="0"/>
      <p:bldP spid="30" grpId="0" animBg="1"/>
      <p:bldP spid="31" grpId="0" animBg="1"/>
      <p:bldP spid="32" grpId="0"/>
      <p:bldP spid="33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46" y="1440210"/>
            <a:ext cx="11637786" cy="8617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Oddiy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kasrlarni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o‘qing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Kasrning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maxraji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suratini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ayting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ularning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nimani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anglatishini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tushuntirib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6624" y="420358"/>
            <a:ext cx="3186454" cy="677108"/>
          </a:xfrm>
        </p:spPr>
        <p:txBody>
          <a:bodyPr/>
          <a:lstStyle/>
          <a:p>
            <a:r>
              <a:rPr lang="en-US" sz="4400" b="1" dirty="0" smtClean="0"/>
              <a:t>11-masala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 flipH="1">
            <a:off x="1419000" y="2579291"/>
            <a:ext cx="8806946" cy="110799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beshdan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ulushlardan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olinganini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maxraj-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ulushga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bo‘linganini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380" y="2602586"/>
                <a:ext cx="108012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0" y="2602586"/>
                <a:ext cx="1080120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5318" y="4051947"/>
                <a:ext cx="968182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8" y="4051947"/>
                <a:ext cx="968182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72094" y="5590820"/>
                <a:ext cx="1046906" cy="897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𝟏𝟏𝟐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4" y="5590820"/>
                <a:ext cx="1046906" cy="897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387929" y="4051947"/>
            <a:ext cx="88380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yetti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ulushlardan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axraj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bo‘linganini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5149" y="5555381"/>
            <a:ext cx="821601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qirq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yetti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ulushlardan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maxraj-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bo‘linganini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/>
      <p:bldP spid="6" grpId="0"/>
      <p:bldP spid="9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40272" y="5184271"/>
                <a:ext cx="1042240" cy="889154"/>
              </a:xfrm>
            </p:spPr>
            <p:txBody>
              <a:bodyPr/>
              <a:lstStyle/>
              <a:p>
                <a:r>
                  <a:rPr lang="en-US" sz="2800" kern="12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0272" y="5184271"/>
                <a:ext cx="1042240" cy="889154"/>
              </a:xfrm>
              <a:blipFill>
                <a:blip r:embed="rId2"/>
                <a:stretch>
                  <a:fillRect l="-21053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32648" y="280150"/>
            <a:ext cx="2898422" cy="677108"/>
          </a:xfrm>
        </p:spPr>
        <p:txBody>
          <a:bodyPr/>
          <a:lstStyle/>
          <a:p>
            <a:r>
              <a:rPr lang="en-US" sz="4400" b="1" dirty="0" smtClean="0"/>
              <a:t>12-masala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0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Rasmda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tasvirlangan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shakllar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teng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bo‘laklarga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bo‘lindi</a:t>
            </a:r>
            <a:r>
              <a:rPr lang="en-US" sz="2800" b="1" dirty="0" smtClean="0">
                <a:solidFill>
                  <a:srgbClr val="000000"/>
                </a:solidFill>
              </a:rPr>
              <a:t>. Bu </a:t>
            </a:r>
            <a:r>
              <a:rPr lang="en-US" sz="2800" b="1" dirty="0" err="1" smtClean="0">
                <a:solidFill>
                  <a:srgbClr val="000000"/>
                </a:solidFill>
              </a:rPr>
              <a:t>bo‘laklarning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har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biri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butun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shaklning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qanday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ulushini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tashkil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qiladi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ru-RU" sz="2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3520480" y="5184626"/>
                <a:ext cx="1152128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b</a:t>
                </a:r>
                <a:r>
                  <a:rPr lang="en-US" sz="2800" kern="12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80" y="5184626"/>
                <a:ext cx="1152128" cy="889154"/>
              </a:xfrm>
              <a:prstGeom prst="rect">
                <a:avLst/>
              </a:prstGeom>
              <a:blipFill>
                <a:blip r:embed="rId3"/>
                <a:stretch>
                  <a:fillRect l="-19048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6292828" y="5184626"/>
                <a:ext cx="1008112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d</a:t>
                </a:r>
                <a:r>
                  <a:rPr lang="en-US" sz="2800" kern="12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828" y="5184626"/>
                <a:ext cx="1008112" cy="889154"/>
              </a:xfrm>
              <a:prstGeom prst="rect">
                <a:avLst/>
              </a:prstGeom>
              <a:blipFill>
                <a:blip r:embed="rId4"/>
                <a:stretch>
                  <a:fillRect l="-21084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8812640" y="5184271"/>
                <a:ext cx="864096" cy="889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e</a:t>
                </a:r>
                <a:r>
                  <a:rPr lang="en-US" sz="2800" kern="12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40" y="5184271"/>
                <a:ext cx="864096" cy="889282"/>
              </a:xfrm>
              <a:prstGeom prst="rect">
                <a:avLst/>
              </a:prstGeom>
              <a:blipFill>
                <a:blip r:embed="rId5"/>
                <a:stretch>
                  <a:fillRect l="-25532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Блок-схема: процесс 7"/>
          <p:cNvSpPr/>
          <p:nvPr/>
        </p:nvSpPr>
        <p:spPr>
          <a:xfrm>
            <a:off x="6215017" y="3502414"/>
            <a:ext cx="1072588" cy="1116317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поставление 9"/>
          <p:cNvSpPr/>
          <p:nvPr/>
        </p:nvSpPr>
        <p:spPr>
          <a:xfrm rot="2692374">
            <a:off x="6369991" y="3686574"/>
            <a:ext cx="761162" cy="757793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213539" y="3511196"/>
            <a:ext cx="1074066" cy="1107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4589"/>
              </p:ext>
            </p:extLst>
          </p:nvPr>
        </p:nvGraphicFramePr>
        <p:xfrm>
          <a:off x="840272" y="3366617"/>
          <a:ext cx="1298025" cy="1235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675">
                  <a:extLst>
                    <a:ext uri="{9D8B030D-6E8A-4147-A177-3AD203B41FA5}">
                      <a16:colId xmlns:a16="http://schemas.microsoft.com/office/drawing/2014/main" val="772450393"/>
                    </a:ext>
                  </a:extLst>
                </a:gridCol>
                <a:gridCol w="432675">
                  <a:extLst>
                    <a:ext uri="{9D8B030D-6E8A-4147-A177-3AD203B41FA5}">
                      <a16:colId xmlns:a16="http://schemas.microsoft.com/office/drawing/2014/main" val="1266931552"/>
                    </a:ext>
                  </a:extLst>
                </a:gridCol>
                <a:gridCol w="432675">
                  <a:extLst>
                    <a:ext uri="{9D8B030D-6E8A-4147-A177-3AD203B41FA5}">
                      <a16:colId xmlns:a16="http://schemas.microsoft.com/office/drawing/2014/main" val="3326635327"/>
                    </a:ext>
                  </a:extLst>
                </a:gridCol>
              </a:tblGrid>
              <a:tr h="6179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60146"/>
                  </a:ext>
                </a:extLst>
              </a:tr>
              <a:tr h="6179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95284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20857"/>
              </p:ext>
            </p:extLst>
          </p:nvPr>
        </p:nvGraphicFramePr>
        <p:xfrm>
          <a:off x="3377895" y="3442630"/>
          <a:ext cx="1728192" cy="1235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04028314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191412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8543684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99841426"/>
                    </a:ext>
                  </a:extLst>
                </a:gridCol>
              </a:tblGrid>
              <a:tr h="411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11861"/>
                  </a:ext>
                </a:extLst>
              </a:tr>
              <a:tr h="4119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12131"/>
                  </a:ext>
                </a:extLst>
              </a:tr>
              <a:tr h="4119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06263"/>
                  </a:ext>
                </a:extLst>
              </a:tr>
            </a:tbl>
          </a:graphicData>
        </a:graphic>
      </p:graphicFrame>
      <p:sp>
        <p:nvSpPr>
          <p:cNvPr id="33" name="Овал 32"/>
          <p:cNvSpPr/>
          <p:nvPr/>
        </p:nvSpPr>
        <p:spPr>
          <a:xfrm>
            <a:off x="8747836" y="3366616"/>
            <a:ext cx="1224136" cy="15885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3" idx="0"/>
            <a:endCxn id="33" idx="4"/>
          </p:cNvCxnSpPr>
          <p:nvPr/>
        </p:nvCxnSpPr>
        <p:spPr>
          <a:xfrm>
            <a:off x="9359904" y="3366616"/>
            <a:ext cx="0" cy="1588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3" idx="1"/>
            <a:endCxn id="33" idx="5"/>
          </p:cNvCxnSpPr>
          <p:nvPr/>
        </p:nvCxnSpPr>
        <p:spPr>
          <a:xfrm>
            <a:off x="8927107" y="3599246"/>
            <a:ext cx="865594" cy="1123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3" idx="2"/>
            <a:endCxn id="33" idx="6"/>
          </p:cNvCxnSpPr>
          <p:nvPr/>
        </p:nvCxnSpPr>
        <p:spPr>
          <a:xfrm>
            <a:off x="8747836" y="4160866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3" idx="7"/>
            <a:endCxn id="33" idx="3"/>
          </p:cNvCxnSpPr>
          <p:nvPr/>
        </p:nvCxnSpPr>
        <p:spPr>
          <a:xfrm flipH="1">
            <a:off x="8927107" y="3599246"/>
            <a:ext cx="865594" cy="1123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 animBg="1"/>
      <p:bldP spid="1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76664" y="431936"/>
            <a:ext cx="3012636" cy="677108"/>
          </a:xfrm>
        </p:spPr>
        <p:txBody>
          <a:bodyPr/>
          <a:lstStyle/>
          <a:p>
            <a:r>
              <a:rPr lang="en-US" sz="4400" b="1" dirty="0" smtClean="0"/>
              <a:t>13-masala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9273" y="1366687"/>
            <a:ext cx="12449472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shakllarning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bo‘yalgan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bo‘yalmagan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92372" y="5184271"/>
            <a:ext cx="5616624" cy="92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b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11" y="3498442"/>
            <a:ext cx="6028571" cy="186666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71" y="3549347"/>
            <a:ext cx="3809524" cy="15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Заголовок 1"/>
              <p:cNvSpPr txBox="1">
                <a:spLocks/>
              </p:cNvSpPr>
              <p:nvPr/>
            </p:nvSpPr>
            <p:spPr>
              <a:xfrm>
                <a:off x="1032300" y="5416927"/>
                <a:ext cx="1574126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00" y="5416927"/>
                <a:ext cx="1574126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Заголовок 1"/>
              <p:cNvSpPr txBox="1">
                <a:spLocks/>
              </p:cNvSpPr>
              <p:nvPr/>
            </p:nvSpPr>
            <p:spPr>
              <a:xfrm>
                <a:off x="3194426" y="5384842"/>
                <a:ext cx="864096" cy="8862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26" y="5384842"/>
                <a:ext cx="864096" cy="88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Заголовок 1"/>
              <p:cNvSpPr txBox="1">
                <a:spLocks/>
              </p:cNvSpPr>
              <p:nvPr/>
            </p:nvSpPr>
            <p:spPr>
              <a:xfrm flipH="1">
                <a:off x="5567761" y="5393357"/>
                <a:ext cx="819997" cy="8890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7761" y="5393357"/>
                <a:ext cx="819997" cy="889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Заголовок 1"/>
              <p:cNvSpPr txBox="1">
                <a:spLocks/>
              </p:cNvSpPr>
              <p:nvPr/>
            </p:nvSpPr>
            <p:spPr>
              <a:xfrm>
                <a:off x="7436292" y="5427422"/>
                <a:ext cx="720829" cy="8890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92" y="5427422"/>
                <a:ext cx="720829" cy="889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Заголовок 1"/>
              <p:cNvSpPr txBox="1">
                <a:spLocks/>
              </p:cNvSpPr>
              <p:nvPr/>
            </p:nvSpPr>
            <p:spPr>
              <a:xfrm>
                <a:off x="9570401" y="5377851"/>
                <a:ext cx="864096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lang="en-US" sz="400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lang="ru-RU" sz="40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01" y="5377851"/>
                <a:ext cx="864096" cy="889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Заголовок 1"/>
              <p:cNvSpPr txBox="1">
                <a:spLocks/>
              </p:cNvSpPr>
              <p:nvPr/>
            </p:nvSpPr>
            <p:spPr>
              <a:xfrm>
                <a:off x="664121" y="2489134"/>
                <a:ext cx="1574126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21" y="2489134"/>
                <a:ext cx="1574126" cy="889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Заголовок 1"/>
              <p:cNvSpPr txBox="1">
                <a:spLocks/>
              </p:cNvSpPr>
              <p:nvPr/>
            </p:nvSpPr>
            <p:spPr>
              <a:xfrm>
                <a:off x="3194452" y="2489134"/>
                <a:ext cx="864096" cy="8862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52" y="2489134"/>
                <a:ext cx="864096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Заголовок 1"/>
              <p:cNvSpPr txBox="1">
                <a:spLocks/>
              </p:cNvSpPr>
              <p:nvPr/>
            </p:nvSpPr>
            <p:spPr>
              <a:xfrm flipH="1">
                <a:off x="5299054" y="2492758"/>
                <a:ext cx="819997" cy="8890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99054" y="2492758"/>
                <a:ext cx="819997" cy="889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Заголовок 1"/>
              <p:cNvSpPr txBox="1">
                <a:spLocks/>
              </p:cNvSpPr>
              <p:nvPr/>
            </p:nvSpPr>
            <p:spPr>
              <a:xfrm>
                <a:off x="7376607" y="2506415"/>
                <a:ext cx="720829" cy="8874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07" y="2506415"/>
                <a:ext cx="720829" cy="8874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Заголовок 1"/>
              <p:cNvSpPr txBox="1">
                <a:spLocks/>
              </p:cNvSpPr>
              <p:nvPr/>
            </p:nvSpPr>
            <p:spPr>
              <a:xfrm>
                <a:off x="9454465" y="2474152"/>
                <a:ext cx="864096" cy="8874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1200" dirty="0" smtClean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4000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4000" b="1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lang="en-US" sz="4000" i="1" kern="1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465" y="2474152"/>
                <a:ext cx="864096" cy="8874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24136" y="2664346"/>
                <a:ext cx="6048672" cy="3688254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1 m =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100 cm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a)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yarim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(100 : 2 ) ·1=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50 cm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b)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chorak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(100 : 4) ·1=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25 cm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d)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nimchorak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(100 : 8) ·1=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12,5 cm</a:t>
                </a:r>
                <a:endParaRPr lang="ru-RU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4136" y="2664346"/>
                <a:ext cx="6048672" cy="3688254"/>
              </a:xfrm>
              <a:blipFill>
                <a:blip r:embed="rId3"/>
                <a:stretch>
                  <a:fillRect l="-3629" t="-2975" r="-1714" b="-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96544" y="333833"/>
            <a:ext cx="6624735" cy="1354217"/>
          </a:xfrm>
        </p:spPr>
        <p:txBody>
          <a:bodyPr/>
          <a:lstStyle/>
          <a:p>
            <a:r>
              <a:rPr lang="en-US" sz="4400" b="1" dirty="0" err="1" smtClean="0"/>
              <a:t>O‘lchov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birlik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512218"/>
            <a:ext cx="11329336" cy="8617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Yarim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chorak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nimchorak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beshdan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yuzdan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metrda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necha</a:t>
            </a:r>
            <a:r>
              <a:rPr lang="en-US" sz="2800" b="1" dirty="0" smtClean="0">
                <a:solidFill>
                  <a:schemeClr val="tx1"/>
                </a:solidFill>
              </a:rPr>
              <a:t> cm </a:t>
            </a:r>
            <a:r>
              <a:rPr lang="en-US" sz="2800" b="1" dirty="0" err="1" smtClean="0">
                <a:solidFill>
                  <a:schemeClr val="tx1"/>
                </a:solidFill>
              </a:rPr>
              <a:t>bor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6870521" y="2392479"/>
                <a:ext cx="4632592" cy="3321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kern="0" dirty="0" smtClean="0">
                    <a:solidFill>
                      <a:schemeClr val="tx1"/>
                    </a:solidFill>
                  </a:rPr>
                </a:br>
                <a:r>
                  <a:rPr lang="en-US" sz="2800" kern="0" dirty="0" smtClean="0">
                    <a:solidFill>
                      <a:schemeClr val="tx1"/>
                    </a:solidFill>
                  </a:rPr>
                  <a:t>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(100 : 5 ) ·1=</a:t>
                </a:r>
                <a:r>
                  <a:rPr lang="en-US" sz="2800" kern="0" dirty="0" smtClean="0">
                    <a:solidFill>
                      <a:srgbClr val="C00000"/>
                    </a:solidFill>
                  </a:rPr>
                  <a:t>20 cm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kern="0" dirty="0" smtClean="0">
                    <a:solidFill>
                      <a:schemeClr val="tx1"/>
                    </a:solidFill>
                  </a:rPr>
                </a:br>
                <a:r>
                  <a:rPr lang="en-US" sz="2800" kern="0" dirty="0">
                    <a:solidFill>
                      <a:schemeClr val="tx1"/>
                    </a:solidFill>
                  </a:rPr>
                  <a:t/>
                </a:r>
                <a:br>
                  <a:rPr lang="en-US" sz="2800" kern="0" dirty="0">
                    <a:solidFill>
                      <a:schemeClr val="tx1"/>
                    </a:solidFill>
                  </a:rPr>
                </a:br>
                <a:r>
                  <a:rPr lang="en-US" sz="2800" kern="0" dirty="0">
                    <a:solidFill>
                      <a:schemeClr val="tx1"/>
                    </a:solidFill>
                  </a:rPr>
                  <a:t>f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(100 : 100) ·1=</a:t>
                </a:r>
                <a:r>
                  <a:rPr lang="en-US" sz="2800" kern="0" dirty="0" smtClean="0">
                    <a:solidFill>
                      <a:srgbClr val="C00000"/>
                    </a:solidFill>
                  </a:rPr>
                  <a:t>1 cm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kern="0" dirty="0" smtClean="0">
                    <a:solidFill>
                      <a:schemeClr val="tx1"/>
                    </a:solidFill>
                  </a:rPr>
                </a:br>
                <a:r>
                  <a:rPr lang="en-US" sz="2800" kern="0" dirty="0">
                    <a:solidFill>
                      <a:schemeClr val="tx1"/>
                    </a:solidFill>
                  </a:rPr>
                  <a:t/>
                </a:r>
                <a:br>
                  <a:rPr lang="en-US" sz="2800" kern="0" dirty="0">
                    <a:solidFill>
                      <a:schemeClr val="tx1"/>
                    </a:solidFill>
                  </a:rPr>
                </a:br>
                <a:endParaRPr lang="ru-RU" sz="280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521" y="2392479"/>
                <a:ext cx="4632592" cy="3321358"/>
              </a:xfrm>
              <a:prstGeom prst="rect">
                <a:avLst/>
              </a:prstGeom>
              <a:blipFill rotWithShape="0">
                <a:blip r:embed="rId4"/>
                <a:stretch>
                  <a:fillRect l="-4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6616824" y="2373992"/>
            <a:ext cx="0" cy="38187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68153" y="2232298"/>
                <a:ext cx="4464496" cy="4118948"/>
              </a:xfrm>
            </p:spPr>
            <p:txBody>
              <a:bodyPr/>
              <a:lstStyle/>
              <a:p>
                <a:r>
                  <a:rPr lang="en-US" sz="2800" b="0" dirty="0" smtClean="0"/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soat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60 min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0" dirty="0" smtClean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(60 : 2) · 1=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30 min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0" dirty="0" smtClean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(60 : 4) · 1=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15 min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d)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0" dirty="0" smtClean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(60 : 3) · 1=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20 min</a:t>
                </a:r>
                <a:endParaRPr lang="ru-RU" sz="3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8153" y="2232298"/>
                <a:ext cx="4464496" cy="4118948"/>
              </a:xfrm>
              <a:blipFill>
                <a:blip r:embed="rId2"/>
                <a:stretch>
                  <a:fillRect l="-4775" t="-2663" b="-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84576" y="263188"/>
            <a:ext cx="4824536" cy="677108"/>
          </a:xfrm>
        </p:spPr>
        <p:txBody>
          <a:bodyPr/>
          <a:lstStyle/>
          <a:p>
            <a:r>
              <a:rPr lang="en-US" sz="4400" b="1" dirty="0" smtClean="0"/>
              <a:t>27-masala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593288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Yarim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chorak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uchdan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oltmishdan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soatda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minut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bor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5536704" y="2447645"/>
                <a:ext cx="604867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k)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6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0 : 60 ) ·1=</a:t>
                </a:r>
                <a:r>
                  <a:rPr lang="en-US" sz="2800" kern="0" dirty="0" smtClean="0">
                    <a:solidFill>
                      <a:srgbClr val="C00000"/>
                    </a:solidFill>
                  </a:rPr>
                  <a:t>1 min</a:t>
                </a:r>
                <a:endParaRPr lang="ru-RU" sz="280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04" y="2447645"/>
                <a:ext cx="6048672" cy="800219"/>
              </a:xfrm>
              <a:prstGeom prst="rect">
                <a:avLst/>
              </a:prstGeom>
              <a:blipFill>
                <a:blip r:embed="rId3"/>
                <a:stretch>
                  <a:fillRect l="-352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736" y="3672458"/>
            <a:ext cx="3678088" cy="27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584376" y="1440210"/>
            <a:ext cx="8259216" cy="34563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6504" y="1968177"/>
            <a:ext cx="6454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 22-betdagi </a:t>
            </a:r>
          </a:p>
          <a:p>
            <a:pPr algn="ctr">
              <a:defRPr/>
            </a:pPr>
            <a:r>
              <a:rPr lang="en-US" altLang="ru-RU" sz="4000" b="1" smtClean="0">
                <a:ln w="0"/>
                <a:latin typeface="Arial" pitchFamily="34" charset="0"/>
                <a:cs typeface="Arial" pitchFamily="34" charset="0"/>
              </a:rPr>
              <a:t>21-, 22-, 23- masalalarni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&lt;strong&gt;указка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1979" y="4608562"/>
            <a:ext cx="2880320" cy="234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10393</TotalTime>
  <Words>256</Words>
  <Application>Microsoft Office PowerPoint</Application>
  <PresentationFormat>Произвольный</PresentationFormat>
  <Paragraphs>63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Cambria Math</vt:lpstr>
      <vt:lpstr>Office Theme</vt:lpstr>
      <vt:lpstr>MATEMATIKA</vt:lpstr>
      <vt:lpstr>   a/b</vt:lpstr>
      <vt:lpstr>Oddiy kasrlarni o‘qing. Kasrning maxraji va suratini ayting va ularning nimani anglatishini tushuntirib bering.</vt:lpstr>
      <vt:lpstr>a)   1/6</vt:lpstr>
      <vt:lpstr>   b</vt:lpstr>
      <vt:lpstr>1 m =100 cm a) yarim 1/2 (100 : 2 ) ·1=50 cm   b) chorak 1/4 (100 : 4) ·1=25 cm  d) nimchorak 1/8 (100 : 8) ·1=12,5 cm</vt:lpstr>
      <vt:lpstr>T1 soat =60 min   a) 1/2 (60 : 2) · 1=30 min  b) 1/4 (60 : 4) · 1=15 min  d)  1/3 (60 : 3) · 1=20 min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822</cp:revision>
  <dcterms:created xsi:type="dcterms:W3CDTF">2020-04-09T07:32:19Z</dcterms:created>
  <dcterms:modified xsi:type="dcterms:W3CDTF">2020-12-11T05:04:38Z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