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84" r:id="rId2"/>
    <p:sldId id="471" r:id="rId3"/>
    <p:sldId id="466" r:id="rId4"/>
    <p:sldId id="467" r:id="rId5"/>
    <p:sldId id="468" r:id="rId6"/>
    <p:sldId id="461" r:id="rId7"/>
    <p:sldId id="470" r:id="rId8"/>
    <p:sldId id="420" r:id="rId9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  <p:cmAuthor id="2" name="БАЙРАМБЕК" initials="Б" lastIdx="1" clrIdx="1">
    <p:extLst>
      <p:ext uri="{19B8F6BF-5375-455C-9EA6-DF929625EA0E}">
        <p15:presenceInfo xmlns:p15="http://schemas.microsoft.com/office/powerpoint/2012/main" userId="30f666965399994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61" autoAdjust="0"/>
    <p:restoredTop sz="90293" autoAdjust="0"/>
  </p:normalViewPr>
  <p:slideViewPr>
    <p:cSldViewPr>
      <p:cViewPr varScale="1">
        <p:scale>
          <a:sx n="56" d="100"/>
          <a:sy n="56" d="100"/>
        </p:scale>
        <p:origin x="744" y="52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801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561344" y="2298923"/>
            <a:ext cx="10009112" cy="2365292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lang="en-US" sz="5400" b="1" dirty="0" smtClean="0">
                <a:solidFill>
                  <a:schemeClr val="tx2"/>
                </a:solidFill>
                <a:latin typeface="Arial Black" pitchFamily="34" charset="0"/>
                <a:cs typeface="Arial"/>
              </a:rPr>
              <a:t> </a:t>
            </a:r>
            <a:r>
              <a:rPr sz="4800" b="1" dirty="0" smtClean="0">
                <a:solidFill>
                  <a:schemeClr val="tx2"/>
                </a:solidFill>
                <a:latin typeface="Arial Black" pitchFamily="34" charset="0"/>
                <a:cs typeface="Arial"/>
              </a:rPr>
              <a:t>M</a:t>
            </a:r>
            <a:r>
              <a:rPr lang="en-US" sz="4800" b="1" dirty="0">
                <a:solidFill>
                  <a:schemeClr val="tx2"/>
                </a:solidFill>
                <a:latin typeface="Arial Black" pitchFamily="34" charset="0"/>
                <a:cs typeface="Arial"/>
              </a:rPr>
              <a:t>AVZU</a:t>
            </a:r>
            <a:r>
              <a:rPr sz="4800" b="1" dirty="0" smtClean="0">
                <a:solidFill>
                  <a:schemeClr val="tx2"/>
                </a:solidFill>
                <a:latin typeface="Arial Black" pitchFamily="34" charset="0"/>
                <a:cs typeface="Arial"/>
              </a:rPr>
              <a:t>:</a:t>
            </a:r>
            <a:r>
              <a:rPr lang="uz-Cyrl-UZ" sz="4800" b="1" dirty="0" smtClean="0">
                <a:solidFill>
                  <a:schemeClr val="tx2"/>
                </a:solidFill>
                <a:latin typeface="Arial Black" pitchFamily="34" charset="0"/>
                <a:cs typeface="Arial"/>
              </a:rPr>
              <a:t> </a:t>
            </a:r>
            <a:r>
              <a:rPr lang="en-US" sz="4800" dirty="0">
                <a:solidFill>
                  <a:schemeClr val="tx2"/>
                </a:solidFill>
                <a:latin typeface="Arial Black" pitchFamily="34" charset="0"/>
              </a:rPr>
              <a:t>ULUSHLAR VA ODDIY KASRLAR</a:t>
            </a:r>
          </a:p>
          <a:p>
            <a:pPr marL="40888">
              <a:spcBef>
                <a:spcPts val="245"/>
              </a:spcBef>
            </a:pPr>
            <a:endParaRPr lang="en-US" sz="4800" dirty="0">
              <a:solidFill>
                <a:schemeClr val="tx2"/>
              </a:solidFill>
              <a:latin typeface="Arial Black" pitchFamily="34" charset="0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876938"/>
            <a:chOff x="439458" y="322808"/>
            <a:chExt cx="498577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ru-RU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4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8921080" y="3672458"/>
            <a:ext cx="3312368" cy="29459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853"/>
          </a:p>
        </p:txBody>
      </p:sp>
      <p:sp>
        <p:nvSpPr>
          <p:cNvPr id="5" name="Прямоугольник 4"/>
          <p:cNvSpPr/>
          <p:nvPr/>
        </p:nvSpPr>
        <p:spPr>
          <a:xfrm>
            <a:off x="280120" y="2298923"/>
            <a:ext cx="714915" cy="1661567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80120" y="4664215"/>
            <a:ext cx="714915" cy="166156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668978" y="342522"/>
            <a:ext cx="5180093" cy="677108"/>
          </a:xfrm>
        </p:spPr>
        <p:txBody>
          <a:bodyPr/>
          <a:lstStyle/>
          <a:p>
            <a:r>
              <a:rPr lang="en-US" sz="4400" b="1" dirty="0" smtClean="0"/>
              <a:t>    </a:t>
            </a:r>
            <a:r>
              <a:rPr lang="en-US" sz="4400" b="1" dirty="0" err="1" smtClean="0"/>
              <a:t>Oddiy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kasrlar</a:t>
            </a:r>
            <a:r>
              <a:rPr lang="en-US" sz="4400" b="1" dirty="0" smtClean="0"/>
              <a:t> </a:t>
            </a:r>
            <a:endParaRPr lang="ru-RU" sz="44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454" y="1892740"/>
            <a:ext cx="4952381" cy="17333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4028" y="4178291"/>
            <a:ext cx="5104762" cy="17809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799721" y="3280093"/>
            <a:ext cx="1216702" cy="4269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Ikkidan</a:t>
            </a:r>
            <a:r>
              <a:rPr lang="en-US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ulush</a:t>
            </a:r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404382" y="3194779"/>
            <a:ext cx="1367394" cy="6276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chdan</a:t>
            </a:r>
            <a:r>
              <a:rPr lang="en-US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ulush</a:t>
            </a:r>
            <a:r>
              <a:rPr lang="en-US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88232" y="5530559"/>
            <a:ext cx="1728191" cy="5901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Sakkizdan</a:t>
            </a:r>
            <a:r>
              <a:rPr lang="en-US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ulush</a:t>
            </a:r>
            <a:r>
              <a:rPr lang="en-US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nimchorakta</a:t>
            </a:r>
            <a:endParaRPr lang="ru-RU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72294" y="5537812"/>
            <a:ext cx="1428231" cy="6549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o‘rtdan</a:t>
            </a:r>
            <a:r>
              <a:rPr lang="en-US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ulush</a:t>
            </a:r>
            <a:r>
              <a:rPr lang="en-US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chorakta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6959976" y="1921234"/>
                <a:ext cx="1042240" cy="820930"/>
              </a:xfrm>
            </p:spPr>
            <p:txBody>
              <a:bodyPr/>
              <a:lstStyle/>
              <a:p>
                <a:r>
                  <a:rPr lang="en-US" sz="2800" kern="1200" dirty="0" smtClean="0">
                    <a:solidFill>
                      <a:prstClr val="black"/>
                    </a:solidFill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0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f>
                      <m:fPr>
                        <m:ctrlPr>
                          <a:rPr lang="en-US" sz="4000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4000" b="1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𝒂</m:t>
                        </m:r>
                      </m:num>
                      <m:den>
                        <m:r>
                          <a:rPr lang="en-US" sz="4000" b="1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𝒃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5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959976" y="1921234"/>
                <a:ext cx="1042240" cy="820930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 стрелкой 18"/>
          <p:cNvCxnSpPr/>
          <p:nvPr/>
        </p:nvCxnSpPr>
        <p:spPr>
          <a:xfrm flipH="1">
            <a:off x="7481096" y="1797700"/>
            <a:ext cx="521120" cy="33955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 flipV="1">
            <a:off x="7481096" y="2642852"/>
            <a:ext cx="521120" cy="12298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8002216" y="1450910"/>
            <a:ext cx="11641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surati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965961" y="2480554"/>
            <a:ext cx="14430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maxraji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926062" y="4138065"/>
            <a:ext cx="2003580" cy="23834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890351" y="1908658"/>
            <a:ext cx="2003580" cy="23834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5731723" y="3171651"/>
            <a:ext cx="5024631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400" kern="1200" dirty="0" smtClean="0">
                <a:solidFill>
                  <a:prstClr val="black"/>
                </a:solidFill>
                <a:ea typeface="+mn-ea"/>
                <a:cs typeface="+mn-cs"/>
              </a:rPr>
              <a:t>a) </a:t>
            </a:r>
            <a:r>
              <a:rPr lang="en-US" sz="2400" kern="1200" dirty="0" err="1" smtClean="0">
                <a:solidFill>
                  <a:prstClr val="black"/>
                </a:solidFill>
                <a:ea typeface="+mn-ea"/>
                <a:cs typeface="+mn-cs"/>
              </a:rPr>
              <a:t>Kasrning</a:t>
            </a:r>
            <a:r>
              <a:rPr lang="en-US" sz="2400" kern="1200" dirty="0" smtClean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en-US" sz="2400" kern="1200" dirty="0" err="1" smtClean="0">
                <a:solidFill>
                  <a:prstClr val="black"/>
                </a:solidFill>
                <a:ea typeface="+mn-ea"/>
                <a:cs typeface="+mn-cs"/>
              </a:rPr>
              <a:t>maxraji</a:t>
            </a:r>
            <a:r>
              <a:rPr lang="en-US" sz="2400" kern="1200" dirty="0" smtClean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en-US" sz="2400" kern="1200" dirty="0" err="1" smtClean="0">
                <a:solidFill>
                  <a:prstClr val="black"/>
                </a:solidFill>
                <a:ea typeface="+mn-ea"/>
                <a:cs typeface="+mn-cs"/>
              </a:rPr>
              <a:t>butun</a:t>
            </a:r>
            <a:r>
              <a:rPr lang="en-US" sz="2400" kern="1200" dirty="0" smtClean="0">
                <a:solidFill>
                  <a:prstClr val="black"/>
                </a:solidFill>
                <a:ea typeface="+mn-ea"/>
                <a:cs typeface="+mn-cs"/>
              </a:rPr>
              <a:t> nechta </a:t>
            </a:r>
            <a:r>
              <a:rPr lang="en-US" sz="2400" kern="1200" dirty="0" err="1" smtClean="0">
                <a:solidFill>
                  <a:prstClr val="black"/>
                </a:solidFill>
                <a:ea typeface="+mn-ea"/>
                <a:cs typeface="+mn-cs"/>
              </a:rPr>
              <a:t>ulushga</a:t>
            </a:r>
            <a:r>
              <a:rPr lang="en-US" sz="2400" kern="1200" dirty="0" smtClean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en-US" sz="2400" kern="1200" dirty="0" err="1" smtClean="0">
                <a:solidFill>
                  <a:prstClr val="black"/>
                </a:solidFill>
                <a:ea typeface="+mn-ea"/>
                <a:cs typeface="+mn-cs"/>
              </a:rPr>
              <a:t>bo‘linganini</a:t>
            </a:r>
            <a:r>
              <a:rPr lang="en-US" sz="2400" kern="1200" dirty="0" smtClean="0">
                <a:solidFill>
                  <a:prstClr val="black"/>
                </a:solidFill>
                <a:ea typeface="+mn-ea"/>
                <a:cs typeface="+mn-cs"/>
              </a:rPr>
              <a:t>,</a:t>
            </a:r>
            <a:r>
              <a:rPr lang="uz-Cyrl-UZ" sz="2400" kern="1200" dirty="0" smtClean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en-US" sz="2400" kern="1200" dirty="0" err="1" smtClean="0">
                <a:solidFill>
                  <a:prstClr val="black"/>
                </a:solidFill>
                <a:ea typeface="+mn-ea"/>
                <a:cs typeface="+mn-cs"/>
              </a:rPr>
              <a:t>surati</a:t>
            </a:r>
            <a:r>
              <a:rPr lang="en-US" sz="2400" kern="1200" dirty="0" smtClean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en-US" sz="2400" kern="1200" dirty="0" err="1" smtClean="0">
                <a:solidFill>
                  <a:prstClr val="black"/>
                </a:solidFill>
                <a:ea typeface="+mn-ea"/>
                <a:cs typeface="+mn-cs"/>
              </a:rPr>
              <a:t>esa</a:t>
            </a:r>
            <a:r>
              <a:rPr lang="en-US" sz="2400" kern="1200" dirty="0" smtClean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en-US" sz="2400" kern="1200" dirty="0" err="1" smtClean="0">
                <a:solidFill>
                  <a:prstClr val="black"/>
                </a:solidFill>
                <a:ea typeface="+mn-ea"/>
                <a:cs typeface="+mn-cs"/>
              </a:rPr>
              <a:t>bu</a:t>
            </a:r>
            <a:r>
              <a:rPr lang="en-US" sz="2400" kern="1200" dirty="0" smtClean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en-US" sz="2400" kern="1200" dirty="0" err="1" smtClean="0">
                <a:solidFill>
                  <a:prstClr val="black"/>
                </a:solidFill>
                <a:ea typeface="+mn-ea"/>
                <a:cs typeface="+mn-cs"/>
              </a:rPr>
              <a:t>ulushlardan</a:t>
            </a:r>
            <a:r>
              <a:rPr lang="en-US" sz="2400" kern="1200" dirty="0" smtClean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en-US" sz="2400" kern="1200" dirty="0" err="1" smtClean="0">
                <a:solidFill>
                  <a:prstClr val="black"/>
                </a:solidFill>
                <a:ea typeface="+mn-ea"/>
                <a:cs typeface="+mn-cs"/>
              </a:rPr>
              <a:t>nechtasi</a:t>
            </a:r>
            <a:r>
              <a:rPr lang="en-US" sz="2400" kern="1200" dirty="0" smtClean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en-US" sz="2400" kern="1200" dirty="0" err="1" smtClean="0">
                <a:solidFill>
                  <a:prstClr val="black"/>
                </a:solidFill>
                <a:ea typeface="+mn-ea"/>
                <a:cs typeface="+mn-cs"/>
              </a:rPr>
              <a:t>olinganini</a:t>
            </a:r>
            <a:r>
              <a:rPr lang="en-US" sz="2400" kern="1200" dirty="0" smtClean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en-US" sz="2400" kern="1200" dirty="0" err="1" smtClean="0">
                <a:solidFill>
                  <a:prstClr val="black"/>
                </a:solidFill>
                <a:ea typeface="+mn-ea"/>
                <a:cs typeface="+mn-cs"/>
              </a:rPr>
              <a:t>bildiradi</a:t>
            </a:r>
            <a:r>
              <a:rPr lang="en-US" sz="2400" kern="1200" dirty="0" smtClean="0">
                <a:solidFill>
                  <a:prstClr val="black"/>
                </a:solidFill>
                <a:ea typeface="+mn-ea"/>
                <a:cs typeface="+mn-cs"/>
              </a:rPr>
              <a:t>. </a:t>
            </a:r>
            <a:endParaRPr lang="ru-RU" sz="2400" kern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Заголовок 1"/>
              <p:cNvSpPr txBox="1">
                <a:spLocks/>
              </p:cNvSpPr>
              <p:nvPr/>
            </p:nvSpPr>
            <p:spPr>
              <a:xfrm>
                <a:off x="5826265" y="4816856"/>
                <a:ext cx="5290712" cy="176477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400" dirty="0" smtClean="0">
                    <a:solidFill>
                      <a:prstClr val="black"/>
                    </a:solidFill>
                    <a:ea typeface="+mn-ea"/>
                    <a:cs typeface="+mn-cs"/>
                  </a:rPr>
                  <a:t>b</a:t>
                </a:r>
                <a:r>
                  <a:rPr lang="en-US" sz="2400" kern="1200" dirty="0" smtClean="0">
                    <a:solidFill>
                      <a:prstClr val="black"/>
                    </a:solidFill>
                    <a:ea typeface="+mn-ea"/>
                    <a:cs typeface="+mn-cs"/>
                  </a:rPr>
                  <a:t>) </a:t>
                </a:r>
                <a:r>
                  <a:rPr lang="en-US" sz="2400" kern="1200" dirty="0" err="1" smtClean="0">
                    <a:solidFill>
                      <a:prstClr val="black"/>
                    </a:solidFill>
                    <a:ea typeface="+mn-ea"/>
                    <a:cs typeface="+mn-cs"/>
                  </a:rPr>
                  <a:t>Biror</a:t>
                </a:r>
                <a:r>
                  <a:rPr lang="en-US" sz="2400" kern="1200" dirty="0" smtClean="0">
                    <a:solidFill>
                      <a:prstClr val="black"/>
                    </a:solidFill>
                    <a:ea typeface="+mn-ea"/>
                    <a:cs typeface="+mn-cs"/>
                  </a:rPr>
                  <a:t> </a:t>
                </a:r>
                <a:r>
                  <a:rPr lang="en-US" sz="2400" kern="1200" dirty="0" smtClean="0">
                    <a:solidFill>
                      <a:srgbClr val="FF0000"/>
                    </a:solidFill>
                    <a:ea typeface="+mn-ea"/>
                    <a:cs typeface="+mn-cs"/>
                  </a:rPr>
                  <a:t>m</a:t>
                </a:r>
                <a:r>
                  <a:rPr lang="en-US" sz="2400" kern="1200" dirty="0" smtClean="0">
                    <a:solidFill>
                      <a:prstClr val="black"/>
                    </a:solidFill>
                    <a:ea typeface="+mn-ea"/>
                    <a:cs typeface="+mn-cs"/>
                  </a:rPr>
                  <a:t> </a:t>
                </a:r>
                <a:r>
                  <a:rPr lang="en-US" sz="2400" kern="1200" dirty="0" err="1" smtClean="0">
                    <a:solidFill>
                      <a:prstClr val="black"/>
                    </a:solidFill>
                    <a:ea typeface="+mn-ea"/>
                    <a:cs typeface="+mn-cs"/>
                  </a:rPr>
                  <a:t>sonining</a:t>
                </a:r>
                <a:r>
                  <a:rPr lang="en-US" sz="2400" kern="1200" dirty="0" smtClean="0">
                    <a:solidFill>
                      <a:prstClr val="black"/>
                    </a:solidFill>
                    <a:ea typeface="+mn-ea"/>
                    <a:cs typeface="+mn-cs"/>
                  </a:rPr>
                  <a:t> (</a:t>
                </a:r>
                <a:r>
                  <a:rPr lang="en-US" sz="2400" kern="1200" dirty="0" err="1" smtClean="0">
                    <a:solidFill>
                      <a:prstClr val="black"/>
                    </a:solidFill>
                    <a:ea typeface="+mn-ea"/>
                    <a:cs typeface="+mn-cs"/>
                  </a:rPr>
                  <a:t>miqdorning</a:t>
                </a:r>
                <a:r>
                  <a:rPr lang="en-US" sz="2400" kern="1200" dirty="0" smtClean="0">
                    <a:solidFill>
                      <a:prstClr val="black"/>
                    </a:solidFill>
                    <a:ea typeface="+mn-ea"/>
                    <a:cs typeface="+mn-cs"/>
                  </a:rPr>
                  <a:t>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3200" b="1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𝒂</m:t>
                        </m:r>
                      </m:num>
                      <m:den>
                        <m:r>
                          <a:rPr lang="en-US" sz="3200" b="1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2400" kern="1200" dirty="0" smtClean="0">
                    <a:solidFill>
                      <a:prstClr val="black"/>
                    </a:solidFill>
                    <a:ea typeface="+mn-ea"/>
                    <a:cs typeface="+mn-cs"/>
                  </a:rPr>
                  <a:t>  </a:t>
                </a:r>
                <a:r>
                  <a:rPr lang="en-US" sz="2400" kern="0" dirty="0" err="1" smtClean="0">
                    <a:solidFill>
                      <a:schemeClr val="tx1"/>
                    </a:solidFill>
                  </a:rPr>
                  <a:t>qismini</a:t>
                </a:r>
                <a:r>
                  <a:rPr lang="en-US" sz="24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kern="0" dirty="0" err="1" smtClean="0">
                    <a:solidFill>
                      <a:schemeClr val="tx1"/>
                    </a:solidFill>
                  </a:rPr>
                  <a:t>topish</a:t>
                </a:r>
                <a:r>
                  <a:rPr lang="en-US" sz="24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kern="0" dirty="0" err="1" smtClean="0">
                    <a:solidFill>
                      <a:schemeClr val="tx1"/>
                    </a:solidFill>
                  </a:rPr>
                  <a:t>uchun</a:t>
                </a:r>
                <a:r>
                  <a:rPr lang="en-US" sz="2400" kern="0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sz="2400" kern="0" dirty="0" smtClean="0">
                    <a:solidFill>
                      <a:srgbClr val="FF0000"/>
                    </a:solidFill>
                  </a:rPr>
                  <a:t>m</a:t>
                </a:r>
                <a:r>
                  <a:rPr lang="en-US" sz="24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kern="0" dirty="0" err="1" smtClean="0">
                    <a:solidFill>
                      <a:schemeClr val="tx1"/>
                    </a:solidFill>
                  </a:rPr>
                  <a:t>sonini</a:t>
                </a:r>
                <a:r>
                  <a:rPr lang="en-US" sz="24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kern="0" dirty="0" smtClean="0">
                    <a:solidFill>
                      <a:srgbClr val="FF0000"/>
                    </a:solidFill>
                  </a:rPr>
                  <a:t>b</a:t>
                </a:r>
                <a:r>
                  <a:rPr lang="en-US" sz="24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kern="0" dirty="0" err="1" smtClean="0">
                    <a:solidFill>
                      <a:schemeClr val="tx1"/>
                    </a:solidFill>
                  </a:rPr>
                  <a:t>ga</a:t>
                </a:r>
                <a:r>
                  <a:rPr lang="en-US" sz="24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kern="0" dirty="0" err="1" smtClean="0">
                    <a:solidFill>
                      <a:schemeClr val="tx1"/>
                    </a:solidFill>
                  </a:rPr>
                  <a:t>bo‘lib</a:t>
                </a:r>
                <a:r>
                  <a:rPr lang="en-US" sz="2400" kern="0" dirty="0" smtClean="0">
                    <a:solidFill>
                      <a:schemeClr val="tx1"/>
                    </a:solidFill>
                  </a:rPr>
                  <a:t>,</a:t>
                </a:r>
                <a:r>
                  <a:rPr lang="uz-Cyrl-UZ" sz="24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kern="0" dirty="0" smtClean="0">
                    <a:solidFill>
                      <a:srgbClr val="FF0000"/>
                    </a:solidFill>
                  </a:rPr>
                  <a:t>a</a:t>
                </a:r>
                <a:r>
                  <a:rPr lang="ru-RU" sz="2400" kern="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kern="0" dirty="0" err="1" smtClean="0">
                    <a:solidFill>
                      <a:schemeClr val="tx1"/>
                    </a:solidFill>
                  </a:rPr>
                  <a:t>ga</a:t>
                </a:r>
                <a:r>
                  <a:rPr lang="en-US" sz="24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kern="0" dirty="0" err="1" smtClean="0">
                    <a:solidFill>
                      <a:schemeClr val="tx1"/>
                    </a:solidFill>
                  </a:rPr>
                  <a:t>ko‘paytirish</a:t>
                </a:r>
                <a:r>
                  <a:rPr lang="en-US" sz="24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kern="0" dirty="0" err="1" smtClean="0">
                    <a:solidFill>
                      <a:schemeClr val="tx1"/>
                    </a:solidFill>
                  </a:rPr>
                  <a:t>kerak</a:t>
                </a:r>
                <a:r>
                  <a:rPr lang="en-US" sz="2400" kern="0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pPr defTabSz="914400"/>
                <a:endParaRPr lang="ru-RU" sz="2400" kern="0" dirty="0"/>
              </a:p>
            </p:txBody>
          </p:sp>
        </mc:Choice>
        <mc:Fallback xmlns="">
          <p:sp>
            <p:nvSpPr>
              <p:cNvPr id="3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6265" y="4816856"/>
                <a:ext cx="5290712" cy="1764778"/>
              </a:xfrm>
              <a:prstGeom prst="rect">
                <a:avLst/>
              </a:prstGeom>
              <a:blipFill rotWithShape="0">
                <a:blip r:embed="rId5"/>
                <a:stretch>
                  <a:fillRect l="-3571" r="-16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Блок-схема: узел 34"/>
          <p:cNvSpPr/>
          <p:nvPr/>
        </p:nvSpPr>
        <p:spPr>
          <a:xfrm>
            <a:off x="1481933" y="1680058"/>
            <a:ext cx="457200" cy="457200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Блок-схема: узел 35"/>
          <p:cNvSpPr/>
          <p:nvPr/>
        </p:nvSpPr>
        <p:spPr>
          <a:xfrm>
            <a:off x="3190166" y="1704692"/>
            <a:ext cx="457200" cy="457200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Заголовок 1"/>
              <p:cNvSpPr txBox="1">
                <a:spLocks/>
              </p:cNvSpPr>
              <p:nvPr/>
            </p:nvSpPr>
            <p:spPr>
              <a:xfrm>
                <a:off x="668293" y="1437629"/>
                <a:ext cx="1042240" cy="88915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1200" dirty="0" smtClean="0">
                    <a:solidFill>
                      <a:prstClr val="black"/>
                    </a:solidFill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f>
                      <m:fPr>
                        <m:ctrlPr>
                          <a:rPr lang="en-US" sz="4000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4000" b="1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lang="en-US" sz="4000" b="1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den>
                    </m:f>
                  </m:oMath>
                </a14:m>
                <a:endParaRPr lang="ru-RU" sz="4000" kern="0" dirty="0"/>
              </a:p>
            </p:txBody>
          </p:sp>
        </mc:Choice>
        <mc:Fallback xmlns="">
          <p:sp>
            <p:nvSpPr>
              <p:cNvPr id="3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293" y="1437629"/>
                <a:ext cx="1042240" cy="8891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Заголовок 1"/>
              <p:cNvSpPr txBox="1">
                <a:spLocks/>
              </p:cNvSpPr>
              <p:nvPr/>
            </p:nvSpPr>
            <p:spPr>
              <a:xfrm>
                <a:off x="5043746" y="1340522"/>
                <a:ext cx="1042240" cy="88915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1200" dirty="0" smtClean="0">
                    <a:solidFill>
                      <a:prstClr val="black"/>
                    </a:solidFill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f>
                      <m:fPr>
                        <m:ctrlPr>
                          <a:rPr lang="en-US" sz="4000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4000" b="1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lang="en-US" sz="4000" b="1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den>
                    </m:f>
                  </m:oMath>
                </a14:m>
                <a:endParaRPr lang="ru-RU" sz="4000" kern="0" dirty="0"/>
              </a:p>
            </p:txBody>
          </p:sp>
        </mc:Choice>
        <mc:Fallback xmlns="">
          <p:sp>
            <p:nvSpPr>
              <p:cNvPr id="3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3746" y="1340522"/>
                <a:ext cx="1042240" cy="8891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Заголовок 1"/>
              <p:cNvSpPr txBox="1">
                <a:spLocks/>
              </p:cNvSpPr>
              <p:nvPr/>
            </p:nvSpPr>
            <p:spPr>
              <a:xfrm>
                <a:off x="5047666" y="5793994"/>
                <a:ext cx="1042240" cy="88620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1200" dirty="0" smtClean="0">
                    <a:solidFill>
                      <a:prstClr val="black"/>
                    </a:solidFill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f>
                      <m:fPr>
                        <m:ctrlPr>
                          <a:rPr lang="en-US" sz="4000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4000" b="1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lang="en-US" sz="4000" b="1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den>
                    </m:f>
                  </m:oMath>
                </a14:m>
                <a:endParaRPr lang="ru-RU" sz="4000" kern="0" dirty="0"/>
              </a:p>
            </p:txBody>
          </p:sp>
        </mc:Choice>
        <mc:Fallback xmlns="">
          <p:sp>
            <p:nvSpPr>
              <p:cNvPr id="3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7666" y="5793994"/>
                <a:ext cx="1042240" cy="88620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Заголовок 1"/>
              <p:cNvSpPr txBox="1">
                <a:spLocks/>
              </p:cNvSpPr>
              <p:nvPr/>
            </p:nvSpPr>
            <p:spPr>
              <a:xfrm>
                <a:off x="376122" y="4577375"/>
                <a:ext cx="1042240" cy="88928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1200" dirty="0" smtClean="0">
                    <a:solidFill>
                      <a:prstClr val="black"/>
                    </a:solidFill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f>
                      <m:fPr>
                        <m:ctrlPr>
                          <a:rPr lang="en-US" sz="4000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4000" b="1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lang="en-US" sz="4000" b="1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𝟖</m:t>
                        </m:r>
                      </m:den>
                    </m:f>
                  </m:oMath>
                </a14:m>
                <a:endParaRPr lang="ru-RU" sz="4000" kern="0" dirty="0"/>
              </a:p>
            </p:txBody>
          </p:sp>
        </mc:Choice>
        <mc:Fallback xmlns="">
          <p:sp>
            <p:nvSpPr>
              <p:cNvPr id="4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122" y="4577375"/>
                <a:ext cx="1042240" cy="88928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Стрелка вниз 40"/>
          <p:cNvSpPr/>
          <p:nvPr/>
        </p:nvSpPr>
        <p:spPr>
          <a:xfrm rot="3579521">
            <a:off x="4763558" y="1765031"/>
            <a:ext cx="236417" cy="5443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трелка вниз 41"/>
          <p:cNvSpPr/>
          <p:nvPr/>
        </p:nvSpPr>
        <p:spPr>
          <a:xfrm rot="7050231" flipH="1" flipV="1">
            <a:off x="1307886" y="1795297"/>
            <a:ext cx="235125" cy="5639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трелка вниз 42"/>
          <p:cNvSpPr/>
          <p:nvPr/>
        </p:nvSpPr>
        <p:spPr>
          <a:xfrm rot="6208314" flipH="1" flipV="1">
            <a:off x="1050994" y="4789677"/>
            <a:ext cx="212180" cy="4865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трелка вниз 43"/>
          <p:cNvSpPr/>
          <p:nvPr/>
        </p:nvSpPr>
        <p:spPr>
          <a:xfrm rot="8405455">
            <a:off x="4796956" y="5352353"/>
            <a:ext cx="169621" cy="9884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803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5" grpId="0"/>
      <p:bldP spid="28" grpId="0"/>
      <p:bldP spid="29" grpId="0"/>
      <p:bldP spid="30" grpId="0" animBg="1"/>
      <p:bldP spid="31" grpId="0" animBg="1"/>
      <p:bldP spid="32" grpId="0"/>
      <p:bldP spid="33" grpId="0"/>
      <p:bldP spid="35" grpId="0" animBg="1"/>
      <p:bldP spid="36" grpId="0" animBg="1"/>
      <p:bldP spid="37" grpId="0"/>
      <p:bldP spid="38" grpId="0"/>
      <p:bldP spid="39" grpId="0"/>
      <p:bldP spid="40" grpId="0"/>
      <p:bldP spid="41" grpId="0" animBg="1"/>
      <p:bldP spid="42" grpId="0" animBg="1"/>
      <p:bldP spid="43" grpId="0" animBg="1"/>
      <p:bldP spid="4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646" y="1440210"/>
            <a:ext cx="11637786" cy="861774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Oddiy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kasrlarni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o‘qing</a:t>
            </a:r>
            <a:r>
              <a:rPr lang="en-US" sz="2800" dirty="0" smtClean="0">
                <a:solidFill>
                  <a:schemeClr val="tx1"/>
                </a:solidFill>
              </a:rPr>
              <a:t>. </a:t>
            </a:r>
            <a:r>
              <a:rPr lang="en-US" sz="2800" dirty="0" err="1" smtClean="0">
                <a:solidFill>
                  <a:schemeClr val="tx1"/>
                </a:solidFill>
              </a:rPr>
              <a:t>Kasrning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maxraji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va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suratini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ayting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va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ularning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nimani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anglatishini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tushuntirib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bering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16624" y="420358"/>
            <a:ext cx="3186454" cy="677108"/>
          </a:xfrm>
        </p:spPr>
        <p:txBody>
          <a:bodyPr/>
          <a:lstStyle/>
          <a:p>
            <a:r>
              <a:rPr lang="en-US" sz="4400" b="1" dirty="0" smtClean="0"/>
              <a:t>11-masala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 flipH="1">
            <a:off x="1419000" y="2579291"/>
            <a:ext cx="8806946" cy="1107996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‘n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beshdan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endPara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urat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ulushlardan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nechtasi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olinganini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maxraj-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ulushga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bo‘linganini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33380" y="2602586"/>
                <a:ext cx="1080120" cy="80945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</m:num>
                        <m:den>
                          <m:r>
                            <a:rPr lang="en-US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80" y="2602586"/>
                <a:ext cx="1080120" cy="8094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45318" y="4051947"/>
                <a:ext cx="968182" cy="8989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𝟑𝟏</m:t>
                          </m:r>
                        </m:den>
                      </m:f>
                    </m:oMath>
                  </m:oMathPara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318" y="4051947"/>
                <a:ext cx="968182" cy="8989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72094" y="5590820"/>
                <a:ext cx="1046906" cy="8974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𝟒𝟕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𝟏𝟏𝟐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094" y="5590820"/>
                <a:ext cx="1046906" cy="8974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1387929" y="4051947"/>
            <a:ext cx="8838018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birdan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yetti</a:t>
            </a:r>
          </a:p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urat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ulushlardan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nechtasi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olinganini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axraj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ulushga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bo‘linganini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25149" y="5555381"/>
            <a:ext cx="8216011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ikkidan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qirq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yetti</a:t>
            </a:r>
          </a:p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urat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ulushlardan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nechtasi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olinganini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maxraj-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112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ulushga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bo‘linganini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761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 animBg="1"/>
      <p:bldP spid="5" grpId="0"/>
      <p:bldP spid="6" grpId="0"/>
      <p:bldP spid="9" grpId="0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840272" y="5184271"/>
                <a:ext cx="1042240" cy="889154"/>
              </a:xfrm>
            </p:spPr>
            <p:txBody>
              <a:bodyPr/>
              <a:lstStyle/>
              <a:p>
                <a:r>
                  <a:rPr lang="en-US" sz="2800" kern="1200" dirty="0" smtClean="0">
                    <a:solidFill>
                      <a:schemeClr val="tx1"/>
                    </a:solidFill>
                    <a:ea typeface="+mn-ea"/>
                    <a:cs typeface="+mn-cs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4000" b="1" i="0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f>
                      <m:fPr>
                        <m:ctrlPr>
                          <a:rPr lang="en-US" sz="4000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4000" b="1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lang="en-US" sz="4000" b="1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𝟔</m:t>
                        </m:r>
                      </m:den>
                    </m:f>
                  </m:oMath>
                </a14:m>
                <a:endParaRPr lang="ru-RU" sz="4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40272" y="5184271"/>
                <a:ext cx="1042240" cy="889154"/>
              </a:xfrm>
              <a:blipFill>
                <a:blip r:embed="rId2"/>
                <a:stretch>
                  <a:fillRect l="-21053" b="-34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032648" y="280150"/>
            <a:ext cx="2898422" cy="677108"/>
          </a:xfrm>
        </p:spPr>
        <p:txBody>
          <a:bodyPr/>
          <a:lstStyle/>
          <a:p>
            <a:r>
              <a:rPr lang="en-US" sz="4400" b="1" dirty="0" smtClean="0"/>
              <a:t>12-masala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440210"/>
            <a:ext cx="11737385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000000"/>
                </a:solidFill>
              </a:rPr>
              <a:t>Rasmda</a:t>
            </a:r>
            <a:r>
              <a:rPr lang="en-US" sz="2800" b="1" dirty="0" smtClean="0">
                <a:solidFill>
                  <a:srgbClr val="000000"/>
                </a:solidFill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</a:rPr>
              <a:t>tasvirlangan</a:t>
            </a:r>
            <a:r>
              <a:rPr lang="en-US" sz="2800" b="1" dirty="0" smtClean="0">
                <a:solidFill>
                  <a:srgbClr val="000000"/>
                </a:solidFill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</a:rPr>
              <a:t>shakllar</a:t>
            </a:r>
            <a:r>
              <a:rPr lang="en-US" sz="2800" b="1" dirty="0" smtClean="0">
                <a:solidFill>
                  <a:srgbClr val="000000"/>
                </a:solidFill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</a:rPr>
              <a:t>teng</a:t>
            </a:r>
            <a:r>
              <a:rPr lang="en-US" sz="2800" b="1" dirty="0" smtClean="0">
                <a:solidFill>
                  <a:srgbClr val="000000"/>
                </a:solidFill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</a:rPr>
              <a:t>bo‘laklarga</a:t>
            </a:r>
            <a:r>
              <a:rPr lang="en-US" sz="2800" b="1" dirty="0" smtClean="0">
                <a:solidFill>
                  <a:srgbClr val="000000"/>
                </a:solidFill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</a:rPr>
              <a:t>bo‘lindi</a:t>
            </a:r>
            <a:r>
              <a:rPr lang="en-US" sz="2800" b="1" dirty="0" smtClean="0">
                <a:solidFill>
                  <a:srgbClr val="000000"/>
                </a:solidFill>
              </a:rPr>
              <a:t>. Bu </a:t>
            </a:r>
            <a:r>
              <a:rPr lang="en-US" sz="2800" b="1" dirty="0" err="1" smtClean="0">
                <a:solidFill>
                  <a:srgbClr val="000000"/>
                </a:solidFill>
              </a:rPr>
              <a:t>bo‘laklarning</a:t>
            </a:r>
            <a:r>
              <a:rPr lang="en-US" sz="2800" b="1" dirty="0" smtClean="0">
                <a:solidFill>
                  <a:srgbClr val="000000"/>
                </a:solidFill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</a:rPr>
              <a:t>har</a:t>
            </a:r>
            <a:r>
              <a:rPr lang="en-US" sz="2800" b="1" dirty="0" smtClean="0">
                <a:solidFill>
                  <a:srgbClr val="000000"/>
                </a:solidFill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</a:rPr>
              <a:t>biri</a:t>
            </a:r>
            <a:r>
              <a:rPr lang="en-US" sz="2800" b="1" dirty="0" smtClean="0">
                <a:solidFill>
                  <a:srgbClr val="000000"/>
                </a:solidFill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</a:rPr>
              <a:t>butun</a:t>
            </a:r>
            <a:r>
              <a:rPr lang="en-US" sz="2800" b="1" dirty="0" smtClean="0">
                <a:solidFill>
                  <a:srgbClr val="000000"/>
                </a:solidFill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</a:rPr>
              <a:t>shaklning</a:t>
            </a:r>
            <a:r>
              <a:rPr lang="en-US" sz="2800" b="1" dirty="0" smtClean="0">
                <a:solidFill>
                  <a:srgbClr val="000000"/>
                </a:solidFill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</a:rPr>
              <a:t>qanday</a:t>
            </a:r>
            <a:r>
              <a:rPr lang="en-US" sz="2800" b="1" dirty="0" smtClean="0">
                <a:solidFill>
                  <a:srgbClr val="000000"/>
                </a:solidFill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</a:rPr>
              <a:t>ulushini</a:t>
            </a:r>
            <a:r>
              <a:rPr lang="en-US" sz="2800" b="1" dirty="0" smtClean="0">
                <a:solidFill>
                  <a:srgbClr val="000000"/>
                </a:solidFill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</a:rPr>
              <a:t>tashkil</a:t>
            </a:r>
            <a:r>
              <a:rPr lang="en-US" sz="2800" b="1" dirty="0" smtClean="0">
                <a:solidFill>
                  <a:srgbClr val="000000"/>
                </a:solidFill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</a:rPr>
              <a:t>qiladi</a:t>
            </a:r>
            <a:r>
              <a:rPr lang="en-US" sz="2800" b="1" dirty="0" smtClean="0">
                <a:solidFill>
                  <a:srgbClr val="000000"/>
                </a:solidFill>
              </a:rPr>
              <a:t>?</a:t>
            </a:r>
            <a:endParaRPr lang="ru-RU" sz="2800" b="1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3520480" y="5184626"/>
                <a:ext cx="1152128" cy="88915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dirty="0" smtClean="0">
                    <a:solidFill>
                      <a:schemeClr val="tx1"/>
                    </a:solidFill>
                    <a:ea typeface="+mn-ea"/>
                    <a:cs typeface="+mn-cs"/>
                  </a:rPr>
                  <a:t>b</a:t>
                </a:r>
                <a:r>
                  <a:rPr lang="en-US" sz="2800" kern="1200" dirty="0" smtClean="0">
                    <a:solidFill>
                      <a:schemeClr val="tx1"/>
                    </a:solidFill>
                    <a:ea typeface="+mn-ea"/>
                    <a:cs typeface="+mn-cs"/>
                  </a:rPr>
                  <a:t>) </a:t>
                </a:r>
                <a14:m>
                  <m:oMath xmlns:m="http://schemas.openxmlformats.org/officeDocument/2006/math">
                    <m:r>
                      <a:rPr lang="en-US" sz="4000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f>
                      <m:fPr>
                        <m:ctrlPr>
                          <a:rPr lang="en-US" sz="4000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4000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lang="en-US" sz="4000" b="1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𝟏𝟐</m:t>
                        </m:r>
                      </m:den>
                    </m:f>
                  </m:oMath>
                </a14:m>
                <a:endParaRPr lang="ru-RU" sz="4000" kern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0480" y="5184626"/>
                <a:ext cx="1152128" cy="889154"/>
              </a:xfrm>
              <a:prstGeom prst="rect">
                <a:avLst/>
              </a:prstGeom>
              <a:blipFill>
                <a:blip r:embed="rId3"/>
                <a:stretch>
                  <a:fillRect l="-19048" b="-34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6292828" y="5184626"/>
                <a:ext cx="1008112" cy="88915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dirty="0" smtClean="0">
                    <a:solidFill>
                      <a:schemeClr val="tx1"/>
                    </a:solidFill>
                    <a:ea typeface="+mn-ea"/>
                    <a:cs typeface="+mn-cs"/>
                  </a:rPr>
                  <a:t>d</a:t>
                </a:r>
                <a:r>
                  <a:rPr lang="en-US" sz="2800" kern="1200" dirty="0" smtClean="0">
                    <a:solidFill>
                      <a:schemeClr val="tx1"/>
                    </a:solidFill>
                    <a:ea typeface="+mn-ea"/>
                    <a:cs typeface="+mn-cs"/>
                  </a:rPr>
                  <a:t>) </a:t>
                </a:r>
                <a14:m>
                  <m:oMath xmlns:m="http://schemas.openxmlformats.org/officeDocument/2006/math">
                    <m:r>
                      <a:rPr lang="en-US" sz="4000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f>
                      <m:fPr>
                        <m:ctrlPr>
                          <a:rPr lang="en-US" sz="4000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4000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lang="en-US" sz="4000" b="1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𝟖</m:t>
                        </m:r>
                      </m:den>
                    </m:f>
                  </m:oMath>
                </a14:m>
                <a:endParaRPr lang="ru-RU" sz="4000" kern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2828" y="5184626"/>
                <a:ext cx="1008112" cy="889154"/>
              </a:xfrm>
              <a:prstGeom prst="rect">
                <a:avLst/>
              </a:prstGeom>
              <a:blipFill>
                <a:blip r:embed="rId4"/>
                <a:stretch>
                  <a:fillRect l="-21084" b="-34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8812640" y="5184271"/>
                <a:ext cx="864096" cy="88928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dirty="0" smtClean="0">
                    <a:solidFill>
                      <a:schemeClr val="tx1"/>
                    </a:solidFill>
                    <a:ea typeface="+mn-ea"/>
                    <a:cs typeface="+mn-cs"/>
                  </a:rPr>
                  <a:t>e</a:t>
                </a:r>
                <a:r>
                  <a:rPr lang="en-US" sz="2800" kern="1200" dirty="0" smtClean="0">
                    <a:solidFill>
                      <a:schemeClr val="tx1"/>
                    </a:solidFill>
                    <a:ea typeface="+mn-ea"/>
                    <a:cs typeface="+mn-cs"/>
                  </a:rPr>
                  <a:t>) </a:t>
                </a:r>
                <a14:m>
                  <m:oMath xmlns:m="http://schemas.openxmlformats.org/officeDocument/2006/math">
                    <m:r>
                      <a:rPr lang="en-US" sz="4000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f>
                      <m:fPr>
                        <m:ctrlPr>
                          <a:rPr lang="en-US" sz="4000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4000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lang="en-US" sz="4000" b="1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𝟖</m:t>
                        </m:r>
                      </m:den>
                    </m:f>
                  </m:oMath>
                </a14:m>
                <a:endParaRPr lang="ru-RU" sz="4000" kern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2640" y="5184271"/>
                <a:ext cx="864096" cy="889282"/>
              </a:xfrm>
              <a:prstGeom prst="rect">
                <a:avLst/>
              </a:prstGeom>
              <a:blipFill>
                <a:blip r:embed="rId5"/>
                <a:stretch>
                  <a:fillRect l="-25532" b="-34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Блок-схема: процесс 7"/>
          <p:cNvSpPr/>
          <p:nvPr/>
        </p:nvSpPr>
        <p:spPr>
          <a:xfrm>
            <a:off x="6215017" y="3502414"/>
            <a:ext cx="1072588" cy="1116317"/>
          </a:xfrm>
          <a:prstGeom prst="flowChartProcess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сопоставление 9"/>
          <p:cNvSpPr/>
          <p:nvPr/>
        </p:nvSpPr>
        <p:spPr>
          <a:xfrm rot="2692374">
            <a:off x="6369991" y="3686574"/>
            <a:ext cx="761162" cy="757793"/>
          </a:xfrm>
          <a:prstGeom prst="flowChartCollat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213539" y="3511196"/>
            <a:ext cx="1074066" cy="11075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9" name="Таблица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654589"/>
              </p:ext>
            </p:extLst>
          </p:nvPr>
        </p:nvGraphicFramePr>
        <p:xfrm>
          <a:off x="840272" y="3366617"/>
          <a:ext cx="1298025" cy="12358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675">
                  <a:extLst>
                    <a:ext uri="{9D8B030D-6E8A-4147-A177-3AD203B41FA5}">
                      <a16:colId xmlns:a16="http://schemas.microsoft.com/office/drawing/2014/main" val="772450393"/>
                    </a:ext>
                  </a:extLst>
                </a:gridCol>
                <a:gridCol w="432675">
                  <a:extLst>
                    <a:ext uri="{9D8B030D-6E8A-4147-A177-3AD203B41FA5}">
                      <a16:colId xmlns:a16="http://schemas.microsoft.com/office/drawing/2014/main" val="1266931552"/>
                    </a:ext>
                  </a:extLst>
                </a:gridCol>
                <a:gridCol w="432675">
                  <a:extLst>
                    <a:ext uri="{9D8B030D-6E8A-4147-A177-3AD203B41FA5}">
                      <a16:colId xmlns:a16="http://schemas.microsoft.com/office/drawing/2014/main" val="3326635327"/>
                    </a:ext>
                  </a:extLst>
                </a:gridCol>
              </a:tblGrid>
              <a:tr h="61794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8360146"/>
                  </a:ext>
                </a:extLst>
              </a:tr>
              <a:tr h="61794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8195284"/>
                  </a:ext>
                </a:extLst>
              </a:tr>
            </a:tbl>
          </a:graphicData>
        </a:graphic>
      </p:graphicFrame>
      <p:graphicFrame>
        <p:nvGraphicFramePr>
          <p:cNvPr id="30" name="Таблица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9220857"/>
              </p:ext>
            </p:extLst>
          </p:nvPr>
        </p:nvGraphicFramePr>
        <p:xfrm>
          <a:off x="3377895" y="3442630"/>
          <a:ext cx="1728192" cy="123588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048">
                  <a:extLst>
                    <a:ext uri="{9D8B030D-6E8A-4147-A177-3AD203B41FA5}">
                      <a16:colId xmlns:a16="http://schemas.microsoft.com/office/drawing/2014/main" val="3040283143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819141278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385436847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99841426"/>
                    </a:ext>
                  </a:extLst>
                </a:gridCol>
              </a:tblGrid>
              <a:tr h="41196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1911861"/>
                  </a:ext>
                </a:extLst>
              </a:tr>
              <a:tr h="41196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6812131"/>
                  </a:ext>
                </a:extLst>
              </a:tr>
              <a:tr h="41196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2606263"/>
                  </a:ext>
                </a:extLst>
              </a:tr>
            </a:tbl>
          </a:graphicData>
        </a:graphic>
      </p:graphicFrame>
      <p:sp>
        <p:nvSpPr>
          <p:cNvPr id="33" name="Овал 32"/>
          <p:cNvSpPr/>
          <p:nvPr/>
        </p:nvSpPr>
        <p:spPr>
          <a:xfrm>
            <a:off x="8747836" y="3366616"/>
            <a:ext cx="1224136" cy="15885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>
            <a:stCxn id="33" idx="0"/>
            <a:endCxn id="33" idx="4"/>
          </p:cNvCxnSpPr>
          <p:nvPr/>
        </p:nvCxnSpPr>
        <p:spPr>
          <a:xfrm>
            <a:off x="9359904" y="3366616"/>
            <a:ext cx="0" cy="15885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stCxn id="33" idx="1"/>
            <a:endCxn id="33" idx="5"/>
          </p:cNvCxnSpPr>
          <p:nvPr/>
        </p:nvCxnSpPr>
        <p:spPr>
          <a:xfrm>
            <a:off x="8927107" y="3599246"/>
            <a:ext cx="865594" cy="11232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33" idx="2"/>
            <a:endCxn id="33" idx="6"/>
          </p:cNvCxnSpPr>
          <p:nvPr/>
        </p:nvCxnSpPr>
        <p:spPr>
          <a:xfrm>
            <a:off x="8747836" y="4160866"/>
            <a:ext cx="122413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stCxn id="33" idx="7"/>
            <a:endCxn id="33" idx="3"/>
          </p:cNvCxnSpPr>
          <p:nvPr/>
        </p:nvCxnSpPr>
        <p:spPr>
          <a:xfrm flipH="1">
            <a:off x="8927107" y="3599246"/>
            <a:ext cx="865594" cy="11232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1485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8" grpId="0" animBg="1"/>
      <p:bldP spid="10" grpId="0" animBg="1"/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176664" y="431936"/>
            <a:ext cx="3012636" cy="677108"/>
          </a:xfrm>
        </p:spPr>
        <p:txBody>
          <a:bodyPr/>
          <a:lstStyle/>
          <a:p>
            <a:r>
              <a:rPr lang="en-US" sz="4400" b="1" dirty="0" smtClean="0"/>
              <a:t>13-masala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29273" y="1366687"/>
            <a:ext cx="12449472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Rasmdagi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shakllarning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qanday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qismi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bo‘yalgan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qanday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qismi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bo‘yalmagan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1692372" y="5184271"/>
            <a:ext cx="5616624" cy="928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  b</a:t>
            </a:r>
            <a:endParaRPr lang="ru-RU" dirty="0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411" y="3498442"/>
            <a:ext cx="6028571" cy="1866667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6671" y="3549347"/>
            <a:ext cx="3809524" cy="15142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Заголовок 1"/>
              <p:cNvSpPr txBox="1">
                <a:spLocks/>
              </p:cNvSpPr>
              <p:nvPr/>
            </p:nvSpPr>
            <p:spPr>
              <a:xfrm>
                <a:off x="1032300" y="5416927"/>
                <a:ext cx="1574126" cy="88915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1200" dirty="0" smtClean="0">
                    <a:solidFill>
                      <a:srgbClr val="C00000"/>
                    </a:solidFill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kern="120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f>
                      <m:fPr>
                        <m:ctrlPr>
                          <a:rPr lang="en-US" sz="4000" i="1" kern="120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4000" b="1" i="1" kern="120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lang="en-US" sz="4000" b="1" i="1" kern="120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den>
                    </m:f>
                  </m:oMath>
                </a14:m>
                <a:endParaRPr lang="ru-RU" sz="4000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300" y="5416927"/>
                <a:ext cx="1574126" cy="8891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Заголовок 1"/>
              <p:cNvSpPr txBox="1">
                <a:spLocks/>
              </p:cNvSpPr>
              <p:nvPr/>
            </p:nvSpPr>
            <p:spPr>
              <a:xfrm>
                <a:off x="3194426" y="5384842"/>
                <a:ext cx="864096" cy="88620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1200" dirty="0" smtClean="0">
                    <a:solidFill>
                      <a:srgbClr val="C00000"/>
                    </a:solidFill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kern="120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f>
                      <m:fPr>
                        <m:ctrlPr>
                          <a:rPr lang="en-US" sz="4000" i="1" kern="120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4000" b="1" i="1" kern="120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lang="en-US" sz="4000" b="1" i="1" kern="120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den>
                    </m:f>
                  </m:oMath>
                </a14:m>
                <a:endParaRPr lang="ru-RU" sz="4000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4426" y="5384842"/>
                <a:ext cx="864096" cy="88620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Заголовок 1"/>
              <p:cNvSpPr txBox="1">
                <a:spLocks/>
              </p:cNvSpPr>
              <p:nvPr/>
            </p:nvSpPr>
            <p:spPr>
              <a:xfrm flipH="1">
                <a:off x="5567761" y="5393357"/>
                <a:ext cx="819997" cy="8890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1200" dirty="0" smtClean="0">
                    <a:solidFill>
                      <a:srgbClr val="C00000"/>
                    </a:solidFill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kern="120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f>
                      <m:fPr>
                        <m:ctrlPr>
                          <a:rPr lang="en-US" sz="4000" i="1" kern="120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4000" b="1" i="1" kern="120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lang="en-US" sz="4000" b="1" i="1" kern="120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</m:t>
                        </m:r>
                      </m:den>
                    </m:f>
                  </m:oMath>
                </a14:m>
                <a:endParaRPr lang="ru-RU" sz="4000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567761" y="5393357"/>
                <a:ext cx="819997" cy="88909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Заголовок 1"/>
              <p:cNvSpPr txBox="1">
                <a:spLocks/>
              </p:cNvSpPr>
              <p:nvPr/>
            </p:nvSpPr>
            <p:spPr>
              <a:xfrm>
                <a:off x="7436292" y="5427422"/>
                <a:ext cx="720829" cy="8890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1200" dirty="0" smtClean="0">
                    <a:solidFill>
                      <a:srgbClr val="C00000"/>
                    </a:solidFill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kern="120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f>
                      <m:fPr>
                        <m:ctrlPr>
                          <a:rPr lang="en-US" sz="4000" i="1" kern="120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4000" i="1" kern="120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lang="en-US" sz="4000" b="1" i="1" kern="120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</m:t>
                        </m:r>
                      </m:den>
                    </m:f>
                  </m:oMath>
                </a14:m>
                <a:endParaRPr lang="ru-RU" sz="4000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6292" y="5427422"/>
                <a:ext cx="720829" cy="88909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Заголовок 1"/>
              <p:cNvSpPr txBox="1">
                <a:spLocks/>
              </p:cNvSpPr>
              <p:nvPr/>
            </p:nvSpPr>
            <p:spPr>
              <a:xfrm>
                <a:off x="9570401" y="5377851"/>
                <a:ext cx="864096" cy="88915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1200" dirty="0" smtClean="0">
                    <a:solidFill>
                      <a:srgbClr val="C00000"/>
                    </a:solidFill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kern="120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f>
                      <m:fPr>
                        <m:ctrlPr>
                          <a:rPr lang="en-US" sz="4000" i="1" kern="120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4000" b="1" i="1" kern="120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lang="en-US" sz="4000" i="1" kern="120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𝟔</m:t>
                        </m:r>
                      </m:den>
                    </m:f>
                  </m:oMath>
                </a14:m>
                <a:endParaRPr lang="ru-RU" sz="4000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0401" y="5377851"/>
                <a:ext cx="864096" cy="8891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Заголовок 1"/>
              <p:cNvSpPr txBox="1">
                <a:spLocks/>
              </p:cNvSpPr>
              <p:nvPr/>
            </p:nvSpPr>
            <p:spPr>
              <a:xfrm>
                <a:off x="664121" y="2489134"/>
                <a:ext cx="1574126" cy="88915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1200" dirty="0" smtClean="0">
                    <a:solidFill>
                      <a:schemeClr val="accent1"/>
                    </a:solidFill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kern="120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f>
                      <m:fPr>
                        <m:ctrlPr>
                          <a:rPr lang="en-US" sz="4000" i="1" kern="120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4000" b="1" i="1" kern="120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lang="en-US" sz="4000" b="1" i="1" kern="120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den>
                    </m:f>
                  </m:oMath>
                </a14:m>
                <a:endParaRPr lang="ru-RU" sz="4000" kern="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121" y="2489134"/>
                <a:ext cx="1574126" cy="88915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Заголовок 1"/>
              <p:cNvSpPr txBox="1">
                <a:spLocks/>
              </p:cNvSpPr>
              <p:nvPr/>
            </p:nvSpPr>
            <p:spPr>
              <a:xfrm>
                <a:off x="3194452" y="2489134"/>
                <a:ext cx="864096" cy="88620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1200" dirty="0" smtClean="0">
                    <a:solidFill>
                      <a:schemeClr val="accent1"/>
                    </a:solidFill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kern="120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f>
                      <m:fPr>
                        <m:ctrlPr>
                          <a:rPr lang="en-US" sz="4000" i="1" kern="120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4000" b="1" i="1" kern="120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lang="en-US" sz="4000" b="1" i="1" kern="120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den>
                    </m:f>
                  </m:oMath>
                </a14:m>
                <a:endParaRPr lang="ru-RU" sz="4000" kern="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4452" y="2489134"/>
                <a:ext cx="864096" cy="88620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Заголовок 1"/>
              <p:cNvSpPr txBox="1">
                <a:spLocks/>
              </p:cNvSpPr>
              <p:nvPr/>
            </p:nvSpPr>
            <p:spPr>
              <a:xfrm flipH="1">
                <a:off x="5299054" y="2492758"/>
                <a:ext cx="819997" cy="8890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1200" dirty="0" smtClean="0">
                    <a:solidFill>
                      <a:schemeClr val="accent1"/>
                    </a:solidFill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kern="120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f>
                      <m:fPr>
                        <m:ctrlPr>
                          <a:rPr lang="en-US" sz="4000" i="1" kern="120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4000" b="1" i="1" kern="120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lang="en-US" sz="4000" b="1" i="1" kern="120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</m:t>
                        </m:r>
                      </m:den>
                    </m:f>
                  </m:oMath>
                </a14:m>
                <a:endParaRPr lang="ru-RU" sz="4000" kern="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4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299054" y="2492758"/>
                <a:ext cx="819997" cy="88909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Заголовок 1"/>
              <p:cNvSpPr txBox="1">
                <a:spLocks/>
              </p:cNvSpPr>
              <p:nvPr/>
            </p:nvSpPr>
            <p:spPr>
              <a:xfrm>
                <a:off x="7376607" y="2506415"/>
                <a:ext cx="720829" cy="88742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1200" dirty="0" smtClean="0">
                    <a:solidFill>
                      <a:schemeClr val="accent1"/>
                    </a:solidFill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kern="120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f>
                      <m:fPr>
                        <m:ctrlPr>
                          <a:rPr lang="en-US" sz="4000" i="1" kern="120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4000" b="1" i="1" kern="120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num>
                      <m:den>
                        <m:r>
                          <a:rPr lang="en-US" sz="4000" b="1" i="1" kern="120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</m:t>
                        </m:r>
                      </m:den>
                    </m:f>
                  </m:oMath>
                </a14:m>
                <a:endParaRPr lang="ru-RU" sz="4000" kern="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4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6607" y="2506415"/>
                <a:ext cx="720829" cy="88742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Заголовок 1"/>
              <p:cNvSpPr txBox="1">
                <a:spLocks/>
              </p:cNvSpPr>
              <p:nvPr/>
            </p:nvSpPr>
            <p:spPr>
              <a:xfrm>
                <a:off x="9454465" y="2474152"/>
                <a:ext cx="864096" cy="8874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1200" dirty="0" smtClean="0">
                    <a:solidFill>
                      <a:schemeClr val="accent1"/>
                    </a:solidFill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kern="120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f>
                      <m:fPr>
                        <m:ctrlPr>
                          <a:rPr lang="en-US" sz="4000" i="1" kern="120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4000" b="1" i="1" kern="120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num>
                      <m:den>
                        <m:r>
                          <a:rPr lang="en-US" sz="4000" i="1" kern="120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𝟔</m:t>
                        </m:r>
                      </m:den>
                    </m:f>
                  </m:oMath>
                </a14:m>
                <a:endParaRPr lang="ru-RU" sz="4000" kern="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4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4465" y="2474152"/>
                <a:ext cx="864096" cy="88748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1884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2" grpId="0"/>
      <p:bldP spid="33" grpId="0"/>
      <p:bldP spid="34" grpId="0"/>
      <p:bldP spid="35" grpId="0"/>
      <p:bldP spid="36" grpId="0"/>
      <p:bldP spid="38" grpId="0"/>
      <p:bldP spid="39" grpId="0"/>
      <p:bldP spid="40" grpId="0"/>
      <p:bldP spid="41" grpId="0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424136" y="2664346"/>
                <a:ext cx="6048672" cy="3688254"/>
              </a:xfr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/>
              <a:lstStyle/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1 m =</a:t>
                </a:r>
                <a:r>
                  <a:rPr lang="en-US" sz="2800" dirty="0" smtClean="0">
                    <a:solidFill>
                      <a:srgbClr val="C00000"/>
                    </a:solidFill>
                  </a:rPr>
                  <a:t>100 cm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/>
                </a:r>
                <a:br>
                  <a:rPr lang="en-US" sz="2800" dirty="0" smtClean="0">
                    <a:solidFill>
                      <a:schemeClr val="tx1"/>
                    </a:solidFill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</a:rPr>
                  <a:t>a)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yarim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(100 : 2 ) ·1=</a:t>
                </a:r>
                <a:r>
                  <a:rPr lang="en-US" sz="2800" dirty="0" smtClean="0">
                    <a:solidFill>
                      <a:srgbClr val="C00000"/>
                    </a:solidFill>
                  </a:rPr>
                  <a:t>50 cm 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/>
                </a:r>
                <a:br>
                  <a:rPr lang="en-US" sz="2800" dirty="0" smtClean="0">
                    <a:solidFill>
                      <a:schemeClr val="tx1"/>
                    </a:solidFill>
                  </a:rPr>
                </a:br>
                <a:r>
                  <a:rPr lang="en-US" sz="2800" dirty="0">
                    <a:solidFill>
                      <a:schemeClr val="tx1"/>
                    </a:solidFill>
                  </a:rPr>
                  <a:t/>
                </a:r>
                <a:br>
                  <a:rPr lang="en-US" sz="2800" dirty="0">
                    <a:solidFill>
                      <a:schemeClr val="tx1"/>
                    </a:solidFill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</a:rPr>
                  <a:t>b)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chorak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(100 : 4) ·1=</a:t>
                </a:r>
                <a:r>
                  <a:rPr lang="en-US" sz="2800" dirty="0" smtClean="0">
                    <a:solidFill>
                      <a:srgbClr val="C00000"/>
                    </a:solidFill>
                  </a:rPr>
                  <a:t>25 cm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/>
                </a:r>
                <a:br>
                  <a:rPr lang="en-US" sz="2800" dirty="0" smtClean="0">
                    <a:solidFill>
                      <a:schemeClr val="tx1"/>
                    </a:solidFill>
                  </a:rPr>
                </a:br>
                <a:r>
                  <a:rPr lang="en-US" sz="2800" dirty="0">
                    <a:solidFill>
                      <a:schemeClr val="tx1"/>
                    </a:solidFill>
                  </a:rPr>
                  <a:t/>
                </a:r>
                <a:br>
                  <a:rPr lang="en-US" sz="2800" dirty="0">
                    <a:solidFill>
                      <a:schemeClr val="tx1"/>
                    </a:solidFill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</a:rPr>
                  <a:t>d)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nimchorak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(100 : 8) ·1=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12,5 cm</a:t>
                </a:r>
                <a:endParaRPr lang="ru-RU" sz="28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24136" y="2664346"/>
                <a:ext cx="6048672" cy="3688254"/>
              </a:xfrm>
              <a:blipFill>
                <a:blip r:embed="rId3"/>
                <a:stretch>
                  <a:fillRect l="-3629" t="-2975" r="-1714" b="-8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096544" y="333833"/>
            <a:ext cx="6624735" cy="1354217"/>
          </a:xfrm>
        </p:spPr>
        <p:txBody>
          <a:bodyPr/>
          <a:lstStyle/>
          <a:p>
            <a:r>
              <a:rPr lang="en-US" sz="4400" b="1" dirty="0" err="1" smtClean="0"/>
              <a:t>O‘lchov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birlik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512218"/>
            <a:ext cx="11329336" cy="861774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Yarim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chorak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nimchorak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beshdan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yuzdan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metrda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necha</a:t>
            </a:r>
            <a:r>
              <a:rPr lang="en-US" sz="2800" b="1" dirty="0" smtClean="0">
                <a:solidFill>
                  <a:schemeClr val="tx1"/>
                </a:solidFill>
              </a:rPr>
              <a:t> cm </a:t>
            </a:r>
            <a:r>
              <a:rPr lang="en-US" sz="2800" b="1" dirty="0" err="1" smtClean="0">
                <a:solidFill>
                  <a:schemeClr val="tx1"/>
                </a:solidFill>
              </a:rPr>
              <a:t>bor</a:t>
            </a:r>
            <a:r>
              <a:rPr lang="en-US" sz="2800" b="1" dirty="0">
                <a:solidFill>
                  <a:schemeClr val="tx1"/>
                </a:solidFill>
              </a:rPr>
              <a:t>?</a:t>
            </a:r>
            <a:endParaRPr lang="ru-RU" sz="28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Заголовок 1"/>
              <p:cNvSpPr txBox="1">
                <a:spLocks/>
              </p:cNvSpPr>
              <p:nvPr/>
            </p:nvSpPr>
            <p:spPr>
              <a:xfrm>
                <a:off x="6870521" y="2392479"/>
                <a:ext cx="4632592" cy="3321358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/>
                </a:r>
                <a:br>
                  <a:rPr lang="en-US" sz="2800" kern="0" dirty="0" smtClean="0">
                    <a:solidFill>
                      <a:schemeClr val="tx1"/>
                    </a:solidFill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</a:rPr>
                  <a:t>e)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(100 : 5 ) ·1=</a:t>
                </a:r>
                <a:r>
                  <a:rPr lang="en-US" sz="2800" kern="0" dirty="0" smtClean="0">
                    <a:solidFill>
                      <a:srgbClr val="C00000"/>
                    </a:solidFill>
                  </a:rPr>
                  <a:t>20 cm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/>
                </a:r>
                <a:br>
                  <a:rPr lang="en-US" sz="2800" kern="0" dirty="0" smtClean="0">
                    <a:solidFill>
                      <a:schemeClr val="tx1"/>
                    </a:solidFill>
                  </a:rPr>
                </a:br>
                <a:r>
                  <a:rPr lang="en-US" sz="2800" kern="0" dirty="0">
                    <a:solidFill>
                      <a:schemeClr val="tx1"/>
                    </a:solidFill>
                  </a:rPr>
                  <a:t/>
                </a:r>
                <a:br>
                  <a:rPr lang="en-US" sz="2800" kern="0" dirty="0">
                    <a:solidFill>
                      <a:schemeClr val="tx1"/>
                    </a:solidFill>
                  </a:rPr>
                </a:br>
                <a:r>
                  <a:rPr lang="en-US" sz="2800" kern="0" dirty="0">
                    <a:solidFill>
                      <a:schemeClr val="tx1"/>
                    </a:solidFill>
                  </a:rPr>
                  <a:t>f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(100 : 100) ·1=</a:t>
                </a:r>
                <a:r>
                  <a:rPr lang="en-US" sz="2800" kern="0" dirty="0" smtClean="0">
                    <a:solidFill>
                      <a:srgbClr val="C00000"/>
                    </a:solidFill>
                  </a:rPr>
                  <a:t>1 cm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/>
                </a:r>
                <a:br>
                  <a:rPr lang="en-US" sz="2800" kern="0" dirty="0" smtClean="0">
                    <a:solidFill>
                      <a:schemeClr val="tx1"/>
                    </a:solidFill>
                  </a:rPr>
                </a:br>
                <a:r>
                  <a:rPr lang="en-US" sz="2800" kern="0" dirty="0">
                    <a:solidFill>
                      <a:schemeClr val="tx1"/>
                    </a:solidFill>
                  </a:rPr>
                  <a:t/>
                </a:r>
                <a:br>
                  <a:rPr lang="en-US" sz="2800" kern="0" dirty="0">
                    <a:solidFill>
                      <a:schemeClr val="tx1"/>
                    </a:solidFill>
                  </a:rPr>
                </a:br>
                <a:endParaRPr lang="ru-RU" sz="2800" kern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0521" y="2392479"/>
                <a:ext cx="4632592" cy="3321358"/>
              </a:xfrm>
              <a:prstGeom prst="rect">
                <a:avLst/>
              </a:prstGeom>
              <a:blipFill rotWithShape="0">
                <a:blip r:embed="rId4"/>
                <a:stretch>
                  <a:fillRect l="-46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>
            <a:off x="6616824" y="2373992"/>
            <a:ext cx="0" cy="381874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7518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568153" y="2232298"/>
                <a:ext cx="4464496" cy="4118948"/>
              </a:xfrm>
            </p:spPr>
            <p:txBody>
              <a:bodyPr/>
              <a:lstStyle/>
              <a:p>
                <a:r>
                  <a:rPr lang="en-US" sz="2800" b="0" dirty="0" smtClean="0"/>
                  <a:t>T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1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soat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=</a:t>
                </a:r>
                <a:r>
                  <a:rPr lang="en-US" sz="2800" dirty="0" smtClean="0">
                    <a:solidFill>
                      <a:srgbClr val="C00000"/>
                    </a:solidFill>
                  </a:rPr>
                  <a:t>60 min 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/>
                </a:r>
                <a:br>
                  <a:rPr lang="en-US" sz="2800" dirty="0" smtClean="0">
                    <a:solidFill>
                      <a:schemeClr val="tx1"/>
                    </a:solidFill>
                  </a:rPr>
                </a:br>
                <a:r>
                  <a:rPr lang="en-US" sz="2800" dirty="0">
                    <a:solidFill>
                      <a:schemeClr val="tx1"/>
                    </a:solidFill>
                  </a:rPr>
                  <a:t/>
                </a:r>
                <a:br>
                  <a:rPr lang="en-US" sz="2800" dirty="0">
                    <a:solidFill>
                      <a:schemeClr val="tx1"/>
                    </a:solidFill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b="0" dirty="0" smtClean="0"/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(60 : 2) · 1=</a:t>
                </a:r>
                <a:r>
                  <a:rPr lang="en-US" sz="2800" dirty="0" smtClean="0">
                    <a:solidFill>
                      <a:srgbClr val="C00000"/>
                    </a:solidFill>
                  </a:rPr>
                  <a:t>30 min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/>
                </a:r>
                <a:br>
                  <a:rPr lang="en-US" sz="2800" dirty="0" smtClean="0">
                    <a:solidFill>
                      <a:schemeClr val="tx1"/>
                    </a:solidFill>
                  </a:rPr>
                </a:br>
                <a:r>
                  <a:rPr lang="en-US" sz="2800" dirty="0">
                    <a:solidFill>
                      <a:schemeClr val="tx1"/>
                    </a:solidFill>
                  </a:rPr>
                  <a:t/>
                </a:r>
                <a:br>
                  <a:rPr lang="en-US" sz="2800" dirty="0">
                    <a:solidFill>
                      <a:schemeClr val="tx1"/>
                    </a:solidFill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b="0" dirty="0" smtClean="0"/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(60 : 4) · 1=</a:t>
                </a:r>
                <a:r>
                  <a:rPr lang="en-US" sz="2800" dirty="0" smtClean="0">
                    <a:solidFill>
                      <a:srgbClr val="C00000"/>
                    </a:solidFill>
                  </a:rPr>
                  <a:t>15 min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/>
                </a:r>
                <a:br>
                  <a:rPr lang="en-US" sz="2800" dirty="0" smtClean="0">
                    <a:solidFill>
                      <a:schemeClr val="tx1"/>
                    </a:solidFill>
                  </a:rPr>
                </a:br>
                <a:r>
                  <a:rPr lang="en-US" sz="2800" dirty="0">
                    <a:solidFill>
                      <a:schemeClr val="tx1"/>
                    </a:solidFill>
                  </a:rPr>
                  <a:t/>
                </a:r>
                <a:br>
                  <a:rPr lang="en-US" sz="2800" dirty="0">
                    <a:solidFill>
                      <a:schemeClr val="tx1"/>
                    </a:solidFill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</a:rPr>
                  <a:t>d)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600" b="0" dirty="0" smtClean="0"/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(60 : 3) · 1=</a:t>
                </a:r>
                <a:r>
                  <a:rPr lang="en-US" sz="2800" dirty="0" smtClean="0">
                    <a:solidFill>
                      <a:srgbClr val="C00000"/>
                    </a:solidFill>
                  </a:rPr>
                  <a:t>20 min</a:t>
                </a:r>
                <a:endParaRPr lang="ru-RU" sz="3600" b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68153" y="2232298"/>
                <a:ext cx="4464496" cy="4118948"/>
              </a:xfrm>
              <a:blipFill>
                <a:blip r:embed="rId2"/>
                <a:stretch>
                  <a:fillRect l="-4775" t="-2663" b="-5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384576" y="263188"/>
            <a:ext cx="4824536" cy="677108"/>
          </a:xfrm>
        </p:spPr>
        <p:txBody>
          <a:bodyPr/>
          <a:lstStyle/>
          <a:p>
            <a:r>
              <a:rPr lang="en-US" sz="4400" b="1" dirty="0" smtClean="0"/>
              <a:t>27-masala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368202"/>
            <a:ext cx="11593288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Yarim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chorak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uchdan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oltmishdan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soatda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necha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minut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bor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  <a:endParaRPr lang="ru-RU" sz="28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5536704" y="2447645"/>
                <a:ext cx="6048672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k)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(</a:t>
                </a:r>
                <a:r>
                  <a:rPr lang="en-US" sz="2800" kern="0" dirty="0">
                    <a:solidFill>
                      <a:schemeClr val="tx1"/>
                    </a:solidFill>
                  </a:rPr>
                  <a:t>6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0 : 60 ) ·1=</a:t>
                </a:r>
                <a:r>
                  <a:rPr lang="en-US" sz="2800" kern="0" dirty="0" smtClean="0">
                    <a:solidFill>
                      <a:srgbClr val="C00000"/>
                    </a:solidFill>
                  </a:rPr>
                  <a:t>1 min</a:t>
                </a:r>
                <a:endParaRPr lang="ru-RU" sz="2800" kern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6704" y="2447645"/>
                <a:ext cx="6048672" cy="800219"/>
              </a:xfrm>
              <a:prstGeom prst="rect">
                <a:avLst/>
              </a:prstGeom>
              <a:blipFill>
                <a:blip r:embed="rId3"/>
                <a:stretch>
                  <a:fillRect l="-3528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4736" y="3672458"/>
            <a:ext cx="3678088" cy="2798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61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Выноска-облако 2"/>
          <p:cNvSpPr/>
          <p:nvPr/>
        </p:nvSpPr>
        <p:spPr>
          <a:xfrm>
            <a:off x="2584376" y="1440210"/>
            <a:ext cx="8259216" cy="3456384"/>
          </a:xfrm>
          <a:prstGeom prst="cloud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736504" y="1968177"/>
            <a:ext cx="64541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000" b="1" dirty="0" err="1" smtClean="0">
                <a:ln w="0"/>
                <a:latin typeface="Arial" pitchFamily="34" charset="0"/>
                <a:cs typeface="Arial" pitchFamily="34" charset="0"/>
              </a:rPr>
              <a:t>Darslikning</a:t>
            </a: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  22-betdagi </a:t>
            </a:r>
          </a:p>
          <a:p>
            <a:pPr algn="ctr">
              <a:defRPr/>
            </a:pPr>
            <a:r>
              <a:rPr lang="en-US" altLang="ru-RU" sz="4000" b="1" smtClean="0">
                <a:ln w="0"/>
                <a:latin typeface="Arial" pitchFamily="34" charset="0"/>
                <a:cs typeface="Arial" pitchFamily="34" charset="0"/>
              </a:rPr>
              <a:t>21-, 22-, 23- masalalarni</a:t>
            </a: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000" b="1" dirty="0" err="1" smtClean="0">
                <a:ln w="0"/>
                <a:latin typeface="Arial" pitchFamily="34" charset="0"/>
                <a:cs typeface="Arial" pitchFamily="34" charset="0"/>
              </a:rPr>
              <a:t>yechish</a:t>
            </a: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ln w="0"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&lt;strong&gt;указка&lt;/strong&gt;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31979" y="4608562"/>
            <a:ext cx="2880320" cy="23482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10393</TotalTime>
  <Words>256</Words>
  <Application>Microsoft Office PowerPoint</Application>
  <PresentationFormat>Произвольный</PresentationFormat>
  <Paragraphs>63</Paragraphs>
  <Slides>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Calibri</vt:lpstr>
      <vt:lpstr>Cambria Math</vt:lpstr>
      <vt:lpstr>Office Theme</vt:lpstr>
      <vt:lpstr>MATEMATIKA</vt:lpstr>
      <vt:lpstr>   a/b</vt:lpstr>
      <vt:lpstr>Oddiy kasrlarni o‘qing. Kasrning maxraji va suratini ayting va ularning nimani anglatishini tushuntirib bering.</vt:lpstr>
      <vt:lpstr>a)   1/6</vt:lpstr>
      <vt:lpstr>   b</vt:lpstr>
      <vt:lpstr>1 m =100 cm a) yarim 1/2 (100 : 2 ) ·1=50 cm   b) chorak 1/4 (100 : 4) ·1=25 cm  d) nimchorak 1/8 (100 : 8) ·1=12,5 cm</vt:lpstr>
      <vt:lpstr>T1 soat =60 min   a) 1/2 (60 : 2) · 1=30 min  b) 1/4 (60 : 4) · 1=15 min  d)  1/3 (60 : 3) · 1=20 min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822</cp:revision>
  <dcterms:created xsi:type="dcterms:W3CDTF">2020-04-09T07:32:19Z</dcterms:created>
  <dcterms:modified xsi:type="dcterms:W3CDTF">2020-12-11T05:04:38Z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