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84" r:id="rId2"/>
    <p:sldId id="458" r:id="rId3"/>
    <p:sldId id="460" r:id="rId4"/>
    <p:sldId id="461" r:id="rId5"/>
    <p:sldId id="465" r:id="rId6"/>
    <p:sldId id="467" r:id="rId7"/>
    <p:sldId id="462" r:id="rId8"/>
    <p:sldId id="466" r:id="rId9"/>
    <p:sldId id="420" r:id="rId10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5" clrIdx="0">
    <p:extLst>
      <p:ext uri="{19B8F6BF-5375-455C-9EA6-DF929625EA0E}">
        <p15:presenceInfo xmlns:p15="http://schemas.microsoft.com/office/powerpoint/2012/main" userId="User" providerId="None"/>
      </p:ext>
    </p:extLst>
  </p:cmAuthor>
  <p:cmAuthor id="2" name="БАЙРАМБЕК" initials="Б" lastIdx="1" clrIdx="1">
    <p:extLst>
      <p:ext uri="{19B8F6BF-5375-455C-9EA6-DF929625EA0E}">
        <p15:presenceInfo xmlns:p15="http://schemas.microsoft.com/office/powerpoint/2012/main" userId="30f666965399994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42" autoAdjust="0"/>
    <p:restoredTop sz="90293" autoAdjust="0"/>
  </p:normalViewPr>
  <p:slideViewPr>
    <p:cSldViewPr>
      <p:cViewPr varScale="1">
        <p:scale>
          <a:sx n="56" d="100"/>
          <a:sy n="56" d="100"/>
        </p:scale>
        <p:origin x="916" y="52"/>
      </p:cViewPr>
      <p:guideLst>
        <p:guide orient="horz" pos="2880"/>
        <p:guide pos="2327"/>
        <p:guide orient="horz" pos="6391"/>
        <p:guide pos="47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40D9A4-C2EF-4B1B-8DB5-85EC06DD3650}" type="datetimeFigureOut">
              <a:rPr lang="ru-RU" smtClean="0"/>
              <a:pPr/>
              <a:t>14.12.2020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11350" y="406400"/>
            <a:ext cx="1943100" cy="1093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62100"/>
            <a:ext cx="4613275" cy="12779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2925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4AC081-F56F-466E-9CDC-774CD65951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29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0457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28022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4AC081-F56F-466E-9CDC-774CD6595131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5884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6707" y="238364"/>
            <a:ext cx="10467975" cy="40780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68938" y="1678545"/>
            <a:ext cx="5062855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645151" y="1678545"/>
            <a:ext cx="5065078" cy="172354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9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0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1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59A22-F514-4D5A-8495-8ED58DC7B76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17" Type="http://schemas.openxmlformats.org/officeDocument/2006/relationships/image" Target="../media/image37.png"/><Relationship Id="rId2" Type="http://schemas.openxmlformats.org/officeDocument/2006/relationships/image" Target="../media/image22.png"/><Relationship Id="rId16" Type="http://schemas.openxmlformats.org/officeDocument/2006/relationships/image" Target="../media/image3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5" Type="http://schemas.openxmlformats.org/officeDocument/2006/relationships/image" Target="../media/image3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Relationship Id="rId14" Type="http://schemas.openxmlformats.org/officeDocument/2006/relationships/image" Target="../media/image34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3" Type="http://schemas.openxmlformats.org/officeDocument/2006/relationships/image" Target="../media/image38.png"/><Relationship Id="rId21" Type="http://schemas.openxmlformats.org/officeDocument/2006/relationships/image" Target="../media/image56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51.png"/><Relationship Id="rId20" Type="http://schemas.openxmlformats.org/officeDocument/2006/relationships/image" Target="../media/image5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19" Type="http://schemas.openxmlformats.org/officeDocument/2006/relationships/image" Target="../media/image54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Relationship Id="rId22" Type="http://schemas.openxmlformats.org/officeDocument/2006/relationships/image" Target="../media/image5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png"/><Relationship Id="rId13" Type="http://schemas.openxmlformats.org/officeDocument/2006/relationships/image" Target="../media/image69.png"/><Relationship Id="rId18" Type="http://schemas.openxmlformats.org/officeDocument/2006/relationships/image" Target="../media/image74.png"/><Relationship Id="rId26" Type="http://schemas.openxmlformats.org/officeDocument/2006/relationships/image" Target="../media/image82.png"/><Relationship Id="rId3" Type="http://schemas.openxmlformats.org/officeDocument/2006/relationships/image" Target="../media/image59.png"/><Relationship Id="rId21" Type="http://schemas.openxmlformats.org/officeDocument/2006/relationships/image" Target="../media/image77.png"/><Relationship Id="rId7" Type="http://schemas.openxmlformats.org/officeDocument/2006/relationships/image" Target="../media/image63.png"/><Relationship Id="rId12" Type="http://schemas.openxmlformats.org/officeDocument/2006/relationships/image" Target="../media/image68.png"/><Relationship Id="rId17" Type="http://schemas.openxmlformats.org/officeDocument/2006/relationships/image" Target="../media/image73.png"/><Relationship Id="rId25" Type="http://schemas.openxmlformats.org/officeDocument/2006/relationships/image" Target="../media/image81.png"/><Relationship Id="rId2" Type="http://schemas.openxmlformats.org/officeDocument/2006/relationships/image" Target="../media/image58.png"/><Relationship Id="rId16" Type="http://schemas.openxmlformats.org/officeDocument/2006/relationships/image" Target="../media/image72.png"/><Relationship Id="rId20" Type="http://schemas.openxmlformats.org/officeDocument/2006/relationships/image" Target="../media/image7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2.png"/><Relationship Id="rId11" Type="http://schemas.openxmlformats.org/officeDocument/2006/relationships/image" Target="../media/image67.png"/><Relationship Id="rId24" Type="http://schemas.openxmlformats.org/officeDocument/2006/relationships/image" Target="../media/image80.png"/><Relationship Id="rId5" Type="http://schemas.openxmlformats.org/officeDocument/2006/relationships/image" Target="../media/image61.png"/><Relationship Id="rId15" Type="http://schemas.openxmlformats.org/officeDocument/2006/relationships/image" Target="../media/image71.png"/><Relationship Id="rId23" Type="http://schemas.openxmlformats.org/officeDocument/2006/relationships/image" Target="../media/image79.png"/><Relationship Id="rId10" Type="http://schemas.openxmlformats.org/officeDocument/2006/relationships/image" Target="../media/image66.png"/><Relationship Id="rId19" Type="http://schemas.openxmlformats.org/officeDocument/2006/relationships/image" Target="../media/image75.png"/><Relationship Id="rId4" Type="http://schemas.openxmlformats.org/officeDocument/2006/relationships/image" Target="../media/image60.png"/><Relationship Id="rId9" Type="http://schemas.openxmlformats.org/officeDocument/2006/relationships/image" Target="../media/image65.png"/><Relationship Id="rId14" Type="http://schemas.openxmlformats.org/officeDocument/2006/relationships/image" Target="../media/image70.png"/><Relationship Id="rId22" Type="http://schemas.openxmlformats.org/officeDocument/2006/relationships/image" Target="../media/image7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8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85.pn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88.png"/><Relationship Id="rId4" Type="http://schemas.openxmlformats.org/officeDocument/2006/relationships/image" Target="../media/image8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9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12" y="0"/>
            <a:ext cx="12788910" cy="202861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98066" y="270311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360240" y="2314566"/>
            <a:ext cx="8184219" cy="862317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marL="40888">
              <a:spcBef>
                <a:spcPts val="245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 Black" pitchFamily="34" charset="0"/>
                <a:cs typeface="Arial"/>
              </a:rPr>
              <a:t> </a:t>
            </a:r>
            <a:r>
              <a:rPr sz="5400" b="1" dirty="0" smtClean="0">
                <a:solidFill>
                  <a:schemeClr val="tx2"/>
                </a:solidFill>
                <a:latin typeface="Arial Black" pitchFamily="34" charset="0"/>
                <a:cs typeface="Arial"/>
              </a:rPr>
              <a:t>M</a:t>
            </a:r>
            <a:r>
              <a:rPr lang="en-US" sz="5400" b="1" dirty="0">
                <a:solidFill>
                  <a:schemeClr val="tx2"/>
                </a:solidFill>
                <a:latin typeface="Arial Black" pitchFamily="34" charset="0"/>
                <a:cs typeface="Arial"/>
              </a:rPr>
              <a:t>AVZU</a:t>
            </a:r>
            <a:r>
              <a:rPr sz="5400" b="1" dirty="0" smtClean="0">
                <a:solidFill>
                  <a:schemeClr val="tx2"/>
                </a:solidFill>
                <a:latin typeface="Arial Black" pitchFamily="34" charset="0"/>
                <a:cs typeface="Arial"/>
              </a:rPr>
              <a:t>:</a:t>
            </a:r>
            <a:endParaRPr lang="en-US" sz="8800" dirty="0">
              <a:solidFill>
                <a:schemeClr val="tx2"/>
              </a:solidFill>
              <a:latin typeface="Arial Black" pitchFamily="34" charset="0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95035" y="454530"/>
            <a:ext cx="11069728" cy="876938"/>
            <a:chOff x="439458" y="322808"/>
            <a:chExt cx="498577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5" y="339820"/>
              <a:ext cx="838783" cy="29856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9525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/>
              <a:r>
                <a:rPr lang="en-US" sz="4440" b="1" dirty="0"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-</a:t>
              </a:r>
              <a:r>
                <a:rPr lang="ru-RU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444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4672608" y="2314566"/>
            <a:ext cx="7775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>
                <a:solidFill>
                  <a:schemeClr val="tx2"/>
                </a:solidFill>
                <a:latin typeface="Arial Black" pitchFamily="34" charset="0"/>
              </a:rPr>
              <a:t>TO‘G‘RI VA NOTO‘G‘RI KASRLAR</a:t>
            </a:r>
            <a:endParaRPr lang="ru-RU" sz="48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648272" y="3462838"/>
            <a:ext cx="2448272" cy="29459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2853"/>
          </a:p>
        </p:txBody>
      </p:sp>
    </p:spTree>
    <p:extLst>
      <p:ext uri="{BB962C8B-B14F-4D97-AF65-F5344CB8AC3E}">
        <p14:creationId xmlns:p14="http://schemas.microsoft.com/office/powerpoint/2010/main" val="414884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7437" y="2372116"/>
            <a:ext cx="793773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yoki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988572" y="230010"/>
            <a:ext cx="4896544" cy="1354217"/>
          </a:xfrm>
        </p:spPr>
        <p:txBody>
          <a:bodyPr/>
          <a:lstStyle/>
          <a:p>
            <a:r>
              <a:rPr lang="en-US" sz="4400" b="1" dirty="0" err="1" smtClean="0"/>
              <a:t>Mustahkamlash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1144216" y="1883104"/>
                <a:ext cx="576064" cy="978025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4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3200" b="1" dirty="0" smtClean="0"/>
                  <a:t> </a:t>
                </a:r>
                <a:endParaRPr lang="ru-RU" sz="3200" b="1" dirty="0"/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1144216" y="1883104"/>
                <a:ext cx="576064" cy="978025"/>
              </a:xfrm>
              <a:blipFill>
                <a:blip r:embed="rId2"/>
                <a:stretch>
                  <a:fillRect l="-10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424137" y="2016274"/>
            <a:ext cx="760708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/>
              <a:t>a)</a:t>
            </a:r>
            <a:endParaRPr lang="ru-RU" sz="3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23484" y="4248522"/>
            <a:ext cx="62073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/>
              <a:t>b)</a:t>
            </a:r>
            <a:endParaRPr lang="ru-RU" sz="36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156340" y="2316327"/>
            <a:ext cx="62073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/>
              <a:t>d)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5320679" y="4525521"/>
            <a:ext cx="456391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3600" b="1" dirty="0" smtClean="0"/>
              <a:t>e)</a:t>
            </a:r>
            <a:endParaRPr lang="ru-RU" sz="36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5552045" y="1871006"/>
                <a:ext cx="840295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52045" y="1871006"/>
                <a:ext cx="840295" cy="1133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7294185" y="1996685"/>
                <a:ext cx="756154" cy="113332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𝟑𝟖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94185" y="1996685"/>
                <a:ext cx="756154" cy="113332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2374551" y="1815619"/>
                <a:ext cx="840294" cy="11294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𝟏𝟗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4551" y="1815619"/>
                <a:ext cx="840294" cy="11294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5659833" y="4163695"/>
                <a:ext cx="1116010" cy="113306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𝟏𝟎𝟎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59833" y="4163695"/>
                <a:ext cx="1116010" cy="11330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7489792" y="4163695"/>
                <a:ext cx="884022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𝟔𝟕</m:t>
                          </m:r>
                        </m:num>
                        <m:den>
                          <m:r>
                            <a:rPr lang="en-US" sz="36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𝟎𝟎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792" y="4163695"/>
                <a:ext cx="884022" cy="1133067"/>
              </a:xfrm>
              <a:prstGeom prst="rect">
                <a:avLst/>
              </a:prstGeom>
              <a:blipFill>
                <a:blip r:embed="rId7"/>
                <a:stretch>
                  <a:fillRect r="-27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1043324" y="4330757"/>
                <a:ext cx="840295" cy="113101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𝟓𝟏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324" y="4330757"/>
                <a:ext cx="840295" cy="113101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Прямоугольник 14"/>
              <p:cNvSpPr/>
              <p:nvPr/>
            </p:nvSpPr>
            <p:spPr>
              <a:xfrm>
                <a:off x="2530284" y="4330756"/>
                <a:ext cx="684562" cy="11330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𝟐𝟑</m:t>
                          </m:r>
                        </m:num>
                        <m:den>
                          <m:r>
                            <a:rPr lang="en-US" sz="36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𝟓𝟏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5" name="Прямоугольник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284" y="4330756"/>
                <a:ext cx="684562" cy="11330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Заголовок 1"/>
          <p:cNvSpPr txBox="1">
            <a:spLocks/>
          </p:cNvSpPr>
          <p:nvPr/>
        </p:nvSpPr>
        <p:spPr>
          <a:xfrm>
            <a:off x="1818249" y="4808796"/>
            <a:ext cx="896557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yoki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7" name="Заголовок 1"/>
          <p:cNvSpPr txBox="1">
            <a:spLocks/>
          </p:cNvSpPr>
          <p:nvPr/>
        </p:nvSpPr>
        <p:spPr>
          <a:xfrm>
            <a:off x="1736510" y="2241121"/>
            <a:ext cx="793773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yoki</a:t>
            </a:r>
            <a:endParaRPr lang="ru-RU" sz="2800" kern="0" dirty="0">
              <a:solidFill>
                <a:schemeClr val="tx1"/>
              </a:solidFill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6768145" y="4578052"/>
            <a:ext cx="86254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1"/>
                </a:solidFill>
              </a:rPr>
              <a:t>yoki</a:t>
            </a:r>
            <a:endParaRPr lang="ru-RU" sz="2800" kern="0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 rot="10800000">
                <a:off x="6430089" y="2389279"/>
                <a:ext cx="864096" cy="4718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</m:oMath>
                  </m:oMathPara>
                </a14:m>
                <a:endParaRPr lang="ru-RU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6430089" y="2389279"/>
                <a:ext cx="864096" cy="47185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1701348" y="2199163"/>
                <a:ext cx="864096" cy="4718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</m:oMath>
                  </m:oMathPara>
                </a14:m>
                <a:endParaRPr lang="ru-RU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1348" y="2199163"/>
                <a:ext cx="864096" cy="47185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 rot="10800000">
                <a:off x="1725820" y="4787409"/>
                <a:ext cx="864096" cy="4718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</m:oMath>
                  </m:oMathPara>
                </a14:m>
                <a:endParaRPr lang="ru-RU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1725820" y="4787409"/>
                <a:ext cx="864096" cy="47185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Прямоугольник 21"/>
              <p:cNvSpPr/>
              <p:nvPr/>
            </p:nvSpPr>
            <p:spPr>
              <a:xfrm rot="10800000">
                <a:off x="6673486" y="4607669"/>
                <a:ext cx="864096" cy="47185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&gt;</m:t>
                      </m:r>
                    </m:oMath>
                  </m:oMathPara>
                </a14:m>
                <a:endParaRPr lang="ru-RU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Прямоугольник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6673486" y="4607669"/>
                <a:ext cx="864096" cy="47185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5750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9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3376464" y="347385"/>
            <a:ext cx="7272808" cy="660778"/>
          </a:xfrm>
        </p:spPr>
        <p:txBody>
          <a:bodyPr/>
          <a:lstStyle/>
          <a:p>
            <a:r>
              <a:rPr lang="en-US" sz="4400" b="1" dirty="0" smtClean="0"/>
              <a:t>To‘g‘ri </a:t>
            </a:r>
            <a:r>
              <a:rPr lang="en-US" sz="4400" b="1" dirty="0" err="1" smtClean="0"/>
              <a:t>va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no‘to‘g‘ri</a:t>
            </a:r>
            <a:r>
              <a:rPr lang="en-US" sz="4400" b="1" dirty="0" smtClean="0"/>
              <a:t> </a:t>
            </a:r>
            <a:r>
              <a:rPr lang="en-US" sz="4400" b="1" dirty="0" err="1" smtClean="0"/>
              <a:t>kasrlar</a:t>
            </a:r>
            <a:endParaRPr lang="ru-RU" sz="4400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168" y="4896594"/>
            <a:ext cx="3809524" cy="121904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6742" y="1584226"/>
            <a:ext cx="1971429" cy="1152381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88432" y="1509068"/>
            <a:ext cx="2533333" cy="100952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35977" y="3019497"/>
            <a:ext cx="2571429" cy="108571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7358" y="4896594"/>
            <a:ext cx="2514286" cy="108571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168" y="3240410"/>
            <a:ext cx="1971429" cy="1152381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3"/>
              <p:cNvSpPr txBox="1">
                <a:spLocks/>
              </p:cNvSpPr>
              <p:nvPr/>
            </p:nvSpPr>
            <p:spPr>
              <a:xfrm>
                <a:off x="7747310" y="4945405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47310" y="4945405"/>
                <a:ext cx="480629" cy="988091"/>
              </a:xfrm>
              <a:prstGeom prst="rect">
                <a:avLst/>
              </a:prstGeom>
              <a:blipFill>
                <a:blip r:embed="rId7"/>
                <a:stretch>
                  <a:fillRect l="-1266" r="-1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бъект 3"/>
              <p:cNvSpPr txBox="1">
                <a:spLocks/>
              </p:cNvSpPr>
              <p:nvPr/>
            </p:nvSpPr>
            <p:spPr>
              <a:xfrm>
                <a:off x="6119471" y="3068308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9471" y="3068308"/>
                <a:ext cx="480629" cy="988091"/>
              </a:xfrm>
              <a:prstGeom prst="rect">
                <a:avLst/>
              </a:prstGeom>
              <a:blipFill>
                <a:blip r:embed="rId8"/>
                <a:stretch>
                  <a:fillRect l="-1266" r="-1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3"/>
              <p:cNvSpPr txBox="1">
                <a:spLocks/>
              </p:cNvSpPr>
              <p:nvPr/>
            </p:nvSpPr>
            <p:spPr>
              <a:xfrm>
                <a:off x="6102026" y="1497452"/>
                <a:ext cx="480629" cy="10174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2026" y="1497452"/>
                <a:ext cx="480629" cy="1017458"/>
              </a:xfrm>
              <a:prstGeom prst="rect">
                <a:avLst/>
              </a:prstGeom>
              <a:blipFill>
                <a:blip r:embed="rId9"/>
                <a:stretch>
                  <a:fillRect l="-1266" r="-126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 стрелкой 14"/>
          <p:cNvCxnSpPr>
            <a:stCxn id="13" idx="3"/>
          </p:cNvCxnSpPr>
          <p:nvPr/>
        </p:nvCxnSpPr>
        <p:spPr>
          <a:xfrm flipV="1">
            <a:off x="6582655" y="1774149"/>
            <a:ext cx="1164655" cy="232032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flipV="1">
            <a:off x="6912165" y="3240410"/>
            <a:ext cx="1504859" cy="3219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 flipV="1">
            <a:off x="7931007" y="3240410"/>
            <a:ext cx="486017" cy="155617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Прямоугольник 27"/>
          <p:cNvSpPr/>
          <p:nvPr/>
        </p:nvSpPr>
        <p:spPr>
          <a:xfrm>
            <a:off x="7634486" y="1416400"/>
            <a:ext cx="301478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8403664" y="2819906"/>
            <a:ext cx="34438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Noto‘g‘ri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kasrlar</a:t>
            </a:r>
            <a:endParaRPr lang="ru-RU" sz="2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1007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28" grpId="0"/>
      <p:bldP spid="2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4612299" y="333833"/>
            <a:ext cx="4050550" cy="677108"/>
          </a:xfrm>
        </p:spPr>
        <p:txBody>
          <a:bodyPr/>
          <a:lstStyle/>
          <a:p>
            <a:r>
              <a:rPr lang="en-US" sz="4400" b="1" dirty="0" smtClean="0"/>
              <a:t>59-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24136" y="1206630"/>
            <a:ext cx="1173738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Quyidagi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qaysi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to‘g‘ri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qaysi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</a:t>
            </a:r>
            <a:r>
              <a:rPr lang="en-US" sz="2800" b="1" dirty="0" smtClean="0">
                <a:solidFill>
                  <a:schemeClr val="tx1"/>
                </a:solidFill>
              </a:rPr>
              <a:t> noto‘g‘ri </a:t>
            </a:r>
            <a:r>
              <a:rPr lang="en-US" sz="2800" b="1" dirty="0" err="1" smtClean="0">
                <a:solidFill>
                  <a:schemeClr val="tx1"/>
                </a:solidFill>
              </a:rPr>
              <a:t>kasr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ekanligini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aniqlang</a:t>
            </a:r>
            <a:r>
              <a:rPr lang="en-US" sz="2800" b="1" dirty="0">
                <a:solidFill>
                  <a:schemeClr val="tx1"/>
                </a:solidFill>
              </a:rPr>
              <a:t>:</a:t>
            </a:r>
            <a:endParaRPr lang="ru-RU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>
                <a:off x="981855" y="2576872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1855" y="2576872"/>
                <a:ext cx="480629" cy="9880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Объект 3"/>
              <p:cNvSpPr txBox="1">
                <a:spLocks/>
              </p:cNvSpPr>
              <p:nvPr/>
            </p:nvSpPr>
            <p:spPr>
              <a:xfrm>
                <a:off x="1682932" y="2562786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2932" y="2562786"/>
                <a:ext cx="480629" cy="9880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3"/>
              <p:cNvSpPr txBox="1">
                <a:spLocks/>
              </p:cNvSpPr>
              <p:nvPr/>
            </p:nvSpPr>
            <p:spPr>
              <a:xfrm>
                <a:off x="2319451" y="2576872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9451" y="2576872"/>
                <a:ext cx="480629" cy="98809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Объект 3"/>
              <p:cNvSpPr txBox="1">
                <a:spLocks/>
              </p:cNvSpPr>
              <p:nvPr/>
            </p:nvSpPr>
            <p:spPr>
              <a:xfrm>
                <a:off x="2896415" y="2576872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96415" y="2576872"/>
                <a:ext cx="480629" cy="988091"/>
              </a:xfrm>
              <a:prstGeom prst="rect">
                <a:avLst/>
              </a:prstGeom>
              <a:blipFill>
                <a:blip r:embed="rId5"/>
                <a:stretch>
                  <a:fillRect r="-41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Объект 3"/>
              <p:cNvSpPr txBox="1">
                <a:spLocks/>
              </p:cNvSpPr>
              <p:nvPr/>
            </p:nvSpPr>
            <p:spPr>
              <a:xfrm>
                <a:off x="3728538" y="2562786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8538" y="2562786"/>
                <a:ext cx="480629" cy="988091"/>
              </a:xfrm>
              <a:prstGeom prst="rect">
                <a:avLst/>
              </a:prstGeom>
              <a:blipFill>
                <a:blip r:embed="rId6"/>
                <a:stretch>
                  <a:fillRect l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Объект 3"/>
              <p:cNvSpPr txBox="1">
                <a:spLocks/>
              </p:cNvSpPr>
              <p:nvPr/>
            </p:nvSpPr>
            <p:spPr>
              <a:xfrm>
                <a:off x="4372293" y="2562785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2293" y="2562785"/>
                <a:ext cx="480629" cy="98809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Объект 3"/>
              <p:cNvSpPr txBox="1">
                <a:spLocks/>
              </p:cNvSpPr>
              <p:nvPr/>
            </p:nvSpPr>
            <p:spPr>
              <a:xfrm>
                <a:off x="5054664" y="2582777"/>
                <a:ext cx="750421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54664" y="2582777"/>
                <a:ext cx="750421" cy="98809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Объект 3"/>
              <p:cNvSpPr txBox="1">
                <a:spLocks/>
              </p:cNvSpPr>
              <p:nvPr/>
            </p:nvSpPr>
            <p:spPr>
              <a:xfrm>
                <a:off x="5968489" y="2576872"/>
                <a:ext cx="1086837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𝟐𝟎𝟗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𝟗𝟗𝟗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8489" y="2576872"/>
                <a:ext cx="1086837" cy="98809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Прямоугольник 20"/>
          <p:cNvSpPr/>
          <p:nvPr/>
        </p:nvSpPr>
        <p:spPr>
          <a:xfrm>
            <a:off x="1301014" y="4059344"/>
            <a:ext cx="23407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861791" y="5337553"/>
            <a:ext cx="277992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noto‘g‘ri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kasr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Объект 3"/>
              <p:cNvSpPr txBox="1">
                <a:spLocks/>
              </p:cNvSpPr>
              <p:nvPr/>
            </p:nvSpPr>
            <p:spPr>
              <a:xfrm>
                <a:off x="3646836" y="3802388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46836" y="3802388"/>
                <a:ext cx="480629" cy="98809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Объект 3"/>
              <p:cNvSpPr txBox="1">
                <a:spLocks/>
              </p:cNvSpPr>
              <p:nvPr/>
            </p:nvSpPr>
            <p:spPr>
              <a:xfrm>
                <a:off x="4371984" y="3802387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71984" y="3802387"/>
                <a:ext cx="480629" cy="98809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Объект 3"/>
              <p:cNvSpPr txBox="1">
                <a:spLocks/>
              </p:cNvSpPr>
              <p:nvPr/>
            </p:nvSpPr>
            <p:spPr>
              <a:xfrm>
                <a:off x="5119170" y="3808315"/>
                <a:ext cx="563742" cy="973023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19170" y="3808315"/>
                <a:ext cx="563742" cy="973023"/>
              </a:xfrm>
              <a:prstGeom prst="rect">
                <a:avLst/>
              </a:prstGeom>
              <a:blipFill>
                <a:blip r:embed="rId12"/>
                <a:stretch>
                  <a:fillRect l="-10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Объект 3"/>
              <p:cNvSpPr txBox="1">
                <a:spLocks/>
              </p:cNvSpPr>
              <p:nvPr/>
            </p:nvSpPr>
            <p:spPr>
              <a:xfrm>
                <a:off x="5844318" y="3802386"/>
                <a:ext cx="1086837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𝟐𝟎𝟗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𝟗𝟗𝟗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tx1"/>
                    </a:solidFill>
                  </a:rPr>
                  <a:t> </a:t>
                </a:r>
                <a:endParaRPr lang="ru-RU" sz="3200" b="1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4318" y="3802386"/>
                <a:ext cx="1086837" cy="988091"/>
              </a:xfrm>
              <a:prstGeom prst="rect">
                <a:avLst/>
              </a:prstGeom>
              <a:blipFill>
                <a:blip r:embed="rId13"/>
                <a:stretch>
                  <a:fillRect l="-5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Объект 3"/>
              <p:cNvSpPr txBox="1">
                <a:spLocks/>
              </p:cNvSpPr>
              <p:nvPr/>
            </p:nvSpPr>
            <p:spPr>
              <a:xfrm>
                <a:off x="3617012" y="5105118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2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012" y="5105118"/>
                <a:ext cx="480629" cy="988091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Объект 3"/>
              <p:cNvSpPr txBox="1">
                <a:spLocks/>
              </p:cNvSpPr>
              <p:nvPr/>
            </p:nvSpPr>
            <p:spPr>
              <a:xfrm>
                <a:off x="4449135" y="5091032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2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49135" y="5091032"/>
                <a:ext cx="480629" cy="988091"/>
              </a:xfrm>
              <a:prstGeom prst="rect">
                <a:avLst/>
              </a:prstGeom>
              <a:blipFill>
                <a:blip r:embed="rId15"/>
                <a:stretch>
                  <a:fillRect l="-1266" r="-4177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Объект 3"/>
              <p:cNvSpPr txBox="1">
                <a:spLocks/>
              </p:cNvSpPr>
              <p:nvPr/>
            </p:nvSpPr>
            <p:spPr>
              <a:xfrm>
                <a:off x="5389023" y="5105325"/>
                <a:ext cx="480629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2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89023" y="5105325"/>
                <a:ext cx="480629" cy="98809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Объект 3"/>
              <p:cNvSpPr txBox="1">
                <a:spLocks/>
              </p:cNvSpPr>
              <p:nvPr/>
            </p:nvSpPr>
            <p:spPr>
              <a:xfrm>
                <a:off x="6054994" y="5106915"/>
                <a:ext cx="750421" cy="9880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num>
                      <m:den>
                        <m:r>
                          <a:rPr lang="en-US" sz="44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den>
                    </m:f>
                    <m:r>
                      <a:rPr lang="en-US" sz="44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3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4994" y="5106915"/>
                <a:ext cx="750421" cy="98809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727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6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4231" y="3682444"/>
            <a:ext cx="2638534" cy="430887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2"/>
                </a:solidFill>
              </a:rPr>
              <a:t>Birdan</a:t>
            </a:r>
            <a:r>
              <a:rPr lang="en-US" sz="2800" dirty="0" smtClean="0">
                <a:solidFill>
                  <a:schemeClr val="tx2"/>
                </a:solidFill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</a:rPr>
              <a:t>katta</a:t>
            </a:r>
            <a:r>
              <a:rPr lang="en-US" sz="2800" dirty="0" smtClean="0">
                <a:solidFill>
                  <a:schemeClr val="tx2"/>
                </a:solidFill>
              </a:rPr>
              <a:t> :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248672" y="431936"/>
            <a:ext cx="3042438" cy="677108"/>
          </a:xfrm>
        </p:spPr>
        <p:txBody>
          <a:bodyPr/>
          <a:lstStyle/>
          <a:p>
            <a:r>
              <a:rPr lang="en-US" sz="4400" b="1" dirty="0" smtClean="0"/>
              <a:t>60 -masala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568152" y="1328064"/>
            <a:ext cx="11737385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Quyidagi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qaysi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biri</a:t>
            </a:r>
            <a:r>
              <a:rPr lang="en-US" sz="2800" b="1" dirty="0" smtClean="0">
                <a:solidFill>
                  <a:schemeClr val="tx1"/>
                </a:solidFill>
              </a:rPr>
              <a:t> : a) 1 </a:t>
            </a:r>
            <a:r>
              <a:rPr lang="en-US" sz="2800" b="1" dirty="0" err="1" smtClean="0">
                <a:solidFill>
                  <a:schemeClr val="tx1"/>
                </a:solidFill>
              </a:rPr>
              <a:t>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katta</a:t>
            </a:r>
            <a:r>
              <a:rPr lang="en-US" sz="2800" b="1" dirty="0" smtClean="0">
                <a:solidFill>
                  <a:schemeClr val="tx1"/>
                </a:solidFill>
              </a:rPr>
              <a:t> ; b) 1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; d) 1 </a:t>
            </a:r>
            <a:r>
              <a:rPr lang="en-US" sz="2800" b="1" dirty="0" err="1" smtClean="0">
                <a:solidFill>
                  <a:schemeClr val="tx1"/>
                </a:solidFill>
              </a:rPr>
              <a:t>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kichik</a:t>
            </a:r>
            <a:r>
              <a:rPr lang="en-US" sz="2800" b="1" dirty="0" smtClean="0">
                <a:solidFill>
                  <a:schemeClr val="tx1"/>
                </a:solidFill>
              </a:rPr>
              <a:t> ?</a:t>
            </a:r>
            <a:endParaRPr lang="ru-RU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>
                <a:off x="2996712" y="2279455"/>
                <a:ext cx="480629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6712" y="2279455"/>
                <a:ext cx="480629" cy="718658"/>
              </a:xfrm>
              <a:prstGeom prst="rect">
                <a:avLst/>
              </a:prstGeom>
              <a:blipFill>
                <a:blip r:embed="rId3"/>
                <a:stretch>
                  <a:fillRect l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>
                <a:off x="3697789" y="2265369"/>
                <a:ext cx="480629" cy="710066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7789" y="2265369"/>
                <a:ext cx="480629" cy="710066"/>
              </a:xfrm>
              <a:prstGeom prst="rect">
                <a:avLst/>
              </a:prstGeom>
              <a:blipFill>
                <a:blip r:embed="rId4"/>
                <a:stretch>
                  <a:fillRect l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>
                <a:off x="4334308" y="2279455"/>
                <a:ext cx="480629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34308" y="2279455"/>
                <a:ext cx="480629" cy="711349"/>
              </a:xfrm>
              <a:prstGeom prst="rect">
                <a:avLst/>
              </a:prstGeom>
              <a:blipFill>
                <a:blip r:embed="rId5"/>
                <a:stretch>
                  <a:fillRect r="-3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>
                <a:off x="5074504" y="2265367"/>
                <a:ext cx="561822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4504" y="2265367"/>
                <a:ext cx="561822" cy="71134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>
                <a:off x="5895893" y="2279455"/>
                <a:ext cx="480629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893" y="2279455"/>
                <a:ext cx="480629" cy="711349"/>
              </a:xfrm>
              <a:prstGeom prst="rect">
                <a:avLst/>
              </a:prstGeom>
              <a:blipFill>
                <a:blip r:embed="rId7"/>
                <a:stretch>
                  <a:fillRect r="-37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бъект 3"/>
              <p:cNvSpPr txBox="1">
                <a:spLocks/>
              </p:cNvSpPr>
              <p:nvPr/>
            </p:nvSpPr>
            <p:spPr>
              <a:xfrm>
                <a:off x="6636089" y="2279455"/>
                <a:ext cx="480629" cy="70711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6089" y="2279455"/>
                <a:ext cx="480629" cy="707117"/>
              </a:xfrm>
              <a:prstGeom prst="rect">
                <a:avLst/>
              </a:prstGeom>
              <a:blipFill>
                <a:blip r:embed="rId8"/>
                <a:stretch>
                  <a:fillRect l="-128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3"/>
              <p:cNvSpPr txBox="1">
                <a:spLocks/>
              </p:cNvSpPr>
              <p:nvPr/>
            </p:nvSpPr>
            <p:spPr>
              <a:xfrm>
                <a:off x="7353861" y="2298020"/>
                <a:ext cx="521612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3861" y="2298020"/>
                <a:ext cx="521612" cy="71134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бъект 3"/>
              <p:cNvSpPr txBox="1">
                <a:spLocks/>
              </p:cNvSpPr>
              <p:nvPr/>
            </p:nvSpPr>
            <p:spPr>
              <a:xfrm>
                <a:off x="8094057" y="2265367"/>
                <a:ext cx="506719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en-US" sz="3200" b="1" i="0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5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4057" y="2265367"/>
                <a:ext cx="506719" cy="718658"/>
              </a:xfrm>
              <a:prstGeom prst="rect">
                <a:avLst/>
              </a:prstGeom>
              <a:blipFill>
                <a:blip r:embed="rId10"/>
                <a:stretch>
                  <a:fillRect l="-12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Прямоугольник 12"/>
              <p:cNvSpPr/>
              <p:nvPr/>
            </p:nvSpPr>
            <p:spPr>
              <a:xfrm>
                <a:off x="9670535" y="2236131"/>
                <a:ext cx="743862" cy="8036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;</a:t>
                </a:r>
                <a:endParaRPr lang="ru-RU" sz="32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3" name="Прямоугольник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0535" y="2236131"/>
                <a:ext cx="743862" cy="803682"/>
              </a:xfrm>
              <a:prstGeom prst="rect">
                <a:avLst/>
              </a:prstGeom>
              <a:blipFill>
                <a:blip r:embed="rId11"/>
                <a:stretch>
                  <a:fillRect r="-20492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8841580" y="2238503"/>
                <a:ext cx="883563" cy="801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5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5">
                        <a:lumMod val="50000"/>
                      </a:schemeClr>
                    </a:solidFill>
                  </a:rPr>
                  <a:t> ;  </a:t>
                </a:r>
                <a:endParaRPr lang="ru-RU" sz="3200" dirty="0">
                  <a:solidFill>
                    <a:schemeClr val="accent5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41580" y="2238503"/>
                <a:ext cx="883563" cy="801310"/>
              </a:xfrm>
              <a:prstGeom prst="rect">
                <a:avLst/>
              </a:prstGeom>
              <a:blipFill>
                <a:blip r:embed="rId12"/>
                <a:stretch>
                  <a:fillRect r="-22069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Заголовок 1"/>
          <p:cNvSpPr txBox="1">
            <a:spLocks/>
          </p:cNvSpPr>
          <p:nvPr/>
        </p:nvSpPr>
        <p:spPr>
          <a:xfrm>
            <a:off x="978509" y="4956121"/>
            <a:ext cx="230425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2"/>
                </a:solidFill>
              </a:rPr>
              <a:t>Birga</a:t>
            </a:r>
            <a:r>
              <a:rPr lang="en-US" sz="2800" kern="0" dirty="0" smtClean="0">
                <a:solidFill>
                  <a:schemeClr val="tx2"/>
                </a:solidFill>
              </a:rPr>
              <a:t> </a:t>
            </a:r>
            <a:r>
              <a:rPr lang="en-US" sz="2800" kern="0" dirty="0" err="1" smtClean="0">
                <a:solidFill>
                  <a:schemeClr val="tx2"/>
                </a:solidFill>
              </a:rPr>
              <a:t>teng</a:t>
            </a:r>
            <a:r>
              <a:rPr lang="en-US" sz="2800" kern="0" dirty="0" smtClean="0">
                <a:solidFill>
                  <a:schemeClr val="tx2"/>
                </a:solidFill>
              </a:rPr>
              <a:t> :</a:t>
            </a:r>
            <a:endParaRPr lang="ru-RU" kern="0" dirty="0">
              <a:solidFill>
                <a:schemeClr val="tx2"/>
              </a:solidFill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504204" y="6014354"/>
            <a:ext cx="2801296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2800" kern="0" dirty="0" err="1" smtClean="0">
                <a:solidFill>
                  <a:schemeClr val="tx2"/>
                </a:solidFill>
              </a:rPr>
              <a:t>Birdan</a:t>
            </a:r>
            <a:r>
              <a:rPr lang="en-US" sz="2800" kern="0" dirty="0" smtClean="0">
                <a:solidFill>
                  <a:schemeClr val="tx2"/>
                </a:solidFill>
              </a:rPr>
              <a:t> </a:t>
            </a:r>
            <a:r>
              <a:rPr lang="en-US" sz="2800" kern="0" dirty="0" err="1" smtClean="0">
                <a:solidFill>
                  <a:schemeClr val="tx2"/>
                </a:solidFill>
              </a:rPr>
              <a:t>kichik</a:t>
            </a:r>
            <a:r>
              <a:rPr lang="en-US" sz="2800" kern="0" dirty="0" smtClean="0">
                <a:solidFill>
                  <a:schemeClr val="tx2"/>
                </a:solidFill>
              </a:rPr>
              <a:t> :</a:t>
            </a:r>
            <a:endParaRPr lang="ru-RU" kern="0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Объект 3"/>
              <p:cNvSpPr txBox="1">
                <a:spLocks/>
              </p:cNvSpPr>
              <p:nvPr/>
            </p:nvSpPr>
            <p:spPr>
              <a:xfrm>
                <a:off x="3440198" y="3534059"/>
                <a:ext cx="1086837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accent2">
                            <a:lumMod val="50000"/>
                          </a:schemeClr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chemeClr val="accent2">
                        <a:lumMod val="50000"/>
                      </a:schemeClr>
                    </a:solidFill>
                  </a:rPr>
                  <a:t> </a:t>
                </a:r>
                <a:endParaRPr lang="ru-RU" sz="3200" b="1" kern="0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1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198" y="3534059"/>
                <a:ext cx="1086837" cy="71865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4987444" y="3471416"/>
                <a:ext cx="846013" cy="8036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  <m:r>
                          <a:rPr lang="en-US" sz="3200" b="1" i="1" ker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𝟕𝟗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2">
                        <a:lumMod val="50000"/>
                      </a:schemeClr>
                    </a:solidFill>
                  </a:rPr>
                  <a:t> ;</a:t>
                </a:r>
                <a:endParaRPr lang="ru-RU" sz="3200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87444" y="3471416"/>
                <a:ext cx="846013" cy="803682"/>
              </a:xfrm>
              <a:prstGeom prst="rect">
                <a:avLst/>
              </a:prstGeom>
              <a:blipFill>
                <a:blip r:embed="rId14"/>
                <a:stretch>
                  <a:fillRect r="-5755"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4173847" y="3492733"/>
                <a:ext cx="843546" cy="801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𝟏𝟕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chemeClr val="accent2">
                                <a:lumMod val="5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chemeClr val="accent2">
                        <a:lumMod val="50000"/>
                      </a:schemeClr>
                    </a:solidFill>
                  </a:rPr>
                  <a:t> ;  </a:t>
                </a:r>
                <a:endParaRPr lang="ru-RU" sz="3200" dirty="0">
                  <a:solidFill>
                    <a:schemeClr val="accent2">
                      <a:lumMod val="50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3847" y="3492733"/>
                <a:ext cx="843546" cy="801310"/>
              </a:xfrm>
              <a:prstGeom prst="rect">
                <a:avLst/>
              </a:prstGeom>
              <a:blipFill>
                <a:blip r:embed="rId15"/>
                <a:stretch>
                  <a:fillRect r="-27536" b="-12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Объект 3"/>
              <p:cNvSpPr txBox="1">
                <a:spLocks/>
              </p:cNvSpPr>
              <p:nvPr/>
            </p:nvSpPr>
            <p:spPr>
              <a:xfrm>
                <a:off x="3440198" y="4812236"/>
                <a:ext cx="791695" cy="71865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0198" y="4812236"/>
                <a:ext cx="791695" cy="718658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Прямоугольник 23"/>
              <p:cNvSpPr/>
              <p:nvPr/>
            </p:nvSpPr>
            <p:spPr>
              <a:xfrm>
                <a:off x="4153838" y="4711808"/>
                <a:ext cx="833606" cy="8013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𝟒𝟐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C00000"/>
                    </a:solidFill>
                  </a:rPr>
                  <a:t> ;  </a:t>
                </a:r>
                <a:endParaRPr lang="ru-RU" sz="32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24" name="Прямоугольник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3838" y="4711808"/>
                <a:ext cx="833606" cy="801310"/>
              </a:xfrm>
              <a:prstGeom prst="rect">
                <a:avLst/>
              </a:prstGeom>
              <a:blipFill>
                <a:blip r:embed="rId17"/>
                <a:stretch>
                  <a:fillRect r="-29197" b="-1297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Объект 3"/>
              <p:cNvSpPr txBox="1">
                <a:spLocks/>
              </p:cNvSpPr>
              <p:nvPr/>
            </p:nvSpPr>
            <p:spPr>
              <a:xfrm>
                <a:off x="3477341" y="5946002"/>
                <a:ext cx="480629" cy="716735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rgbClr val="7030A0"/>
                    </a:solidFill>
                  </a:rPr>
                  <a:t> </a:t>
                </a:r>
                <a:endParaRPr lang="ru-RU" sz="3200" b="1" kern="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7341" y="5946002"/>
                <a:ext cx="480629" cy="71673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Объект 3"/>
              <p:cNvSpPr txBox="1">
                <a:spLocks/>
              </p:cNvSpPr>
              <p:nvPr/>
            </p:nvSpPr>
            <p:spPr>
              <a:xfrm>
                <a:off x="4044359" y="5946002"/>
                <a:ext cx="602709" cy="711349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rgbClr val="7030A0"/>
                    </a:solidFill>
                  </a:rPr>
                  <a:t> </a:t>
                </a:r>
                <a:endParaRPr lang="ru-RU" sz="3200" b="1" kern="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44359" y="5946002"/>
                <a:ext cx="602709" cy="71134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Объект 3"/>
              <p:cNvSpPr txBox="1">
                <a:spLocks/>
              </p:cNvSpPr>
              <p:nvPr/>
            </p:nvSpPr>
            <p:spPr>
              <a:xfrm>
                <a:off x="4814938" y="5972209"/>
                <a:ext cx="738802" cy="73052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; </m:t>
                    </m:r>
                  </m:oMath>
                </a14:m>
                <a:r>
                  <a:rPr lang="en-US" sz="3200" b="1" kern="0" dirty="0" smtClean="0">
                    <a:solidFill>
                      <a:srgbClr val="7030A0"/>
                    </a:solidFill>
                  </a:rPr>
                  <a:t> </a:t>
                </a:r>
                <a:endParaRPr lang="ru-RU" sz="3200" b="1" kern="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4938" y="5972209"/>
                <a:ext cx="738802" cy="730521"/>
              </a:xfrm>
              <a:prstGeom prst="rect">
                <a:avLst/>
              </a:prstGeom>
              <a:blipFill>
                <a:blip r:embed="rId20"/>
                <a:stretch>
                  <a:fillRect l="-82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Прямоугольник 27"/>
              <p:cNvSpPr/>
              <p:nvPr/>
            </p:nvSpPr>
            <p:spPr>
              <a:xfrm>
                <a:off x="5972091" y="5853669"/>
                <a:ext cx="963018" cy="8036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𝟏𝟗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7030A0"/>
                    </a:solidFill>
                  </a:rPr>
                  <a:t> ;</a:t>
                </a:r>
                <a:endParaRPr lang="ru-RU" sz="32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8" name="Прямоугольник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2091" y="5853669"/>
                <a:ext cx="963018" cy="803682"/>
              </a:xfrm>
              <a:prstGeom prst="rect">
                <a:avLst/>
              </a:prstGeom>
              <a:blipFill>
                <a:blip r:embed="rId21"/>
                <a:stretch>
                  <a:fillRect b="-12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5248673" y="5891810"/>
                <a:ext cx="1076088" cy="835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𝟓𝟏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den>
                    </m:f>
                  </m:oMath>
                </a14:m>
                <a:r>
                  <a:rPr lang="en-US" sz="3200" dirty="0" smtClean="0">
                    <a:solidFill>
                      <a:srgbClr val="7030A0"/>
                    </a:solidFill>
                  </a:rPr>
                  <a:t> ;  </a:t>
                </a:r>
                <a:endParaRPr lang="ru-RU" sz="3200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8673" y="5891810"/>
                <a:ext cx="1076088" cy="835034"/>
              </a:xfrm>
              <a:prstGeom prst="rect">
                <a:avLst/>
              </a:prstGeom>
              <a:blipFill>
                <a:blip r:embed="rId22"/>
                <a:stretch>
                  <a:fillRect b="-95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06859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1351" y="4104506"/>
            <a:ext cx="2507971" cy="2585323"/>
          </a:xfrm>
        </p:spPr>
        <p:txBody>
          <a:bodyPr/>
          <a:lstStyle/>
          <a:p>
            <a:r>
              <a:rPr lang="en-US" sz="2800" dirty="0" err="1" smtClean="0">
                <a:solidFill>
                  <a:schemeClr val="tx1"/>
                </a:solidFill>
              </a:rPr>
              <a:t>Birdan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katta</a:t>
            </a:r>
            <a:r>
              <a:rPr lang="en-US" sz="2800" dirty="0" smtClean="0">
                <a:solidFill>
                  <a:schemeClr val="tx1"/>
                </a:solidFill>
              </a:rPr>
              <a:t> :</a:t>
            </a:r>
            <a:r>
              <a:rPr lang="en-US" sz="2800" b="0" dirty="0" smtClean="0">
                <a:solidFill>
                  <a:schemeClr val="tx1"/>
                </a:solidFill>
              </a:rPr>
              <a:t/>
            </a:r>
            <a:br>
              <a:rPr lang="en-US" sz="2800" b="0" dirty="0" smtClean="0">
                <a:solidFill>
                  <a:schemeClr val="tx1"/>
                </a:solidFill>
              </a:rPr>
            </a:br>
            <a:r>
              <a:rPr lang="en-US" sz="2800" b="0" dirty="0">
                <a:solidFill>
                  <a:schemeClr val="tx1"/>
                </a:solidFill>
              </a:rPr>
              <a:t/>
            </a:r>
            <a:br>
              <a:rPr lang="en-US" sz="2800" b="0" dirty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Birga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teng</a:t>
            </a:r>
            <a:r>
              <a:rPr lang="en-US" sz="2800" dirty="0" smtClean="0">
                <a:solidFill>
                  <a:schemeClr val="tx1"/>
                </a:solidFill>
              </a:rPr>
              <a:t>    :</a:t>
            </a:r>
            <a:br>
              <a:rPr lang="en-US" sz="2800" dirty="0" smtClean="0">
                <a:solidFill>
                  <a:schemeClr val="tx1"/>
                </a:solidFill>
              </a:rPr>
            </a:br>
            <a:r>
              <a:rPr lang="en-US" sz="2800" b="0" dirty="0" smtClean="0">
                <a:solidFill>
                  <a:schemeClr val="tx1"/>
                </a:solidFill>
              </a:rPr>
              <a:t/>
            </a:r>
            <a:br>
              <a:rPr lang="en-US" sz="2800" b="0" dirty="0" smtClean="0">
                <a:solidFill>
                  <a:schemeClr val="tx1"/>
                </a:solidFill>
              </a:rPr>
            </a:br>
            <a:r>
              <a:rPr lang="en-US" sz="2800" b="0" dirty="0">
                <a:solidFill>
                  <a:schemeClr val="tx1"/>
                </a:solidFill>
              </a:rPr>
              <a:t/>
            </a:r>
            <a:br>
              <a:rPr lang="en-US" sz="2800" b="0" dirty="0">
                <a:solidFill>
                  <a:schemeClr val="tx1"/>
                </a:solidFill>
              </a:rPr>
            </a:br>
            <a:r>
              <a:rPr lang="en-US" sz="2800" dirty="0" err="1" smtClean="0">
                <a:solidFill>
                  <a:schemeClr val="tx1"/>
                </a:solidFill>
              </a:rPr>
              <a:t>Birdan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kichik</a:t>
            </a:r>
            <a:r>
              <a:rPr lang="en-US" sz="2800" dirty="0" smtClean="0">
                <a:solidFill>
                  <a:schemeClr val="tx1"/>
                </a:solidFill>
              </a:rPr>
              <a:t> :</a:t>
            </a:r>
            <a:endParaRPr lang="ru-RU" sz="28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464696" y="333833"/>
            <a:ext cx="3312368" cy="677108"/>
          </a:xfrm>
        </p:spPr>
        <p:txBody>
          <a:bodyPr/>
          <a:lstStyle/>
          <a:p>
            <a:r>
              <a:rPr lang="en-US" sz="4400" b="1" dirty="0" smtClean="0"/>
              <a:t>62- 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460140" y="1453038"/>
            <a:ext cx="11737304" cy="2154436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Daftaringizga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sonlar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nurini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chizing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  <a:r>
              <a:rPr lang="en-US" sz="2800" b="1" dirty="0" err="1" smtClean="0">
                <a:solidFill>
                  <a:schemeClr val="tx1"/>
                </a:solidFill>
              </a:rPr>
              <a:t>Unda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</a:rPr>
              <a:t>8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katak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uzunligiga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birlik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kesmalar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olib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koordinatalari</a:t>
            </a:r>
            <a:endParaRPr lang="en-US" sz="2800" b="1" dirty="0" smtClean="0">
              <a:solidFill>
                <a:schemeClr val="tx1"/>
              </a:solidFill>
            </a:endParaRPr>
          </a:p>
          <a:p>
            <a:r>
              <a:rPr lang="en-US" sz="2800" b="1" dirty="0" err="1">
                <a:solidFill>
                  <a:schemeClr val="tx1"/>
                </a:solidFill>
              </a:rPr>
              <a:t>b</a:t>
            </a:r>
            <a:r>
              <a:rPr lang="en-US" sz="2800" b="1" dirty="0" err="1" smtClean="0">
                <a:solidFill>
                  <a:schemeClr val="tx1"/>
                </a:solidFill>
              </a:rPr>
              <a:t>o‘lgan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nuqtalarni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belgilang</a:t>
            </a:r>
            <a:r>
              <a:rPr lang="en-US" sz="2800" b="1" dirty="0" smtClean="0">
                <a:solidFill>
                  <a:schemeClr val="tx1"/>
                </a:solidFill>
              </a:rPr>
              <a:t>. </a:t>
            </a:r>
          </a:p>
          <a:p>
            <a:r>
              <a:rPr lang="en-US" sz="2800" b="1" dirty="0" smtClean="0">
                <a:solidFill>
                  <a:schemeClr val="tx1"/>
                </a:solidFill>
              </a:rPr>
              <a:t>Bu </a:t>
            </a:r>
            <a:r>
              <a:rPr lang="en-US" sz="2800" b="1" dirty="0" err="1" smtClean="0">
                <a:solidFill>
                  <a:schemeClr val="tx1"/>
                </a:solidFill>
              </a:rPr>
              <a:t>kasrlarning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qaysilari</a:t>
            </a:r>
            <a:r>
              <a:rPr lang="en-US" sz="2800" b="1" dirty="0" smtClean="0">
                <a:solidFill>
                  <a:schemeClr val="tx1"/>
                </a:solidFill>
              </a:rPr>
              <a:t> : a) 1 </a:t>
            </a:r>
            <a:r>
              <a:rPr lang="en-US" sz="2800" b="1" dirty="0" err="1" smtClean="0">
                <a:solidFill>
                  <a:schemeClr val="tx1"/>
                </a:solidFill>
              </a:rPr>
              <a:t>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katta</a:t>
            </a:r>
            <a:r>
              <a:rPr lang="en-US" sz="2800" b="1" dirty="0" smtClean="0">
                <a:solidFill>
                  <a:schemeClr val="tx1"/>
                </a:solidFill>
              </a:rPr>
              <a:t> ; b) 1 </a:t>
            </a:r>
            <a:r>
              <a:rPr lang="en-US" sz="2800" b="1" dirty="0" err="1" smtClean="0">
                <a:solidFill>
                  <a:schemeClr val="tx1"/>
                </a:solidFill>
              </a:rPr>
              <a:t>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teng</a:t>
            </a:r>
            <a:r>
              <a:rPr lang="en-US" sz="2800" b="1" dirty="0" smtClean="0">
                <a:solidFill>
                  <a:schemeClr val="tx1"/>
                </a:solidFill>
              </a:rPr>
              <a:t> ; d) 1 </a:t>
            </a:r>
            <a:r>
              <a:rPr lang="en-US" sz="2800" b="1" dirty="0" err="1" smtClean="0">
                <a:solidFill>
                  <a:schemeClr val="tx1"/>
                </a:solidFill>
              </a:rPr>
              <a:t>dan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kichik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endParaRPr lang="ru-RU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 flipH="1">
                <a:off x="7913483" y="1896119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913483" y="1896119"/>
                <a:ext cx="331739" cy="71147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Объект 3"/>
              <p:cNvSpPr txBox="1">
                <a:spLocks/>
              </p:cNvSpPr>
              <p:nvPr/>
            </p:nvSpPr>
            <p:spPr>
              <a:xfrm flipH="1">
                <a:off x="8417024" y="1881272"/>
                <a:ext cx="514340" cy="71019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417024" y="1881272"/>
                <a:ext cx="514340" cy="710194"/>
              </a:xfrm>
              <a:prstGeom prst="rect">
                <a:avLst/>
              </a:prstGeom>
              <a:blipFill>
                <a:blip r:embed="rId3"/>
                <a:stretch>
                  <a:fillRect l="-119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Объект 3"/>
              <p:cNvSpPr txBox="1">
                <a:spLocks/>
              </p:cNvSpPr>
              <p:nvPr/>
            </p:nvSpPr>
            <p:spPr>
              <a:xfrm flipH="1">
                <a:off x="8879326" y="1892463"/>
                <a:ext cx="569250" cy="7187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8879326" y="1892463"/>
                <a:ext cx="569250" cy="718787"/>
              </a:xfrm>
              <a:prstGeom prst="rect">
                <a:avLst/>
              </a:prstGeom>
              <a:blipFill>
                <a:blip r:embed="rId4"/>
                <a:stretch>
                  <a:fillRect l="-107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Объект 3"/>
              <p:cNvSpPr txBox="1">
                <a:spLocks/>
              </p:cNvSpPr>
              <p:nvPr/>
            </p:nvSpPr>
            <p:spPr>
              <a:xfrm flipH="1">
                <a:off x="9370381" y="1871097"/>
                <a:ext cx="643755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370381" y="1871097"/>
                <a:ext cx="643755" cy="7114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Объект 3"/>
              <p:cNvSpPr txBox="1">
                <a:spLocks/>
              </p:cNvSpPr>
              <p:nvPr/>
            </p:nvSpPr>
            <p:spPr>
              <a:xfrm flipH="1">
                <a:off x="9887593" y="1896117"/>
                <a:ext cx="643755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887593" y="1896117"/>
                <a:ext cx="643755" cy="711477"/>
              </a:xfrm>
              <a:prstGeom prst="rect">
                <a:avLst/>
              </a:prstGeom>
              <a:blipFill>
                <a:blip r:embed="rId6"/>
                <a:stretch>
                  <a:fillRect l="-94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Объект 3"/>
              <p:cNvSpPr txBox="1">
                <a:spLocks/>
              </p:cNvSpPr>
              <p:nvPr/>
            </p:nvSpPr>
            <p:spPr>
              <a:xfrm flipH="1">
                <a:off x="10400353" y="1886765"/>
                <a:ext cx="841431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400353" y="1886765"/>
                <a:ext cx="841431" cy="7114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Объект 3"/>
              <p:cNvSpPr txBox="1">
                <a:spLocks/>
              </p:cNvSpPr>
              <p:nvPr/>
            </p:nvSpPr>
            <p:spPr>
              <a:xfrm>
                <a:off x="11044108" y="1871097"/>
                <a:ext cx="527347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44108" y="1871097"/>
                <a:ext cx="527347" cy="711477"/>
              </a:xfrm>
              <a:prstGeom prst="rect">
                <a:avLst/>
              </a:prstGeom>
              <a:blipFill>
                <a:blip r:embed="rId8"/>
                <a:stretch>
                  <a:fillRect l="-116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Объект 3"/>
              <p:cNvSpPr txBox="1">
                <a:spLocks/>
              </p:cNvSpPr>
              <p:nvPr/>
            </p:nvSpPr>
            <p:spPr>
              <a:xfrm>
                <a:off x="11477933" y="1871097"/>
                <a:ext cx="606282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7933" y="1871097"/>
                <a:ext cx="606282" cy="711477"/>
              </a:xfrm>
              <a:prstGeom prst="rect">
                <a:avLst/>
              </a:prstGeom>
              <a:blipFill>
                <a:blip r:embed="rId9"/>
                <a:stretch>
                  <a:fillRect l="-10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Объект 3"/>
              <p:cNvSpPr txBox="1">
                <a:spLocks/>
              </p:cNvSpPr>
              <p:nvPr/>
            </p:nvSpPr>
            <p:spPr>
              <a:xfrm flipH="1">
                <a:off x="3652294" y="2315241"/>
                <a:ext cx="316250" cy="6615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1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652294" y="2315241"/>
                <a:ext cx="316250" cy="66152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Объект 3"/>
              <p:cNvSpPr txBox="1">
                <a:spLocks/>
              </p:cNvSpPr>
              <p:nvPr/>
            </p:nvSpPr>
            <p:spPr>
              <a:xfrm>
                <a:off x="2919440" y="3888483"/>
                <a:ext cx="636519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6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kern="0" dirty="0" smtClean="0"/>
                  <a:t> </a:t>
                </a:r>
                <a:endParaRPr lang="ru-RU" sz="3600" b="1" kern="0" dirty="0"/>
              </a:p>
            </p:txBody>
          </p:sp>
        </mc:Choice>
        <mc:Fallback xmlns="">
          <p:sp>
            <p:nvSpPr>
              <p:cNvPr id="1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9440" y="3888483"/>
                <a:ext cx="636519" cy="797591"/>
              </a:xfrm>
              <a:prstGeom prst="rect">
                <a:avLst/>
              </a:prstGeom>
              <a:blipFill>
                <a:blip r:embed="rId11"/>
                <a:stretch>
                  <a:fillRect l="-9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Объект 3"/>
              <p:cNvSpPr txBox="1">
                <a:spLocks/>
              </p:cNvSpPr>
              <p:nvPr/>
            </p:nvSpPr>
            <p:spPr>
              <a:xfrm>
                <a:off x="3505811" y="3890979"/>
                <a:ext cx="545187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6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kern="0" dirty="0" smtClean="0"/>
                  <a:t> </a:t>
                </a:r>
                <a:endParaRPr lang="ru-RU" sz="3600" b="1" kern="0" dirty="0"/>
              </a:p>
            </p:txBody>
          </p:sp>
        </mc:Choice>
        <mc:Fallback xmlns="">
          <p:sp>
            <p:nvSpPr>
              <p:cNvPr id="1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05811" y="3890979"/>
                <a:ext cx="545187" cy="808491"/>
              </a:xfrm>
              <a:prstGeom prst="rect">
                <a:avLst/>
              </a:prstGeom>
              <a:blipFill>
                <a:blip r:embed="rId12"/>
                <a:stretch>
                  <a:fillRect r="-222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Объект 3"/>
              <p:cNvSpPr txBox="1">
                <a:spLocks/>
              </p:cNvSpPr>
              <p:nvPr/>
            </p:nvSpPr>
            <p:spPr>
              <a:xfrm flipH="1">
                <a:off x="4179075" y="3901879"/>
                <a:ext cx="333578" cy="7975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6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6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600" b="1" kern="0" dirty="0" smtClean="0"/>
                  <a:t> </a:t>
                </a:r>
                <a:endParaRPr lang="ru-RU" sz="3600" b="1" kern="0" dirty="0"/>
              </a:p>
            </p:txBody>
          </p:sp>
        </mc:Choice>
        <mc:Fallback xmlns="">
          <p:sp>
            <p:nvSpPr>
              <p:cNvPr id="20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179075" y="3901879"/>
                <a:ext cx="333578" cy="797591"/>
              </a:xfrm>
              <a:prstGeom prst="rect">
                <a:avLst/>
              </a:prstGeom>
              <a:blipFill>
                <a:blip r:embed="rId13"/>
                <a:stretch>
                  <a:fillRect l="-1852" r="-7037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2839600" y="4876504"/>
                <a:ext cx="398099" cy="7863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2400" b="1" i="1" kern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kern="0" smtClea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num>
                        <m:den>
                          <m:r>
                            <a:rPr lang="en-US" sz="2400" b="1" i="1" kern="0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m:oMathPara>
                </a14:m>
                <a:endParaRPr lang="ru-RU" sz="24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9600" y="4876504"/>
                <a:ext cx="398099" cy="786369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Объект 3"/>
              <p:cNvSpPr txBox="1">
                <a:spLocks/>
              </p:cNvSpPr>
              <p:nvPr/>
            </p:nvSpPr>
            <p:spPr>
              <a:xfrm flipH="1">
                <a:off x="3800828" y="6107793"/>
                <a:ext cx="371387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3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800828" y="6107793"/>
                <a:ext cx="371387" cy="71147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Объект 3"/>
              <p:cNvSpPr txBox="1">
                <a:spLocks/>
              </p:cNvSpPr>
              <p:nvPr/>
            </p:nvSpPr>
            <p:spPr>
              <a:xfrm flipH="1">
                <a:off x="3367916" y="6116590"/>
                <a:ext cx="27578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3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3367916" y="6116590"/>
                <a:ext cx="275789" cy="711477"/>
              </a:xfrm>
              <a:prstGeom prst="rect">
                <a:avLst/>
              </a:prstGeom>
              <a:blipFill>
                <a:blip r:embed="rId16"/>
                <a:stretch>
                  <a:fillRect r="-1521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Объект 3"/>
              <p:cNvSpPr txBox="1">
                <a:spLocks/>
              </p:cNvSpPr>
              <p:nvPr/>
            </p:nvSpPr>
            <p:spPr>
              <a:xfrm flipH="1">
                <a:off x="4162508" y="6107793"/>
                <a:ext cx="331739" cy="7187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3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4162508" y="6107793"/>
                <a:ext cx="331739" cy="718787"/>
              </a:xfrm>
              <a:prstGeom prst="rect">
                <a:avLst/>
              </a:prstGeom>
              <a:blipFill>
                <a:blip r:embed="rId17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Объект 3"/>
              <p:cNvSpPr txBox="1">
                <a:spLocks/>
              </p:cNvSpPr>
              <p:nvPr/>
            </p:nvSpPr>
            <p:spPr>
              <a:xfrm flipH="1">
                <a:off x="2958298" y="6121189"/>
                <a:ext cx="2096095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sz="32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34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2958298" y="6121189"/>
                <a:ext cx="2096095" cy="71147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5" name="Таблица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27122"/>
              </p:ext>
            </p:extLst>
          </p:nvPr>
        </p:nvGraphicFramePr>
        <p:xfrm>
          <a:off x="5616095" y="4104506"/>
          <a:ext cx="463388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3388">
                  <a:extLst>
                    <a:ext uri="{9D8B030D-6E8A-4147-A177-3AD203B41FA5}">
                      <a16:colId xmlns:a16="http://schemas.microsoft.com/office/drawing/2014/main" val="4161194276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22385356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2890207726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1901341067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2096672951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720837462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1331026754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2541619832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3357224280"/>
                    </a:ext>
                  </a:extLst>
                </a:gridCol>
                <a:gridCol w="463388">
                  <a:extLst>
                    <a:ext uri="{9D8B030D-6E8A-4147-A177-3AD203B41FA5}">
                      <a16:colId xmlns:a16="http://schemas.microsoft.com/office/drawing/2014/main" val="3845069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1458773"/>
                  </a:ext>
                </a:extLst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253424"/>
              </p:ext>
            </p:extLst>
          </p:nvPr>
        </p:nvGraphicFramePr>
        <p:xfrm>
          <a:off x="10249975" y="4108160"/>
          <a:ext cx="1393515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4505">
                  <a:extLst>
                    <a:ext uri="{9D8B030D-6E8A-4147-A177-3AD203B41FA5}">
                      <a16:colId xmlns:a16="http://schemas.microsoft.com/office/drawing/2014/main" val="3436169386"/>
                    </a:ext>
                  </a:extLst>
                </a:gridCol>
                <a:gridCol w="464505">
                  <a:extLst>
                    <a:ext uri="{9D8B030D-6E8A-4147-A177-3AD203B41FA5}">
                      <a16:colId xmlns:a16="http://schemas.microsoft.com/office/drawing/2014/main" val="3785922531"/>
                    </a:ext>
                  </a:extLst>
                </a:gridCol>
                <a:gridCol w="464505">
                  <a:extLst>
                    <a:ext uri="{9D8B030D-6E8A-4147-A177-3AD203B41FA5}">
                      <a16:colId xmlns:a16="http://schemas.microsoft.com/office/drawing/2014/main" val="32411164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0605344"/>
                  </a:ext>
                </a:extLst>
              </a:tr>
            </a:tbl>
          </a:graphicData>
        </a:graphic>
      </p:graphicFrame>
      <p:sp>
        <p:nvSpPr>
          <p:cNvPr id="37" name="Прямоугольник 36"/>
          <p:cNvSpPr/>
          <p:nvPr/>
        </p:nvSpPr>
        <p:spPr>
          <a:xfrm>
            <a:off x="5472173" y="44226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Объект 3"/>
              <p:cNvSpPr txBox="1">
                <a:spLocks/>
              </p:cNvSpPr>
              <p:nvPr/>
            </p:nvSpPr>
            <p:spPr>
              <a:xfrm flipH="1">
                <a:off x="6000149" y="3335661"/>
                <a:ext cx="266473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8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000149" y="3335661"/>
                <a:ext cx="266473" cy="711477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9" name="Объект 3"/>
              <p:cNvSpPr txBox="1">
                <a:spLocks/>
              </p:cNvSpPr>
              <p:nvPr/>
            </p:nvSpPr>
            <p:spPr>
              <a:xfrm flipH="1">
                <a:off x="6961542" y="3328907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9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6961542" y="3328907"/>
                <a:ext cx="331739" cy="711477"/>
              </a:xfrm>
              <a:prstGeom prst="rect">
                <a:avLst/>
              </a:prstGeom>
              <a:blipFill>
                <a:blip r:embed="rId20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Объект 3"/>
              <p:cNvSpPr txBox="1">
                <a:spLocks/>
              </p:cNvSpPr>
              <p:nvPr/>
            </p:nvSpPr>
            <p:spPr>
              <a:xfrm flipH="1">
                <a:off x="7404216" y="3360968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1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404216" y="3360968"/>
                <a:ext cx="331739" cy="711477"/>
              </a:xfrm>
              <a:prstGeom prst="rect">
                <a:avLst/>
              </a:prstGeom>
              <a:blipFill>
                <a:blip r:embed="rId21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Объект 3"/>
              <p:cNvSpPr txBox="1">
                <a:spLocks/>
              </p:cNvSpPr>
              <p:nvPr/>
            </p:nvSpPr>
            <p:spPr>
              <a:xfrm flipH="1">
                <a:off x="7893925" y="3373605"/>
                <a:ext cx="331739" cy="71878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2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7893925" y="3373605"/>
                <a:ext cx="331739" cy="718787"/>
              </a:xfrm>
              <a:prstGeom prst="rect">
                <a:avLst/>
              </a:prstGeom>
              <a:blipFill>
                <a:blip r:embed="rId22"/>
                <a:stretch>
                  <a:fillRect l="-18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Объект 3"/>
              <p:cNvSpPr txBox="1">
                <a:spLocks/>
              </p:cNvSpPr>
              <p:nvPr/>
            </p:nvSpPr>
            <p:spPr>
              <a:xfrm flipH="1">
                <a:off x="9230718" y="3335661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230718" y="3335661"/>
                <a:ext cx="331739" cy="711477"/>
              </a:xfrm>
              <a:prstGeom prst="rect">
                <a:avLst/>
              </a:prstGeom>
              <a:blipFill>
                <a:blip r:embed="rId2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Прямоугольник 43"/>
          <p:cNvSpPr/>
          <p:nvPr/>
        </p:nvSpPr>
        <p:spPr>
          <a:xfrm>
            <a:off x="9129628" y="4422600"/>
            <a:ext cx="38504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5" name="Объект 3"/>
              <p:cNvSpPr txBox="1">
                <a:spLocks/>
              </p:cNvSpPr>
              <p:nvPr/>
            </p:nvSpPr>
            <p:spPr>
              <a:xfrm flipH="1">
                <a:off x="9681048" y="3328906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𝟗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9681048" y="3328906"/>
                <a:ext cx="331739" cy="711477"/>
              </a:xfrm>
              <a:prstGeom prst="rect">
                <a:avLst/>
              </a:prstGeom>
              <a:blipFill>
                <a:blip r:embed="rId2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Объект 3"/>
              <p:cNvSpPr txBox="1">
                <a:spLocks/>
              </p:cNvSpPr>
              <p:nvPr/>
            </p:nvSpPr>
            <p:spPr>
              <a:xfrm flipH="1">
                <a:off x="10613431" y="3338734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𝟏𝟏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6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0613431" y="3338734"/>
                <a:ext cx="331739" cy="711477"/>
              </a:xfrm>
              <a:prstGeom prst="rect">
                <a:avLst/>
              </a:prstGeom>
              <a:blipFill>
                <a:blip r:embed="rId25"/>
                <a:stretch>
                  <a:fillRect r="-9259" b="-86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Объект 3"/>
              <p:cNvSpPr txBox="1">
                <a:spLocks/>
              </p:cNvSpPr>
              <p:nvPr/>
            </p:nvSpPr>
            <p:spPr>
              <a:xfrm flipH="1">
                <a:off x="11550746" y="3341508"/>
                <a:ext cx="331739" cy="711477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ru-RU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num>
                      <m:den>
                        <m:r>
                          <a:rPr lang="en-US" sz="32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  <m:r>
                      <a:rPr lang="en-US" sz="3200" b="1" i="1" kern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>
                    <a:solidFill>
                      <a:srgbClr val="C00000"/>
                    </a:solidFill>
                  </a:rPr>
                  <a:t> </a:t>
                </a:r>
                <a:endParaRPr lang="ru-RU" sz="3200" b="1" kern="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7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11550746" y="3341508"/>
                <a:ext cx="331739" cy="711477"/>
              </a:xfrm>
              <a:prstGeom prst="rect">
                <a:avLst/>
              </a:prstGeom>
              <a:blipFill>
                <a:blip r:embed="rId26"/>
                <a:stretch>
                  <a:fillRect l="-1852" r="-74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48388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6" grpId="0"/>
      <p:bldP spid="18" grpId="0"/>
      <p:bldP spid="19" grpId="0"/>
      <p:bldP spid="20" grpId="0"/>
      <p:bldP spid="29" grpId="0"/>
      <p:bldP spid="31" grpId="0"/>
      <p:bldP spid="32" grpId="0"/>
      <p:bldP spid="33" grpId="0"/>
      <p:bldP spid="34" grpId="0"/>
      <p:bldP spid="37" grpId="0"/>
      <p:bldP spid="38" grpId="0"/>
      <p:bldP spid="39" grpId="0"/>
      <p:bldP spid="41" grpId="0"/>
      <p:bldP spid="42" grpId="0"/>
      <p:bldP spid="43" grpId="0"/>
      <p:bldP spid="44" grpId="0"/>
      <p:bldP spid="45" grpId="0"/>
      <p:bldP spid="46" grpId="0"/>
      <p:bldP spid="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4816624" y="5250714"/>
                <a:ext cx="2448272" cy="885114"/>
              </a:xfrm>
            </p:spPr>
            <p:txBody>
              <a:bodyPr/>
              <a:lstStyle/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b)  </a:t>
                </a:r>
                <a:r>
                  <a:rPr lang="en-US" sz="40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num>
                      <m:den>
                        <m:r>
                          <a:rPr lang="en-US" sz="40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 qismi</a:t>
                </a:r>
                <a:endParaRPr lang="ru-RU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816624" y="5250714"/>
                <a:ext cx="2448272" cy="885114"/>
              </a:xfrm>
              <a:blipFill>
                <a:blip r:embed="rId3"/>
                <a:stretch>
                  <a:fillRect l="-8706" b="-34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392687" y="255376"/>
            <a:ext cx="2796613" cy="677108"/>
          </a:xfrm>
        </p:spPr>
        <p:txBody>
          <a:bodyPr/>
          <a:lstStyle/>
          <a:p>
            <a:r>
              <a:rPr lang="en-US" sz="4400" b="1" dirty="0" smtClean="0"/>
              <a:t>63-masala</a:t>
            </a:r>
            <a:endParaRPr lang="ru-RU" sz="4400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3"/>
          </p:nvPr>
        </p:nvSpPr>
        <p:spPr>
          <a:xfrm>
            <a:off x="352128" y="1440210"/>
            <a:ext cx="11809393" cy="861774"/>
          </a:xfrm>
        </p:spPr>
        <p:txBody>
          <a:bodyPr/>
          <a:lstStyle/>
          <a:p>
            <a:r>
              <a:rPr lang="en-US" sz="2800" b="1" dirty="0" err="1" smtClean="0">
                <a:solidFill>
                  <a:schemeClr val="tx1"/>
                </a:solidFill>
              </a:rPr>
              <a:t>Rasmga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qarab</a:t>
            </a:r>
            <a:r>
              <a:rPr lang="en-US" sz="2800" b="1" dirty="0" smtClean="0">
                <a:solidFill>
                  <a:schemeClr val="tx1"/>
                </a:solidFill>
              </a:rPr>
              <a:t> : a) </a:t>
            </a:r>
            <a:r>
              <a:rPr lang="en-US" sz="2800" b="1" dirty="0" smtClean="0">
                <a:solidFill>
                  <a:schemeClr val="tx2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kesma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KD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kesmaning</a:t>
            </a:r>
            <a:r>
              <a:rPr lang="en-US" sz="2800" b="1" dirty="0" smtClean="0">
                <a:solidFill>
                  <a:schemeClr val="tx1"/>
                </a:solidFill>
              </a:rPr>
              <a:t> ; b) </a:t>
            </a:r>
            <a:r>
              <a:rPr lang="en-US" sz="2800" b="1" dirty="0" smtClean="0">
                <a:solidFill>
                  <a:schemeClr val="tx2"/>
                </a:solidFill>
              </a:rPr>
              <a:t>KD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kesma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smtClean="0">
                <a:solidFill>
                  <a:schemeClr val="tx2"/>
                </a:solidFill>
              </a:rPr>
              <a:t>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kesmaning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qanday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qismini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tashkil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qilishini</a:t>
            </a:r>
            <a:r>
              <a:rPr lang="en-US" sz="2800" b="1" dirty="0" smtClean="0">
                <a:solidFill>
                  <a:schemeClr val="tx1"/>
                </a:solidFill>
              </a:rPr>
              <a:t> toping.</a:t>
            </a:r>
            <a:endParaRPr lang="ru-RU" sz="28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Заголовок 1"/>
              <p:cNvSpPr txBox="1">
                <a:spLocks/>
              </p:cNvSpPr>
              <p:nvPr/>
            </p:nvSpPr>
            <p:spPr>
              <a:xfrm>
                <a:off x="720552" y="5337026"/>
                <a:ext cx="2439888" cy="885114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:r>
                  <a:rPr lang="en-US" sz="2800" kern="0" dirty="0" smtClean="0">
                    <a:solidFill>
                      <a:schemeClr val="tx1"/>
                    </a:solidFill>
                  </a:rPr>
                  <a:t>a)  </a:t>
                </a:r>
                <a:r>
                  <a:rPr lang="en-US" sz="4000" kern="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0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 qismi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552" y="5337026"/>
                <a:ext cx="2439888" cy="885114"/>
              </a:xfrm>
              <a:prstGeom prst="rect">
                <a:avLst/>
              </a:prstGeom>
              <a:blipFill>
                <a:blip r:embed="rId4"/>
                <a:stretch>
                  <a:fillRect l="-8750" b="-342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/>
          <p:cNvCxnSpPr/>
          <p:nvPr/>
        </p:nvCxnSpPr>
        <p:spPr>
          <a:xfrm>
            <a:off x="1360240" y="3528442"/>
            <a:ext cx="28803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230530" y="4464546"/>
            <a:ext cx="217027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800400" y="3384426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080320" y="3384426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1363688" y="3384426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4230530" y="3384426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520480" y="3384426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6400800" y="4328601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680720" y="4320530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960640" y="4320530"/>
            <a:ext cx="0" cy="288032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4230530" y="3744466"/>
            <a:ext cx="0" cy="512127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1360240" y="4464546"/>
            <a:ext cx="2880320" cy="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2800400" y="4320530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2080320" y="4320530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1363688" y="4320530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>
            <a:off x="4230530" y="4320530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>
            <a:off x="3520480" y="4320530"/>
            <a:ext cx="0" cy="28803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1360240" y="3744466"/>
            <a:ext cx="0" cy="512127"/>
          </a:xfrm>
          <a:prstGeom prst="line">
            <a:avLst/>
          </a:prstGeom>
          <a:ln w="3810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Прямоугольник 39"/>
          <p:cNvSpPr/>
          <p:nvPr/>
        </p:nvSpPr>
        <p:spPr>
          <a:xfrm>
            <a:off x="6574714" y="425659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682832" y="4247873"/>
            <a:ext cx="48122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4382931" y="3061165"/>
            <a:ext cx="5261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679919" y="2939561"/>
            <a:ext cx="45878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endParaRPr lang="ru-RU" sz="32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995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/>
      <p:bldP spid="40" grpId="0"/>
      <p:bldP spid="41" grpId="0"/>
      <p:bldP spid="42" grpId="0"/>
      <p:bldP spid="4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723825" y="3118300"/>
                <a:ext cx="10153128" cy="738857"/>
              </a:xfrm>
            </p:spPr>
            <p:txBody>
              <a:bodyPr/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360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600" i="1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to‘g‘ri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kasr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: a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b="0" dirty="0" smtClean="0"/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13</a:t>
                </a:r>
                <a:r>
                  <a:rPr lang="en-US" sz="2800" b="0" dirty="0" smtClean="0">
                    <a:solidFill>
                      <a:schemeClr val="tx1"/>
                    </a:solidFill>
                  </a:rPr>
                  <a:t> (</a:t>
                </a:r>
                <a:r>
                  <a:rPr lang="en-US" sz="2800" dirty="0" smtClean="0">
                    <a:solidFill>
                      <a:srgbClr val="C00000"/>
                    </a:solidFill>
                  </a:rPr>
                  <a:t>1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dan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>
                    <a:solidFill>
                      <a:srgbClr val="C00000"/>
                    </a:solidFill>
                  </a:rPr>
                  <a:t>12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gacha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>
                    <a:solidFill>
                      <a:schemeClr val="tx1"/>
                    </a:solidFill>
                  </a:rPr>
                  <a:t>bo‘lgan</a:t>
                </a:r>
                <a:r>
                  <a:rPr lang="en-US" sz="2800" dirty="0">
                    <a:solidFill>
                      <a:schemeClr val="tx1"/>
                    </a:solidFill>
                  </a:rPr>
                  <a:t> </a:t>
                </a:r>
                <a:r>
                  <a:rPr lang="en-US" sz="2800" dirty="0" err="1" smtClean="0">
                    <a:solidFill>
                      <a:schemeClr val="tx1"/>
                    </a:solidFill>
                  </a:rPr>
                  <a:t>sonlar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)</a:t>
                </a:r>
                <a:endParaRPr lang="ru-RU" sz="2800" b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723825" y="3118300"/>
                <a:ext cx="10153128" cy="738857"/>
              </a:xfrm>
              <a:blipFill>
                <a:blip r:embed="rId2"/>
                <a:stretch>
                  <a:fillRect l="-60" b="-743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Объект 2"/>
          <p:cNvSpPr>
            <a:spLocks noGrp="1"/>
          </p:cNvSpPr>
          <p:nvPr>
            <p:ph sz="half" idx="2"/>
          </p:nvPr>
        </p:nvSpPr>
        <p:spPr>
          <a:xfrm>
            <a:off x="5608712" y="431936"/>
            <a:ext cx="3330470" cy="677108"/>
          </a:xfrm>
        </p:spPr>
        <p:txBody>
          <a:bodyPr/>
          <a:lstStyle/>
          <a:p>
            <a:r>
              <a:rPr lang="en-US" sz="4400" b="1" dirty="0" smtClean="0"/>
              <a:t>64- masala</a:t>
            </a:r>
            <a:endParaRPr lang="ru-RU" sz="4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Объект 3"/>
              <p:cNvSpPr>
                <a:spLocks noGrp="1"/>
              </p:cNvSpPr>
              <p:nvPr>
                <p:ph sz="half" idx="3"/>
              </p:nvPr>
            </p:nvSpPr>
            <p:spPr>
              <a:xfrm>
                <a:off x="424136" y="1440210"/>
                <a:ext cx="11449272" cy="1239378"/>
              </a:xfrm>
            </p:spPr>
            <p:txBody>
              <a:bodyPr/>
              <a:lstStyle/>
              <a:p>
                <a:r>
                  <a:rPr lang="en-US" sz="2800" b="1" dirty="0" smtClean="0">
                    <a:solidFill>
                      <a:schemeClr val="tx1"/>
                    </a:solidFill>
                  </a:rPr>
                  <a:t>a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ning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qanday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qiymatlarida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 a)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𝟏𝟑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to‘g‘ri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kasr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; b)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36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noto‘g‘ri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kasr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b="1" dirty="0" err="1" smtClean="0">
                    <a:solidFill>
                      <a:schemeClr val="tx1"/>
                    </a:solidFill>
                  </a:rPr>
                  <a:t>bo‘ladi</a:t>
                </a:r>
                <a:r>
                  <a:rPr lang="en-US" sz="2800" b="1" dirty="0" smtClean="0">
                    <a:solidFill>
                      <a:schemeClr val="tx1"/>
                    </a:solidFill>
                  </a:rPr>
                  <a:t>?</a:t>
                </a:r>
                <a:endParaRPr lang="ru-RU" sz="3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Объект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3"/>
              </p:nvPr>
            </p:nvSpPr>
            <p:spPr>
              <a:xfrm>
                <a:off x="424136" y="1440210"/>
                <a:ext cx="11449272" cy="1239378"/>
              </a:xfrm>
              <a:blipFill>
                <a:blip r:embed="rId3"/>
                <a:stretch>
                  <a:fillRect l="-1917" b="-1617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Объект 3"/>
              <p:cNvSpPr txBox="1">
                <a:spLocks/>
              </p:cNvSpPr>
              <p:nvPr/>
            </p:nvSpPr>
            <p:spPr>
              <a:xfrm flipH="1">
                <a:off x="5608712" y="1578819"/>
                <a:ext cx="692685" cy="661528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 marL="0">
                  <a:defRPr sz="2200" b="0" i="0">
                    <a:solidFill>
                      <a:srgbClr val="373435"/>
                    </a:solidFill>
                    <a:latin typeface="Arial"/>
                    <a:ea typeface="+mn-ea"/>
                    <a:cs typeface="Arial"/>
                  </a:defRPr>
                </a:lvl1pPr>
                <a:lvl2pPr marL="1043184">
                  <a:defRPr>
                    <a:latin typeface="+mn-lt"/>
                    <a:ea typeface="+mn-ea"/>
                    <a:cs typeface="+mn-cs"/>
                  </a:defRPr>
                </a:lvl2pPr>
                <a:lvl3pPr marL="2086369">
                  <a:defRPr>
                    <a:latin typeface="+mn-lt"/>
                    <a:ea typeface="+mn-ea"/>
                    <a:cs typeface="+mn-cs"/>
                  </a:defRPr>
                </a:lvl3pPr>
                <a:lvl4pPr marL="3129552">
                  <a:defRPr>
                    <a:latin typeface="+mn-lt"/>
                    <a:ea typeface="+mn-ea"/>
                    <a:cs typeface="+mn-cs"/>
                  </a:defRPr>
                </a:lvl4pPr>
                <a:lvl5pPr marL="4172736">
                  <a:defRPr>
                    <a:latin typeface="+mn-lt"/>
                    <a:ea typeface="+mn-ea"/>
                    <a:cs typeface="+mn-cs"/>
                  </a:defRPr>
                </a:lvl5pPr>
                <a:lvl6pPr marL="5215922">
                  <a:defRPr>
                    <a:latin typeface="+mn-lt"/>
                    <a:ea typeface="+mn-ea"/>
                    <a:cs typeface="+mn-cs"/>
                  </a:defRPr>
                </a:lvl6pPr>
                <a:lvl7pPr marL="6259106">
                  <a:defRPr>
                    <a:latin typeface="+mn-lt"/>
                    <a:ea typeface="+mn-ea"/>
                    <a:cs typeface="+mn-cs"/>
                  </a:defRPr>
                </a:lvl7pPr>
                <a:lvl8pPr marL="7302290">
                  <a:defRPr>
                    <a:latin typeface="+mn-lt"/>
                    <a:ea typeface="+mn-ea"/>
                    <a:cs typeface="+mn-cs"/>
                  </a:defRPr>
                </a:lvl8pPr>
                <a:lvl9pPr marL="8345475">
                  <a:defRPr>
                    <a:latin typeface="+mn-lt"/>
                    <a:ea typeface="+mn-ea"/>
                    <a:cs typeface="+mn-cs"/>
                  </a:defRPr>
                </a:lvl9pPr>
              </a:lstStyle>
              <a:p>
                <a:pPr defTabSz="914400"/>
                <a14:m>
                  <m:oMath xmlns:m="http://schemas.openxmlformats.org/officeDocument/2006/math">
                    <m:r>
                      <a:rPr lang="en-US" sz="4400" b="1" i="1" kern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b="1" kern="0" dirty="0" smtClean="0"/>
                  <a:t> </a:t>
                </a:r>
                <a:endParaRPr lang="ru-RU" sz="3200" b="1" kern="0" dirty="0"/>
              </a:p>
            </p:txBody>
          </p:sp>
        </mc:Choice>
        <mc:Fallback xmlns="">
          <p:sp>
            <p:nvSpPr>
              <p:cNvPr id="5" name="Объект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flipH="1">
                <a:off x="5608712" y="1578819"/>
                <a:ext cx="692685" cy="66152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Заголовок 1"/>
              <p:cNvSpPr txBox="1">
                <a:spLocks/>
              </p:cNvSpPr>
              <p:nvPr/>
            </p:nvSpPr>
            <p:spPr>
              <a:xfrm>
                <a:off x="723825" y="4329704"/>
                <a:ext cx="10395158" cy="808491"/>
              </a:xfrm>
              <a:prstGeom prst="rect">
                <a:avLst/>
              </a:prstGeom>
            </p:spPr>
            <p:txBody>
              <a:bodyPr wrap="square" lIns="0" tIns="0" rIns="0" bIns="0">
                <a:spAutoFit/>
              </a:bodyPr>
              <a:lstStyle>
                <a:lvl1pPr>
                  <a:defRPr sz="6034" b="1" i="0">
                    <a:solidFill>
                      <a:srgbClr val="FEFEFE"/>
                    </a:solidFill>
                    <a:latin typeface="Arial"/>
                    <a:ea typeface="+mj-ea"/>
                    <a:cs typeface="Arial"/>
                  </a:defRPr>
                </a:lvl1pPr>
              </a:lstStyle>
              <a:p>
                <a:pPr defTabSz="914400"/>
                <a14:m>
                  <m:oMath xmlns:m="http://schemas.openxmlformats.org/officeDocument/2006/math">
                    <m:f>
                      <m:fPr>
                        <m:ctrlPr>
                          <a:rPr lang="en-US" sz="3600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𝟏𝟓</m:t>
                        </m:r>
                      </m:num>
                      <m:den>
                        <m:r>
                          <a:rPr lang="en-US" sz="3600" b="1" i="1" kern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noto‘g‘ri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kasr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:  0 </a:t>
                </a:r>
                <a14:m>
                  <m:oMath xmlns:m="http://schemas.openxmlformats.org/officeDocument/2006/math">
                    <m:r>
                      <a:rPr lang="en-US" sz="280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kern="0" dirty="0" smtClean="0">
                    <a:solidFill>
                      <a:schemeClr val="tx1"/>
                    </a:solidFill>
                  </a:rPr>
                  <a:t> a</a:t>
                </a:r>
                <a14:m>
                  <m:oMath xmlns:m="http://schemas.openxmlformats.org/officeDocument/2006/math">
                    <m:r>
                      <a:rPr lang="en-US" sz="2800" b="0" i="1" kern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&lt;</m:t>
                    </m:r>
                  </m:oMath>
                </a14:m>
                <a:r>
                  <a:rPr lang="en-US" sz="2800" b="0" kern="0" dirty="0" smtClean="0"/>
                  <a:t> 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13 (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1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dan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smtClean="0">
                    <a:solidFill>
                      <a:srgbClr val="C00000"/>
                    </a:solidFill>
                  </a:rPr>
                  <a:t>12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gacha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bo‘lgan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 </a:t>
                </a:r>
                <a:r>
                  <a:rPr lang="en-US" sz="2800" kern="0" dirty="0" err="1" smtClean="0">
                    <a:solidFill>
                      <a:schemeClr val="tx1"/>
                    </a:solidFill>
                  </a:rPr>
                  <a:t>sonlar</a:t>
                </a:r>
                <a:r>
                  <a:rPr lang="en-US" sz="2800" kern="0" dirty="0" smtClean="0">
                    <a:solidFill>
                      <a:schemeClr val="tx1"/>
                    </a:solidFill>
                  </a:rPr>
                  <a:t>)</a:t>
                </a:r>
                <a:endParaRPr lang="ru-RU" sz="2800" kern="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Заголовок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825" y="4329704"/>
                <a:ext cx="10395158" cy="808491"/>
              </a:xfrm>
              <a:prstGeom prst="rect">
                <a:avLst/>
              </a:prstGeom>
              <a:blipFill>
                <a:blip r:embed="rId5"/>
                <a:stretch>
                  <a:fillRect l="-59" r="-176" b="-676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825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400008" y="242864"/>
            <a:ext cx="1200158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bajarish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uchun</a:t>
            </a:r>
            <a:r>
              <a:rPr lang="en-US" altLang="ru-RU" sz="4400" b="1" dirty="0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ru-RU" sz="4400" b="1" dirty="0" err="1" smtClean="0">
                <a:ln w="0"/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topshiriqlar</a:t>
            </a:r>
            <a:endParaRPr lang="ru-RU" sz="4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8112" y="1296194"/>
            <a:ext cx="12385376" cy="5598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3592488" y="2156394"/>
            <a:ext cx="639930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ru-RU" sz="4000" b="1" dirty="0" err="1" smtClean="0">
                <a:ln w="0"/>
                <a:latin typeface="Arial" pitchFamily="34" charset="0"/>
                <a:cs typeface="Arial" pitchFamily="34" charset="0"/>
              </a:rPr>
              <a:t>Darslikning</a:t>
            </a: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  29-betdagi </a:t>
            </a:r>
          </a:p>
          <a:p>
            <a:pPr algn="ctr">
              <a:defRPr/>
            </a:pP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66-,67-,68-; 69-masalalarni </a:t>
            </a:r>
            <a:r>
              <a:rPr lang="en-US" altLang="ru-RU" sz="4000" b="1" dirty="0" err="1" smtClean="0">
                <a:ln w="0"/>
                <a:latin typeface="Arial" pitchFamily="34" charset="0"/>
                <a:cs typeface="Arial" pitchFamily="34" charset="0"/>
              </a:rPr>
              <a:t>yechish</a:t>
            </a:r>
            <a:r>
              <a:rPr lang="en-US" altLang="ru-RU" sz="4000" b="1" dirty="0" smtClean="0">
                <a:ln w="0"/>
                <a:latin typeface="Arial" pitchFamily="34" charset="0"/>
                <a:cs typeface="Arial" pitchFamily="34" charset="0"/>
              </a:rPr>
              <a:t>.</a:t>
            </a:r>
            <a:endParaRPr lang="ru-RU" sz="4000" b="1" dirty="0">
              <a:ln w="0"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10033</TotalTime>
  <Words>200</Words>
  <Application>Microsoft Office PowerPoint</Application>
  <PresentationFormat>Произвольный</PresentationFormat>
  <Paragraphs>127</Paragraphs>
  <Slides>9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Arial Black</vt:lpstr>
      <vt:lpstr>Calibri</vt:lpstr>
      <vt:lpstr>Cambria Math</vt:lpstr>
      <vt:lpstr>Office Theme</vt:lpstr>
      <vt:lpstr>MATEMATIKA</vt:lpstr>
      <vt:lpstr>yoki</vt:lpstr>
      <vt:lpstr>Презентация PowerPoint</vt:lpstr>
      <vt:lpstr>Презентация PowerPoint</vt:lpstr>
      <vt:lpstr>Birdan katta :</vt:lpstr>
      <vt:lpstr>Birdan katta :  Birga teng    :   Birdan kichik :</vt:lpstr>
      <vt:lpstr>b)   7/4  qismi</vt:lpstr>
      <vt:lpstr>a/13 to‘g‘ri kasr : a&lt; 13 (1 dan 12 gacha bo‘lgan sonlar)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779</cp:revision>
  <dcterms:created xsi:type="dcterms:W3CDTF">2020-04-09T07:32:19Z</dcterms:created>
  <dcterms:modified xsi:type="dcterms:W3CDTF">2020-12-14T07:29:14Z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