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474" r:id="rId2"/>
    <p:sldId id="471" r:id="rId3"/>
    <p:sldId id="466" r:id="rId4"/>
    <p:sldId id="467" r:id="rId5"/>
    <p:sldId id="469" r:id="rId6"/>
    <p:sldId id="470" r:id="rId7"/>
    <p:sldId id="472" r:id="rId8"/>
    <p:sldId id="473" r:id="rId9"/>
    <p:sldId id="420" r:id="rId10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xmlns="" userId="User" providerId="None"/>
      </p:ext>
    </p:extLst>
  </p:cmAuthor>
  <p:cmAuthor id="2" name="БАЙРАМБЕК" initials="Б" lastIdx="1" clrIdx="1">
    <p:extLst>
      <p:ext uri="{19B8F6BF-5375-455C-9EA6-DF929625EA0E}">
        <p15:presenceInfo xmlns:p15="http://schemas.microsoft.com/office/powerpoint/2012/main" xmlns="" userId="30f66696539999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0293" autoAdjust="0"/>
  </p:normalViewPr>
  <p:slideViewPr>
    <p:cSldViewPr>
      <p:cViewPr>
        <p:scale>
          <a:sx n="60" d="100"/>
          <a:sy n="60" d="100"/>
        </p:scale>
        <p:origin x="-858" y="-234"/>
      </p:cViewPr>
      <p:guideLst>
        <p:guide orient="horz" pos="2880"/>
        <p:guide orient="horz" pos="6391"/>
        <p:guide pos="2327"/>
        <p:guide pos="4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2.gif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00.png"/><Relationship Id="rId12" Type="http://schemas.openxmlformats.org/officeDocument/2006/relationships/image" Target="../media/image45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0.png"/><Relationship Id="rId11" Type="http://schemas.openxmlformats.org/officeDocument/2006/relationships/image" Target="../media/image44.png"/><Relationship Id="rId5" Type="http://schemas.openxmlformats.org/officeDocument/2006/relationships/image" Target="../media/image380.png"/><Relationship Id="rId10" Type="http://schemas.openxmlformats.org/officeDocument/2006/relationships/image" Target="../media/image43.png"/><Relationship Id="rId4" Type="http://schemas.openxmlformats.org/officeDocument/2006/relationships/image" Target="../media/image421.png"/><Relationship Id="rId9" Type="http://schemas.openxmlformats.org/officeDocument/2006/relationships/image" Target="../media/image4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28" cy="1129695"/>
            <a:chOff x="439458" y="322808"/>
            <a:chExt cx="4985770" cy="508811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19"/>
              <a:ext cx="838783" cy="491800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object 4"/>
          <p:cNvSpPr txBox="1"/>
          <p:nvPr/>
        </p:nvSpPr>
        <p:spPr>
          <a:xfrm>
            <a:off x="712168" y="2304306"/>
            <a:ext cx="11665297" cy="2575606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 algn="ctr">
              <a:spcBef>
                <a:spcPts val="245"/>
              </a:spcBef>
            </a:pPr>
            <a:r>
              <a:rPr lang="en-US" sz="5400" b="1" dirty="0" smtClean="0">
                <a:solidFill>
                  <a:schemeClr val="tx2"/>
                </a:solidFill>
                <a:latin typeface="Arial Black" pitchFamily="34" charset="0"/>
                <a:cs typeface="Arial"/>
              </a:rPr>
              <a:t> </a:t>
            </a:r>
            <a:r>
              <a:rPr sz="5400" b="1" dirty="0" smtClean="0">
                <a:solidFill>
                  <a:schemeClr val="tx2"/>
                </a:solidFill>
                <a:latin typeface="Arial Black" pitchFamily="34" charset="0"/>
                <a:cs typeface="Arial"/>
              </a:rPr>
              <a:t>M</a:t>
            </a:r>
            <a:r>
              <a:rPr lang="en-US" sz="5400" b="1" dirty="0">
                <a:solidFill>
                  <a:schemeClr val="tx2"/>
                </a:solidFill>
                <a:latin typeface="Arial Black" pitchFamily="34" charset="0"/>
                <a:cs typeface="Arial"/>
              </a:rPr>
              <a:t>AVZU</a:t>
            </a:r>
            <a:r>
              <a:rPr sz="5400" b="1" dirty="0" smtClean="0">
                <a:solidFill>
                  <a:schemeClr val="tx2"/>
                </a:solidFill>
                <a:latin typeface="Arial Black" pitchFamily="34" charset="0"/>
                <a:cs typeface="Arial"/>
              </a:rPr>
              <a:t>:</a:t>
            </a:r>
            <a:r>
              <a:rPr lang="ru-RU" sz="5400" b="1" dirty="0" smtClean="0">
                <a:solidFill>
                  <a:schemeClr val="tx2"/>
                </a:solidFill>
                <a:latin typeface="Arial Black" pitchFamily="34" charset="0"/>
                <a:cs typeface="Arial"/>
              </a:rPr>
              <a:t> </a:t>
            </a:r>
            <a:r>
              <a:rPr lang="en-US" sz="5400" b="1" dirty="0" smtClean="0">
                <a:solidFill>
                  <a:schemeClr val="tx2"/>
                </a:solidFill>
                <a:latin typeface="Arial Black" pitchFamily="34" charset="0"/>
                <a:cs typeface="Arial"/>
              </a:rPr>
              <a:t>KASRLARNI</a:t>
            </a:r>
            <a:endParaRPr lang="en-US" sz="5400" b="1" dirty="0">
              <a:solidFill>
                <a:schemeClr val="tx2"/>
              </a:solidFill>
              <a:latin typeface="Arial Black" pitchFamily="34" charset="0"/>
              <a:cs typeface="Arial"/>
            </a:endParaRPr>
          </a:p>
          <a:p>
            <a:pPr marL="40888" algn="ctr">
              <a:spcBef>
                <a:spcPts val="245"/>
              </a:spcBef>
            </a:pPr>
            <a:r>
              <a:rPr lang="en-US" sz="5400" b="1" dirty="0">
                <a:solidFill>
                  <a:schemeClr val="tx2"/>
                </a:solidFill>
                <a:latin typeface="Arial Black" pitchFamily="34" charset="0"/>
                <a:cs typeface="Arial"/>
              </a:rPr>
              <a:t>  </a:t>
            </a:r>
            <a:r>
              <a:rPr lang="en-US" sz="5400" b="1" dirty="0" smtClean="0">
                <a:solidFill>
                  <a:schemeClr val="tx2"/>
                </a:solidFill>
                <a:latin typeface="Arial Black" pitchFamily="34" charset="0"/>
                <a:cs typeface="Arial"/>
              </a:rPr>
              <a:t>TAQQOSLASH      </a:t>
            </a:r>
            <a:r>
              <a:rPr lang="ru-RU" sz="5400" b="1" dirty="0" smtClean="0">
                <a:solidFill>
                  <a:schemeClr val="tx2"/>
                </a:solidFill>
                <a:latin typeface="Arial Black" pitchFamily="34" charset="0"/>
                <a:cs typeface="Arial"/>
              </a:rPr>
              <a:t> </a:t>
            </a:r>
            <a:endParaRPr lang="ru-RU" sz="5400" b="1" dirty="0">
              <a:solidFill>
                <a:schemeClr val="tx2"/>
              </a:solidFill>
              <a:latin typeface="Arial Black" pitchFamily="34" charset="0"/>
              <a:cs typeface="Arial"/>
            </a:endParaRPr>
          </a:p>
          <a:p>
            <a:pPr marL="40888" algn="ctr">
              <a:spcBef>
                <a:spcPts val="245"/>
              </a:spcBef>
            </a:pPr>
            <a:endParaRPr lang="en-US" sz="5400" dirty="0">
              <a:solidFill>
                <a:schemeClr val="tx2"/>
              </a:solidFill>
              <a:latin typeface="Arial Black" pitchFamily="34" charset="0"/>
              <a:cs typeface="Arial"/>
            </a:endParaRPr>
          </a:p>
        </p:txBody>
      </p:sp>
      <p:pic>
        <p:nvPicPr>
          <p:cNvPr id="12" name="Рисунок 11" descr="Best Spelling &lt;strong&gt;Clipart&lt;/strong&gt; #3865 - Clipartion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5933" y="3855200"/>
            <a:ext cx="2268355" cy="24323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260233" y="684319"/>
            <a:ext cx="169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2803" y="2664346"/>
            <a:ext cx="560995" cy="14816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803" y="4737665"/>
            <a:ext cx="560995" cy="14816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9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руговая 6"/>
          <p:cNvSpPr/>
          <p:nvPr/>
        </p:nvSpPr>
        <p:spPr>
          <a:xfrm rot="5570085">
            <a:off x="209359" y="1539212"/>
            <a:ext cx="2507264" cy="2366053"/>
          </a:xfrm>
          <a:prstGeom prst="pie">
            <a:avLst>
              <a:gd name="adj1" fmla="val 10648240"/>
              <a:gd name="adj2" fmla="val 2138305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руговая 7"/>
          <p:cNvSpPr/>
          <p:nvPr/>
        </p:nvSpPr>
        <p:spPr>
          <a:xfrm rot="10800000">
            <a:off x="5734417" y="1437050"/>
            <a:ext cx="2215023" cy="2505563"/>
          </a:xfrm>
          <a:prstGeom prst="pie">
            <a:avLst>
              <a:gd name="adj1" fmla="val 10820028"/>
              <a:gd name="adj2" fmla="val 161999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Круговая 13"/>
          <p:cNvSpPr/>
          <p:nvPr/>
        </p:nvSpPr>
        <p:spPr>
          <a:xfrm>
            <a:off x="399696" y="1472680"/>
            <a:ext cx="2227918" cy="2499484"/>
          </a:xfrm>
          <a:prstGeom prst="pie">
            <a:avLst>
              <a:gd name="adj1" fmla="val 5388681"/>
              <a:gd name="adj2" fmla="val 1619732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4" name="Прямая соединительная линия 33"/>
          <p:cNvCxnSpPr>
            <a:stCxn id="14" idx="1"/>
            <a:endCxn id="14" idx="3"/>
          </p:cNvCxnSpPr>
          <p:nvPr/>
        </p:nvCxnSpPr>
        <p:spPr>
          <a:xfrm flipV="1">
            <a:off x="1513655" y="1472680"/>
            <a:ext cx="0" cy="2499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Круговая 38"/>
          <p:cNvSpPr/>
          <p:nvPr/>
        </p:nvSpPr>
        <p:spPr>
          <a:xfrm rot="16200000">
            <a:off x="5624068" y="1591720"/>
            <a:ext cx="2480842" cy="2220943"/>
          </a:xfrm>
          <a:prstGeom prst="pie">
            <a:avLst>
              <a:gd name="adj1" fmla="val 10811359"/>
              <a:gd name="adj2" fmla="val 161999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Круговая 39"/>
          <p:cNvSpPr/>
          <p:nvPr/>
        </p:nvSpPr>
        <p:spPr>
          <a:xfrm>
            <a:off x="5754018" y="1461769"/>
            <a:ext cx="2207696" cy="2510395"/>
          </a:xfrm>
          <a:prstGeom prst="pie">
            <a:avLst>
              <a:gd name="adj1" fmla="val 10811359"/>
              <a:gd name="adj2" fmla="val 161999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Круговая 40"/>
          <p:cNvSpPr/>
          <p:nvPr/>
        </p:nvSpPr>
        <p:spPr>
          <a:xfrm rot="5400000">
            <a:off x="5593353" y="1616080"/>
            <a:ext cx="2510394" cy="2201775"/>
          </a:xfrm>
          <a:prstGeom prst="pie">
            <a:avLst>
              <a:gd name="adj1" fmla="val 10811529"/>
              <a:gd name="adj2" fmla="val 161999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>
            <a:stCxn id="8" idx="2"/>
            <a:endCxn id="40" idx="2"/>
          </p:cNvCxnSpPr>
          <p:nvPr/>
        </p:nvCxnSpPr>
        <p:spPr>
          <a:xfrm flipH="1">
            <a:off x="5754018" y="2689831"/>
            <a:ext cx="2195422" cy="271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8" idx="3"/>
            <a:endCxn id="41" idx="2"/>
          </p:cNvCxnSpPr>
          <p:nvPr/>
        </p:nvCxnSpPr>
        <p:spPr>
          <a:xfrm flipV="1">
            <a:off x="6841928" y="1461771"/>
            <a:ext cx="6622" cy="24808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бъект 3"/>
          <p:cNvSpPr txBox="1">
            <a:spLocks/>
          </p:cNvSpPr>
          <p:nvPr/>
        </p:nvSpPr>
        <p:spPr>
          <a:xfrm>
            <a:off x="416224" y="5967183"/>
            <a:ext cx="892586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200" b="1" kern="0" dirty="0" err="1" smtClean="0">
                <a:solidFill>
                  <a:schemeClr val="tx1"/>
                </a:solidFill>
              </a:rPr>
              <a:t>Taqqoslash</a:t>
            </a:r>
            <a:r>
              <a:rPr lang="en-US" sz="3200" b="1" kern="0" dirty="0" smtClean="0">
                <a:solidFill>
                  <a:schemeClr val="tx1"/>
                </a:solidFill>
              </a:rPr>
              <a:t>- natural </a:t>
            </a:r>
            <a:r>
              <a:rPr lang="en-US" sz="3200" b="1" kern="0" dirty="0" err="1" smtClean="0">
                <a:solidFill>
                  <a:schemeClr val="tx1"/>
                </a:solidFill>
              </a:rPr>
              <a:t>sonlarni</a:t>
            </a:r>
            <a:r>
              <a:rPr lang="en-US" sz="3200" b="1" kern="0" dirty="0" smtClean="0">
                <a:solidFill>
                  <a:schemeClr val="tx1"/>
                </a:solidFill>
              </a:rPr>
              <a:t> </a:t>
            </a:r>
            <a:r>
              <a:rPr lang="en-US" sz="3200" b="1" kern="0" dirty="0" err="1" smtClean="0">
                <a:solidFill>
                  <a:schemeClr val="tx1"/>
                </a:solidFill>
              </a:rPr>
              <a:t>katta</a:t>
            </a:r>
            <a:r>
              <a:rPr lang="en-US" sz="3200" b="1" kern="0" dirty="0">
                <a:solidFill>
                  <a:schemeClr val="tx1"/>
                </a:solidFill>
              </a:rPr>
              <a:t>,</a:t>
            </a:r>
            <a:r>
              <a:rPr lang="en-US" sz="3200" b="1" kern="0" dirty="0" smtClean="0">
                <a:solidFill>
                  <a:schemeClr val="tx1"/>
                </a:solidFill>
              </a:rPr>
              <a:t> </a:t>
            </a:r>
            <a:r>
              <a:rPr lang="en-US" sz="3200" b="1" kern="0" dirty="0" err="1" smtClean="0">
                <a:solidFill>
                  <a:schemeClr val="tx1"/>
                </a:solidFill>
              </a:rPr>
              <a:t>kichikligi</a:t>
            </a:r>
            <a:r>
              <a:rPr lang="en-US" sz="3200" b="1" kern="0" dirty="0" smtClean="0">
                <a:solidFill>
                  <a:schemeClr val="tx1"/>
                </a:solidFill>
              </a:rPr>
              <a:t> </a:t>
            </a:r>
            <a:r>
              <a:rPr lang="en-US" sz="3200" b="1" kern="0" dirty="0" err="1" smtClean="0">
                <a:solidFill>
                  <a:schemeClr val="tx1"/>
                </a:solidFill>
              </a:rPr>
              <a:t>uchun</a:t>
            </a:r>
            <a:r>
              <a:rPr lang="en-US" sz="3200" b="1" kern="0" dirty="0" smtClean="0">
                <a:solidFill>
                  <a:schemeClr val="tx1"/>
                </a:solidFill>
              </a:rPr>
              <a:t> </a:t>
            </a:r>
            <a:r>
              <a:rPr lang="en-US" sz="3200" b="1" kern="0" dirty="0" err="1" smtClean="0">
                <a:solidFill>
                  <a:schemeClr val="tx1"/>
                </a:solidFill>
              </a:rPr>
              <a:t>ishlatiladi</a:t>
            </a:r>
            <a:r>
              <a:rPr lang="en-US" sz="3200" b="1" kern="0" dirty="0">
                <a:solidFill>
                  <a:schemeClr val="tx1"/>
                </a:solidFill>
              </a:rPr>
              <a:t>.</a:t>
            </a:r>
            <a:endParaRPr lang="ru-RU" sz="4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бъект 2"/>
          <p:cNvSpPr>
            <a:spLocks noGrp="1"/>
          </p:cNvSpPr>
          <p:nvPr>
            <p:ph sz="half" idx="2"/>
          </p:nvPr>
        </p:nvSpPr>
        <p:spPr>
          <a:xfrm>
            <a:off x="4096544" y="250219"/>
            <a:ext cx="5904656" cy="677108"/>
          </a:xfrm>
        </p:spPr>
        <p:txBody>
          <a:bodyPr/>
          <a:lstStyle/>
          <a:p>
            <a:r>
              <a:rPr lang="en-US" sz="4400" b="1" dirty="0" err="1" smtClean="0"/>
              <a:t>Kasrlarni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taqqoslash</a:t>
            </a:r>
            <a:endParaRPr lang="ru-RU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Объект 3"/>
              <p:cNvSpPr>
                <a:spLocks noGrp="1"/>
              </p:cNvSpPr>
              <p:nvPr>
                <p:ph sz="half" idx="3"/>
              </p:nvPr>
            </p:nvSpPr>
            <p:spPr>
              <a:xfrm>
                <a:off x="3500738" y="2096183"/>
                <a:ext cx="1864877" cy="974819"/>
              </a:xfrm>
            </p:spPr>
            <p:txBody>
              <a:bodyPr/>
              <a:lstStyle/>
              <a:p>
                <a:r>
                  <a:rPr lang="en-US" sz="3200" b="1" dirty="0" smtClean="0">
                    <a:solidFill>
                      <a:schemeClr val="tx1"/>
                    </a:solidFill>
                  </a:rPr>
                  <a:t>1 : 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4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6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3"/>
              </p:nvPr>
            </p:nvSpPr>
            <p:spPr>
              <a:xfrm>
                <a:off x="3500738" y="2096183"/>
                <a:ext cx="1864877" cy="974819"/>
              </a:xfrm>
              <a:blipFill>
                <a:blip r:embed="rId2"/>
                <a:stretch>
                  <a:fillRect l="-13072" b="-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Объект 3"/>
              <p:cNvSpPr txBox="1">
                <a:spLocks/>
              </p:cNvSpPr>
              <p:nvPr/>
            </p:nvSpPr>
            <p:spPr>
              <a:xfrm>
                <a:off x="7585461" y="4764400"/>
                <a:ext cx="432048" cy="61555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</m:oMath>
                  </m:oMathPara>
                </a14:m>
                <a:endParaRPr lang="ru-RU" sz="40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461" y="4764400"/>
                <a:ext cx="43204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7495480" y="4098393"/>
                <a:ext cx="202972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4000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kern="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3200" b="1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katta </a:t>
                </a:r>
                <a14:m>
                  <m:oMath xmlns:m="http://schemas.openxmlformats.org/officeDocument/2006/math">
                    <m:r>
                      <a:rPr lang="en-US" sz="4000" b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480" y="4098393"/>
                <a:ext cx="2029723" cy="707886"/>
              </a:xfrm>
              <a:prstGeom prst="rect">
                <a:avLst/>
              </a:prstGeom>
              <a:blipFill>
                <a:blip r:embed="rId4"/>
                <a:stretch>
                  <a:fillRect r="-1201" b="-224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Прямоугольник 68"/>
          <p:cNvSpPr/>
          <p:nvPr/>
        </p:nvSpPr>
        <p:spPr>
          <a:xfrm>
            <a:off x="8017509" y="4815338"/>
            <a:ext cx="15953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9062871" y="2096183"/>
                <a:ext cx="1512168" cy="97481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062871" y="2096183"/>
                <a:ext cx="1512168" cy="974819"/>
              </a:xfrm>
              <a:blipFill>
                <a:blip r:embed="rId5"/>
                <a:stretch>
                  <a:fillRect l="-403" t="-3750" b="-168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Объект 3"/>
          <p:cNvSpPr txBox="1">
            <a:spLocks/>
          </p:cNvSpPr>
          <p:nvPr/>
        </p:nvSpPr>
        <p:spPr>
          <a:xfrm>
            <a:off x="416224" y="4236892"/>
            <a:ext cx="576855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chemeClr val="tx1"/>
                </a:solidFill>
              </a:rPr>
              <a:t>Ikkita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teng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kasrlar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bitta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kasr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sonning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turli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xil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ifodasidan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iborat</a:t>
            </a:r>
            <a:r>
              <a:rPr lang="en-US" sz="2800" b="1" kern="0" dirty="0">
                <a:solidFill>
                  <a:schemeClr val="tx1"/>
                </a:solidFill>
              </a:rPr>
              <a:t>.</a:t>
            </a:r>
            <a:endParaRPr lang="ru-RU" sz="28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0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0952E-6 3.58025E-6 L 0.01587 0.01609 C 0.01922 0.01962 0.02418 0.02182 0.02952 0.02182 C 0.03547 0.02182 0.04018 0.01962 0.04353 0.01609 L 0.05953 3.58025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6" y="1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8095E-7 3.20988E-6 L 0.01352 -0.03043 C 0.01625 -0.03792 0.02059 -0.04079 0.02505 -0.04079 C 0.03001 -0.04079 0.0341 -0.03792 0.03695 -0.03043 L 0.0506 3.20988E-6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0" y="-2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0635E-6 3.20988E-6 L 0.01365 0.03902 C 0.0165 0.04784 0.02084 0.05291 0.0253 0.05291 C 0.03039 0.05291 0.03448 0.04784 0.03733 0.03902 L 0.0511 3.20988E-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5" y="26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1" grpId="0" animBg="1"/>
      <p:bldP spid="64" grpId="0"/>
      <p:bldP spid="66" grpId="0" build="p"/>
      <p:bldP spid="67" grpId="0"/>
      <p:bldP spid="68" grpId="0"/>
      <p:bldP spid="69" grpId="0"/>
      <p:bldP spid="70" grpId="0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128" y="1359600"/>
            <a:ext cx="11305256" cy="1292662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To‘g‘ri </a:t>
            </a:r>
            <a:r>
              <a:rPr lang="en-US" sz="2800" dirty="0" err="1" smtClean="0">
                <a:solidFill>
                  <a:schemeClr val="tx1"/>
                </a:solidFill>
              </a:rPr>
              <a:t>to‘rtburchak</a:t>
            </a:r>
            <a:r>
              <a:rPr lang="en-US" sz="2800" dirty="0" smtClean="0">
                <a:solidFill>
                  <a:schemeClr val="tx1"/>
                </a:solidFill>
              </a:rPr>
              <a:t> 7 ta </a:t>
            </a:r>
            <a:r>
              <a:rPr lang="en-US" sz="2800" dirty="0" err="1" smtClean="0">
                <a:solidFill>
                  <a:schemeClr val="tx1"/>
                </a:solidFill>
              </a:rPr>
              <a:t>teng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bo‘lakka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bo‘lindi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Bu </a:t>
            </a:r>
            <a:r>
              <a:rPr lang="en-US" sz="2800" dirty="0" err="1" smtClean="0">
                <a:solidFill>
                  <a:schemeClr val="tx1"/>
                </a:solidFill>
              </a:rPr>
              <a:t>bo‘lakning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qanday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qismi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bo‘yalgan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qanday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qismi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bo‘yalmagan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To‘g‘ri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to‘rtburchakning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qaysi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qismi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katta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ru-RU" sz="4000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6567020"/>
              </p:ext>
            </p:extLst>
          </p:nvPr>
        </p:nvGraphicFramePr>
        <p:xfrm>
          <a:off x="592905" y="3240410"/>
          <a:ext cx="4339328" cy="1008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9904">
                  <a:extLst>
                    <a:ext uri="{9D8B030D-6E8A-4147-A177-3AD203B41FA5}">
                      <a16:colId xmlns:a16="http://schemas.microsoft.com/office/drawing/2014/main" xmlns="" val="116707202"/>
                    </a:ext>
                  </a:extLst>
                </a:gridCol>
                <a:gridCol w="619904">
                  <a:extLst>
                    <a:ext uri="{9D8B030D-6E8A-4147-A177-3AD203B41FA5}">
                      <a16:colId xmlns:a16="http://schemas.microsoft.com/office/drawing/2014/main" xmlns="" val="3475860499"/>
                    </a:ext>
                  </a:extLst>
                </a:gridCol>
                <a:gridCol w="619904">
                  <a:extLst>
                    <a:ext uri="{9D8B030D-6E8A-4147-A177-3AD203B41FA5}">
                      <a16:colId xmlns:a16="http://schemas.microsoft.com/office/drawing/2014/main" xmlns="" val="1753866650"/>
                    </a:ext>
                  </a:extLst>
                </a:gridCol>
                <a:gridCol w="619904">
                  <a:extLst>
                    <a:ext uri="{9D8B030D-6E8A-4147-A177-3AD203B41FA5}">
                      <a16:colId xmlns:a16="http://schemas.microsoft.com/office/drawing/2014/main" xmlns="" val="468403817"/>
                    </a:ext>
                  </a:extLst>
                </a:gridCol>
                <a:gridCol w="619904">
                  <a:extLst>
                    <a:ext uri="{9D8B030D-6E8A-4147-A177-3AD203B41FA5}">
                      <a16:colId xmlns:a16="http://schemas.microsoft.com/office/drawing/2014/main" xmlns="" val="2260355446"/>
                    </a:ext>
                  </a:extLst>
                </a:gridCol>
                <a:gridCol w="619904">
                  <a:extLst>
                    <a:ext uri="{9D8B030D-6E8A-4147-A177-3AD203B41FA5}">
                      <a16:colId xmlns:a16="http://schemas.microsoft.com/office/drawing/2014/main" xmlns="" val="1718931308"/>
                    </a:ext>
                  </a:extLst>
                </a:gridCol>
                <a:gridCol w="619904">
                  <a:extLst>
                    <a:ext uri="{9D8B030D-6E8A-4147-A177-3AD203B41FA5}">
                      <a16:colId xmlns:a16="http://schemas.microsoft.com/office/drawing/2014/main" xmlns="" val="1407046474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8925903"/>
                  </a:ext>
                </a:extLst>
              </a:tr>
            </a:tbl>
          </a:graphicData>
        </a:graphic>
      </p:graphicFrame>
      <p:sp>
        <p:nvSpPr>
          <p:cNvPr id="6" name="Объект 5"/>
          <p:cNvSpPr>
            <a:spLocks noGrp="1"/>
          </p:cNvSpPr>
          <p:nvPr>
            <p:ph sz="half" idx="3"/>
          </p:nvPr>
        </p:nvSpPr>
        <p:spPr>
          <a:xfrm>
            <a:off x="4821729" y="292490"/>
            <a:ext cx="4151955" cy="677108"/>
          </a:xfrm>
        </p:spPr>
        <p:txBody>
          <a:bodyPr/>
          <a:lstStyle/>
          <a:p>
            <a:r>
              <a:rPr lang="en-US" sz="4400" b="1" dirty="0" err="1" smtClean="0">
                <a:solidFill>
                  <a:schemeClr val="bg1"/>
                </a:solidFill>
              </a:rPr>
              <a:t>Taqqoslash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2128" y="4608562"/>
            <a:ext cx="113052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maxrajli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surati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nurida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ikkinchisiga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chapda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yotsa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>
            <a:stCxn id="7" idx="0"/>
          </p:cNvCxnSpPr>
          <p:nvPr/>
        </p:nvCxnSpPr>
        <p:spPr>
          <a:xfrm flipV="1">
            <a:off x="2762569" y="2825846"/>
            <a:ext cx="4118323" cy="4145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821730" y="3797044"/>
            <a:ext cx="930998" cy="315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Вертикальный свиток 25"/>
              <p:cNvSpPr/>
              <p:nvPr/>
            </p:nvSpPr>
            <p:spPr>
              <a:xfrm>
                <a:off x="6767733" y="2249424"/>
                <a:ext cx="971128" cy="1182842"/>
              </a:xfrm>
              <a:prstGeom prst="verticalScroll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Вертикальный свито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733" y="2249424"/>
                <a:ext cx="971128" cy="1182842"/>
              </a:xfrm>
              <a:prstGeom prst="verticalScroll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Горизонтальный свиток 26"/>
              <p:cNvSpPr/>
              <p:nvPr/>
            </p:nvSpPr>
            <p:spPr>
              <a:xfrm>
                <a:off x="5761849" y="3142316"/>
                <a:ext cx="854976" cy="1249616"/>
              </a:xfrm>
              <a:prstGeom prst="horizontalScroll">
                <a:avLst>
                  <a:gd name="adj" fmla="val 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Горизонтальный свито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849" y="3142316"/>
                <a:ext cx="854976" cy="1249616"/>
              </a:xfrm>
              <a:prstGeom prst="horizontalScroll">
                <a:avLst>
                  <a:gd name="adj" fmla="val 0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Вертикальный свиток 27"/>
              <p:cNvSpPr/>
              <p:nvPr/>
            </p:nvSpPr>
            <p:spPr>
              <a:xfrm>
                <a:off x="8685409" y="2652262"/>
                <a:ext cx="2592288" cy="1368152"/>
              </a:xfrm>
              <a:prstGeom prst="verticalScroll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Вертикальный свито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409" y="2652262"/>
                <a:ext cx="2592288" cy="1368152"/>
              </a:xfrm>
              <a:prstGeom prst="verticalScroll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61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536704" y="431936"/>
            <a:ext cx="3888432" cy="677108"/>
          </a:xfrm>
        </p:spPr>
        <p:txBody>
          <a:bodyPr/>
          <a:lstStyle/>
          <a:p>
            <a:r>
              <a:rPr lang="en-US" sz="4400" b="1" dirty="0" smtClean="0"/>
              <a:t>40-masala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42746" y="1415073"/>
            <a:ext cx="11593369" cy="861774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Daftaringizga</a:t>
            </a:r>
            <a:r>
              <a:rPr lang="en-US" sz="2800" b="1" dirty="0" smtClean="0">
                <a:solidFill>
                  <a:schemeClr val="tx1"/>
                </a:solidFill>
              </a:rPr>
              <a:t> 12 </a:t>
            </a:r>
            <a:r>
              <a:rPr lang="en-US" sz="2800" b="1" dirty="0" err="1" smtClean="0">
                <a:solidFill>
                  <a:schemeClr val="tx1"/>
                </a:solidFill>
              </a:rPr>
              <a:t>katak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uzunligiga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teng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kesma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chizing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Shu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kesmadan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foydalanib</a:t>
            </a:r>
            <a:r>
              <a:rPr lang="en-US" sz="2800" b="1" dirty="0" smtClean="0">
                <a:solidFill>
                  <a:schemeClr val="tx1"/>
                </a:solidFill>
              </a:rPr>
              <a:t>,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quyidagi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tenglikni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izohlang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7360" y="3821719"/>
            <a:ext cx="59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088074" y="3656508"/>
                <a:ext cx="154760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074" y="3656508"/>
                <a:ext cx="1547603" cy="10175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 flipH="1">
            <a:off x="2786830" y="4199358"/>
            <a:ext cx="8920812" cy="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Левая фигурная скобка 14"/>
          <p:cNvSpPr/>
          <p:nvPr/>
        </p:nvSpPr>
        <p:spPr>
          <a:xfrm rot="5400000">
            <a:off x="3016066" y="3656859"/>
            <a:ext cx="307992" cy="738313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Левая фигурная скобка 15"/>
          <p:cNvSpPr/>
          <p:nvPr/>
        </p:nvSpPr>
        <p:spPr>
          <a:xfrm rot="5400000">
            <a:off x="3754379" y="3656859"/>
            <a:ext cx="307992" cy="738313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Левая фигурная скобка 16"/>
          <p:cNvSpPr/>
          <p:nvPr/>
        </p:nvSpPr>
        <p:spPr>
          <a:xfrm rot="5400000">
            <a:off x="4502201" y="3656860"/>
            <a:ext cx="307992" cy="738313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Левая фигурная скобка 17"/>
          <p:cNvSpPr/>
          <p:nvPr/>
        </p:nvSpPr>
        <p:spPr>
          <a:xfrm rot="5400000">
            <a:off x="5240514" y="3656860"/>
            <a:ext cx="307992" cy="738313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Левая фигурная скобка 18"/>
          <p:cNvSpPr/>
          <p:nvPr/>
        </p:nvSpPr>
        <p:spPr>
          <a:xfrm rot="5400000">
            <a:off x="5985770" y="3656858"/>
            <a:ext cx="307992" cy="738313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вая фигурная скобка 19"/>
          <p:cNvSpPr/>
          <p:nvPr/>
        </p:nvSpPr>
        <p:spPr>
          <a:xfrm rot="5400000">
            <a:off x="6724083" y="3656858"/>
            <a:ext cx="307992" cy="738313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Левая фигурная скобка 20"/>
          <p:cNvSpPr/>
          <p:nvPr/>
        </p:nvSpPr>
        <p:spPr>
          <a:xfrm rot="5400000">
            <a:off x="7471905" y="3656859"/>
            <a:ext cx="307992" cy="738313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Левая фигурная скобка 21"/>
          <p:cNvSpPr/>
          <p:nvPr/>
        </p:nvSpPr>
        <p:spPr>
          <a:xfrm rot="5400000">
            <a:off x="8210218" y="3656859"/>
            <a:ext cx="307992" cy="738313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Левая фигурная скобка 22"/>
          <p:cNvSpPr/>
          <p:nvPr/>
        </p:nvSpPr>
        <p:spPr>
          <a:xfrm rot="5400000">
            <a:off x="8968069" y="3656859"/>
            <a:ext cx="307992" cy="738313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Левая фигурная скобка 23"/>
          <p:cNvSpPr/>
          <p:nvPr/>
        </p:nvSpPr>
        <p:spPr>
          <a:xfrm rot="5400000">
            <a:off x="9706382" y="3656859"/>
            <a:ext cx="307992" cy="738313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Левая фигурная скобка 24"/>
          <p:cNvSpPr/>
          <p:nvPr/>
        </p:nvSpPr>
        <p:spPr>
          <a:xfrm rot="5400000">
            <a:off x="10454204" y="3656860"/>
            <a:ext cx="307992" cy="738313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Левая фигурная скобка 25"/>
          <p:cNvSpPr/>
          <p:nvPr/>
        </p:nvSpPr>
        <p:spPr>
          <a:xfrm rot="5400000">
            <a:off x="11192517" y="3656860"/>
            <a:ext cx="307992" cy="738313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Левая фигурная скобка 27"/>
          <p:cNvSpPr/>
          <p:nvPr/>
        </p:nvSpPr>
        <p:spPr>
          <a:xfrm rot="16200000" flipV="1">
            <a:off x="4054589" y="2979695"/>
            <a:ext cx="470063" cy="2948092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Левая фигурная скобка 32"/>
          <p:cNvSpPr/>
          <p:nvPr/>
        </p:nvSpPr>
        <p:spPr>
          <a:xfrm rot="16200000" flipV="1">
            <a:off x="7024294" y="2979695"/>
            <a:ext cx="470063" cy="2948092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Левая фигурная скобка 33"/>
          <p:cNvSpPr/>
          <p:nvPr/>
        </p:nvSpPr>
        <p:spPr>
          <a:xfrm rot="16200000" flipV="1">
            <a:off x="9982763" y="2960343"/>
            <a:ext cx="470063" cy="2948092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2858919" y="3024386"/>
                <a:ext cx="622286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919" y="3024386"/>
                <a:ext cx="622286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3597232" y="3024386"/>
                <a:ext cx="622286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232" y="3024386"/>
                <a:ext cx="622286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4335545" y="3036607"/>
                <a:ext cx="622286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545" y="3036607"/>
                <a:ext cx="622286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5079341" y="3088214"/>
                <a:ext cx="622286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341" y="3088214"/>
                <a:ext cx="622286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5814313" y="3029490"/>
                <a:ext cx="622286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313" y="3029490"/>
                <a:ext cx="622286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6552626" y="3029490"/>
                <a:ext cx="622286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626" y="3029490"/>
                <a:ext cx="622286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7290939" y="3041711"/>
                <a:ext cx="622286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939" y="3041711"/>
                <a:ext cx="622286" cy="7838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8034735" y="3093318"/>
                <a:ext cx="622286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735" y="3093318"/>
                <a:ext cx="622286" cy="7838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8816992" y="3044004"/>
                <a:ext cx="622286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992" y="3044004"/>
                <a:ext cx="622286" cy="7838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9555305" y="3044004"/>
                <a:ext cx="622286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5305" y="3044004"/>
                <a:ext cx="622286" cy="7838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10293618" y="3056225"/>
                <a:ext cx="622286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3618" y="3056225"/>
                <a:ext cx="622286" cy="7838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11037414" y="3107832"/>
                <a:ext cx="622286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7414" y="3107832"/>
                <a:ext cx="622286" cy="7838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8496471" y="3357498"/>
                <a:ext cx="550151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471" y="3357498"/>
                <a:ext cx="550151" cy="66851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8558417" y="4453740"/>
                <a:ext cx="4379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417" y="4453740"/>
                <a:ext cx="437940" cy="7861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10052166" y="4665967"/>
                <a:ext cx="4379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166" y="4665967"/>
                <a:ext cx="437940" cy="7861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7064668" y="4665968"/>
                <a:ext cx="4379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668" y="4665968"/>
                <a:ext cx="437940" cy="7861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4116575" y="4665969"/>
                <a:ext cx="4379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575" y="4665969"/>
                <a:ext cx="437940" cy="7861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Прямоугольник 53"/>
          <p:cNvSpPr/>
          <p:nvPr/>
        </p:nvSpPr>
        <p:spPr>
          <a:xfrm>
            <a:off x="8588899" y="3930520"/>
            <a:ext cx="309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74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3" grpId="0" animBg="1"/>
      <p:bldP spid="34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92688" y="486363"/>
            <a:ext cx="3168352" cy="677108"/>
          </a:xfrm>
        </p:spPr>
        <p:txBody>
          <a:bodyPr/>
          <a:lstStyle/>
          <a:p>
            <a:r>
              <a:rPr lang="en-US" sz="4400" b="1" dirty="0" smtClean="0"/>
              <a:t>43-masala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68152" y="1475959"/>
            <a:ext cx="11881320" cy="430887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Quyidagi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kasrlarni</a:t>
            </a:r>
            <a:r>
              <a:rPr lang="en-US" sz="2800" b="1" dirty="0" smtClean="0">
                <a:solidFill>
                  <a:schemeClr val="tx1"/>
                </a:solidFill>
              </a:rPr>
              <a:t> : a) </a:t>
            </a:r>
            <a:r>
              <a:rPr lang="en-US" sz="2800" b="1" dirty="0" err="1" smtClean="0">
                <a:solidFill>
                  <a:schemeClr val="tx1"/>
                </a:solidFill>
              </a:rPr>
              <a:t>kamayish</a:t>
            </a:r>
            <a:r>
              <a:rPr lang="en-US" sz="2800" b="1" dirty="0" smtClean="0">
                <a:solidFill>
                  <a:schemeClr val="tx1"/>
                </a:solidFill>
              </a:rPr>
              <a:t>; </a:t>
            </a:r>
            <a:r>
              <a:rPr lang="en-US" sz="2800" b="1" dirty="0" smtClean="0">
                <a:solidFill>
                  <a:schemeClr val="tx1"/>
                </a:solidFill>
              </a:rPr>
              <a:t>b) </a:t>
            </a:r>
            <a:r>
              <a:rPr lang="en-US" sz="2800" b="1" dirty="0" err="1" smtClean="0">
                <a:solidFill>
                  <a:schemeClr val="tx1"/>
                </a:solidFill>
              </a:rPr>
              <a:t>o‘sish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tartibida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joylashtiring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626568" y="2333319"/>
                <a:ext cx="4097917" cy="99065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,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,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,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,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568" y="2333319"/>
                <a:ext cx="4097917" cy="9906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931857" y="3724617"/>
            <a:ext cx="723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626568" y="3603081"/>
                <a:ext cx="4097917" cy="990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,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,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,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,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568" y="3603081"/>
                <a:ext cx="4097917" cy="9906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645514" y="4866273"/>
                <a:ext cx="4097917" cy="990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,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514" y="4866273"/>
                <a:ext cx="4097917" cy="990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984757" y="5038435"/>
            <a:ext cx="641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6040760" y="3240410"/>
            <a:ext cx="936104" cy="8579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040760" y="4866273"/>
            <a:ext cx="1080120" cy="56146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Выноска-облако 15"/>
          <p:cNvSpPr/>
          <p:nvPr/>
        </p:nvSpPr>
        <p:spPr>
          <a:xfrm>
            <a:off x="7120880" y="2333318"/>
            <a:ext cx="2808312" cy="900245"/>
          </a:xfrm>
          <a:prstGeom prst="cloudCallout">
            <a:avLst>
              <a:gd name="adj1" fmla="val -51744"/>
              <a:gd name="adj2" fmla="val 52106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kamayadi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7707796" y="3724617"/>
            <a:ext cx="2221396" cy="957863"/>
          </a:xfrm>
          <a:prstGeom prst="cloudCallout">
            <a:avLst>
              <a:gd name="adj1" fmla="val -71870"/>
              <a:gd name="adj2" fmla="val 625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‘sadi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512368" y="2512052"/>
                <a:ext cx="38343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368" y="2512052"/>
                <a:ext cx="38343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512368" y="3780979"/>
                <a:ext cx="40588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368" y="3780979"/>
                <a:ext cx="40588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515952" y="5038434"/>
                <a:ext cx="40588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952" y="5038434"/>
                <a:ext cx="40588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74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/>
      <p:bldP spid="8" grpId="0"/>
      <p:bldP spid="9" grpId="0"/>
      <p:bldP spid="10" grpId="0"/>
      <p:bldP spid="16" grpId="0" animBg="1"/>
      <p:bldP spid="17" grpId="0" animBg="1"/>
      <p:bldP spid="2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85523" y="360090"/>
            <a:ext cx="4050550" cy="677108"/>
          </a:xfrm>
        </p:spPr>
        <p:txBody>
          <a:bodyPr/>
          <a:lstStyle/>
          <a:p>
            <a:r>
              <a:rPr lang="en-US" sz="4400" b="1" dirty="0" smtClean="0"/>
              <a:t>44-masala</a:t>
            </a:r>
            <a:endParaRPr lang="ru-RU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3"/>
              </p:nvPr>
            </p:nvSpPr>
            <p:spPr>
              <a:xfrm>
                <a:off x="496143" y="1486930"/>
                <a:ext cx="11881321" cy="481094"/>
              </a:xfrm>
            </p:spPr>
            <p:txBody>
              <a:bodyPr/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Yulduzcha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o‘rniga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tegishli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katta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yoki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kichik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)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belgisini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qo‘ying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.</a:t>
                </a:r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3"/>
              </p:nvPr>
            </p:nvSpPr>
            <p:spPr>
              <a:xfrm>
                <a:off x="496143" y="1486930"/>
                <a:ext cx="11881321" cy="481094"/>
              </a:xfrm>
              <a:blipFill>
                <a:blip r:embed="rId2"/>
                <a:stretch>
                  <a:fillRect l="-1796" t="-15190" b="-40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495837" y="2744848"/>
                <a:ext cx="1523173" cy="1144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837" y="2744848"/>
                <a:ext cx="1523173" cy="1144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747883" y="2747298"/>
                <a:ext cx="1422184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883" y="2747298"/>
                <a:ext cx="1422184" cy="11330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495837" y="4360340"/>
                <a:ext cx="1523173" cy="1133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837" y="4360340"/>
                <a:ext cx="1523173" cy="11333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744616" y="4357399"/>
                <a:ext cx="1422184" cy="1130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616" y="4357399"/>
                <a:ext cx="1422184" cy="11301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863214" y="2922775"/>
            <a:ext cx="723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4818" y="4651801"/>
            <a:ext cx="641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02804" y="2986347"/>
            <a:ext cx="682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02804" y="4683476"/>
            <a:ext cx="641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 descr="Блог учителя начальных классов Сегодняевой Людмилы ..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40" y="2444013"/>
            <a:ext cx="2709754" cy="33682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915021" y="2996518"/>
                <a:ext cx="68480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021" y="2996518"/>
                <a:ext cx="684803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112072" y="3005400"/>
                <a:ext cx="68480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072" y="3005400"/>
                <a:ext cx="684803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893825" y="4621921"/>
                <a:ext cx="68480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825" y="4621921"/>
                <a:ext cx="684803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112071" y="4605086"/>
                <a:ext cx="68480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071" y="4605086"/>
                <a:ext cx="684803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48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136" y="3025594"/>
            <a:ext cx="4392488" cy="430887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(</a:t>
            </a:r>
            <a:r>
              <a:rPr lang="en-US" sz="2800" dirty="0" smtClean="0">
                <a:solidFill>
                  <a:schemeClr val="tx1"/>
                </a:solidFill>
              </a:rPr>
              <a:t>315 : 3) · 5=105 · 5=525</a:t>
            </a:r>
            <a:endParaRPr lang="ru-RU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sz="half" idx="3"/>
              </p:nvPr>
            </p:nvSpPr>
            <p:spPr>
              <a:xfrm>
                <a:off x="424136" y="1440210"/>
                <a:ext cx="11809312" cy="978025"/>
              </a:xfrm>
            </p:spPr>
            <p:txBody>
              <a:bodyPr/>
              <a:lstStyle/>
              <a:p>
                <a:r>
                  <a:rPr lang="en-US" sz="3600" b="1" dirty="0" smtClean="0"/>
                  <a:t> 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 smtClean="0"/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qismi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315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ga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; </a:t>
                </a:r>
                <a:r>
                  <a:rPr lang="en-US" sz="3200" b="1" dirty="0" smtClean="0">
                    <a:solidFill>
                      <a:schemeClr val="tx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 smtClean="0"/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qismi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219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ga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teng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bo‘lgan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sonni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toping.</a:t>
                </a:r>
                <a:endParaRPr lang="ru-RU" sz="3600" b="1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3"/>
              </p:nvPr>
            </p:nvSpPr>
            <p:spPr>
              <a:xfrm>
                <a:off x="424136" y="1440210"/>
                <a:ext cx="11809312" cy="978025"/>
              </a:xfrm>
              <a:blipFill rotWithShape="1">
                <a:blip r:embed="rId2"/>
                <a:stretch>
                  <a:fillRect l="-1291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>
            <a:off x="4528592" y="3025594"/>
            <a:ext cx="72008" cy="3383168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24608" y="3672458"/>
            <a:ext cx="864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315 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504256" y="3672458"/>
            <a:ext cx="4640" cy="1253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504256" y="4257233"/>
            <a:ext cx="72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22155" y="406852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08108" y="4624284"/>
            <a:ext cx="72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36100" y="4563289"/>
            <a:ext cx="864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015 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7742" y="4967923"/>
            <a:ext cx="864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08108" y="5511083"/>
            <a:ext cx="72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705624" y="549170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02242" y="374395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23976" y="4382858"/>
            <a:ext cx="864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105 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104656" y="2930024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(219 : 3) · 7= 73 · 7=511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93168" y="3672458"/>
            <a:ext cx="864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219 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072816" y="3672458"/>
            <a:ext cx="4640" cy="1253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072816" y="4257233"/>
            <a:ext cx="72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076192" y="4032835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976668" y="4624284"/>
            <a:ext cx="72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030283" y="4563289"/>
            <a:ext cx="864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09 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241487" y="4999666"/>
            <a:ext cx="864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 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976668" y="5511083"/>
            <a:ext cx="72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5274184" y="549170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12764" y="3672457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057736" y="4257232"/>
            <a:ext cx="864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73 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4315" y="3779895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28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66823" y="4717178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28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832380" y="3841436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28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849318" y="4732986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2800" dirty="0"/>
          </a:p>
        </p:txBody>
      </p:sp>
      <p:pic>
        <p:nvPicPr>
          <p:cNvPr id="9" name="Объект 8" descr="ИКТ НА УРОКАХ МАТЕМАТИКИ В НАЧАЛЬНОЙ ШКОЛЕ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384" y="3664158"/>
            <a:ext cx="2387752" cy="2879111"/>
          </a:xfrm>
        </p:spPr>
      </p:pic>
    </p:spTree>
    <p:extLst>
      <p:ext uri="{BB962C8B-B14F-4D97-AF65-F5344CB8AC3E}">
        <p14:creationId xmlns:p14="http://schemas.microsoft.com/office/powerpoint/2010/main" val="328369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1" grpId="0"/>
      <p:bldP spid="21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3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083907" y="4397140"/>
                <a:ext cx="3577002" cy="861774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6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13</a:t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7,8,9,10,11,12</a:t>
                </a:r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83907" y="4397140"/>
                <a:ext cx="3577002" cy="861774"/>
              </a:xfrm>
              <a:blipFill>
                <a:blip r:embed="rId2"/>
                <a:stretch>
                  <a:fillRect l="-6133" t="-12676" b="-239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888632" y="431936"/>
            <a:ext cx="4050550" cy="677108"/>
          </a:xfrm>
        </p:spPr>
        <p:txBody>
          <a:bodyPr/>
          <a:lstStyle/>
          <a:p>
            <a:r>
              <a:rPr lang="en-US" sz="4400" b="1" dirty="0" smtClean="0"/>
              <a:t>51-masala</a:t>
            </a:r>
            <a:endParaRPr lang="ru-RU" sz="4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sz="half" idx="3"/>
              </p:nvPr>
            </p:nvSpPr>
            <p:spPr>
              <a:xfrm>
                <a:off x="496144" y="1440210"/>
                <a:ext cx="11665377" cy="1167627"/>
              </a:xfrm>
            </p:spPr>
            <p:txBody>
              <a:bodyPr/>
              <a:lstStyle/>
              <a:p>
                <a:r>
                  <a:rPr lang="en-US" sz="2800" b="1" dirty="0" smtClean="0">
                    <a:solidFill>
                      <a:srgbClr val="C00000"/>
                    </a:solidFill>
                  </a:rPr>
                  <a:t>c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ning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qanday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qiymatlarida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 kasr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kasrdan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katta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lekin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       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kasrdan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kichik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bo‘ladi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?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Bunday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kasrlarning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barchasini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yozing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.                         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3"/>
              </p:nvPr>
            </p:nvSpPr>
            <p:spPr>
              <a:xfrm>
                <a:off x="496144" y="1440210"/>
                <a:ext cx="11665377" cy="1167627"/>
              </a:xfrm>
              <a:blipFill rotWithShape="1">
                <a:blip r:embed="rId3"/>
                <a:stretch>
                  <a:fillRect l="-1829" r="-14368" b="-171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0505256" y="1440210"/>
                <a:ext cx="648072" cy="784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24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5256" y="1440210"/>
                <a:ext cx="648072" cy="7842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856184" y="2939003"/>
                <a:ext cx="1189941" cy="1014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84" y="2939003"/>
                <a:ext cx="1189941" cy="10148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840208" y="3032425"/>
                <a:ext cx="1189941" cy="9401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ru-RU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208" y="3032425"/>
                <a:ext cx="1189941" cy="9401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872408" y="2995042"/>
                <a:ext cx="768159" cy="1014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408" y="2995042"/>
                <a:ext cx="768159" cy="10148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856184" y="5472658"/>
                <a:ext cx="945580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ru-RU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  <m:r>
                        <a:rPr lang="ru-RU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84" y="5472658"/>
                <a:ext cx="945580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576294" y="5491573"/>
                <a:ext cx="945580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ru-RU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  <m:r>
                        <a:rPr lang="ru-RU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294" y="5491573"/>
                <a:ext cx="945580" cy="10175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296404" y="5510488"/>
                <a:ext cx="945580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ru-RU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  <m:r>
                        <a:rPr lang="ru-RU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404" y="5510488"/>
                <a:ext cx="945580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016514" y="5529403"/>
                <a:ext cx="945580" cy="1014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ru-RU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514" y="5529403"/>
                <a:ext cx="945580" cy="10148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3736624" y="5532890"/>
                <a:ext cx="872510" cy="1014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ru-RU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624" y="5532890"/>
                <a:ext cx="872510" cy="101489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456734" y="5551805"/>
                <a:ext cx="872510" cy="1014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ru-RU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734" y="5551805"/>
                <a:ext cx="872510" cy="101489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26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/>
      <p:bldP spid="9" grpId="0"/>
      <p:bldP spid="10" grpId="0"/>
      <p:bldP spid="11" grpId="0"/>
      <p:bldP spid="12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008" y="242864"/>
            <a:ext cx="12001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12" y="1296194"/>
            <a:ext cx="12385376" cy="56166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16424" y="3221562"/>
            <a:ext cx="64541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000" b="1" dirty="0" err="1" smtClean="0">
                <a:ln w="0"/>
                <a:latin typeface="Arial" pitchFamily="34" charset="0"/>
                <a:cs typeface="Arial" pitchFamily="34" charset="0"/>
              </a:rPr>
              <a:t>Darslikning</a:t>
            </a:r>
            <a:r>
              <a:rPr lang="en-US" altLang="ru-RU" sz="4000" b="1" dirty="0" smtClean="0">
                <a:ln w="0"/>
                <a:latin typeface="Arial" pitchFamily="34" charset="0"/>
                <a:cs typeface="Arial" pitchFamily="34" charset="0"/>
              </a:rPr>
              <a:t>  27-betdagi </a:t>
            </a:r>
          </a:p>
          <a:p>
            <a:pPr algn="ctr">
              <a:defRPr/>
            </a:pPr>
            <a:r>
              <a:rPr lang="en-US" altLang="ru-RU" sz="4000" b="1" dirty="0">
                <a:ln w="0"/>
                <a:latin typeface="Arial" pitchFamily="34" charset="0"/>
                <a:cs typeface="Arial" pitchFamily="34" charset="0"/>
              </a:rPr>
              <a:t>5</a:t>
            </a:r>
            <a:r>
              <a:rPr lang="en-US" altLang="ru-RU" sz="4000" b="1" dirty="0" smtClean="0">
                <a:ln w="0"/>
                <a:latin typeface="Arial" pitchFamily="34" charset="0"/>
                <a:cs typeface="Arial" pitchFamily="34" charset="0"/>
              </a:rPr>
              <a:t>5-,56-,57-,58-masalalarni </a:t>
            </a:r>
            <a:r>
              <a:rPr lang="en-US" altLang="ru-RU" sz="4000" b="1" dirty="0" err="1" smtClean="0">
                <a:ln w="0"/>
                <a:latin typeface="Arial" pitchFamily="34" charset="0"/>
                <a:cs typeface="Arial" pitchFamily="34" charset="0"/>
              </a:rPr>
              <a:t>yechish</a:t>
            </a:r>
            <a:r>
              <a:rPr lang="en-US" altLang="ru-RU" sz="4000" b="1" dirty="0" smtClean="0">
                <a:ln w="0"/>
                <a:latin typeface="Arial" pitchFamily="34" charset="0"/>
                <a:cs typeface="Arial" pitchFamily="34" charset="0"/>
              </a:rPr>
              <a:t>.</a:t>
            </a:r>
            <a:endParaRPr lang="ru-RU" sz="4000" b="1" dirty="0">
              <a:ln w="0"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10792</TotalTime>
  <Words>615</Words>
  <Application>Microsoft Office PowerPoint</Application>
  <PresentationFormat>Произвольный</PresentationFormat>
  <Paragraphs>105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MATEMATIKA</vt:lpstr>
      <vt:lpstr>1/2 =  2/4</vt:lpstr>
      <vt:lpstr>To‘g‘ri to‘rtburchak 7 ta teng bo‘lakka bo‘lindi. Bu bo‘lakning qanday qismi bo‘yalgan va qanday qismi bo‘yalmagan? To‘g‘ri to‘rtburchakning qaysi qismi katta?</vt:lpstr>
      <vt:lpstr>Презентация PowerPoint</vt:lpstr>
      <vt:lpstr>Презентация PowerPoint</vt:lpstr>
      <vt:lpstr>Презентация PowerPoint</vt:lpstr>
      <vt:lpstr>(315 : 3) · 5=105 · 5=525</vt:lpstr>
      <vt:lpstr>6&lt;C&lt; 13 7,8,9,10,11,12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Admin</cp:lastModifiedBy>
  <cp:revision>848</cp:revision>
  <dcterms:created xsi:type="dcterms:W3CDTF">2020-04-09T07:32:19Z</dcterms:created>
  <dcterms:modified xsi:type="dcterms:W3CDTF">2020-12-13T17:00:58Z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