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440" r:id="rId2"/>
    <p:sldId id="434" r:id="rId3"/>
    <p:sldId id="435" r:id="rId4"/>
    <p:sldId id="439" r:id="rId5"/>
    <p:sldId id="436" r:id="rId6"/>
    <p:sldId id="437" r:id="rId7"/>
    <p:sldId id="438" r:id="rId8"/>
    <p:sldId id="420" r:id="rId9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308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80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xmlns="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0293" autoAdjust="0"/>
  </p:normalViewPr>
  <p:slideViewPr>
    <p:cSldViewPr>
      <p:cViewPr>
        <p:scale>
          <a:sx n="72" d="100"/>
          <a:sy n="72" d="100"/>
        </p:scale>
        <p:origin x="-276" y="-72"/>
      </p:cViewPr>
      <p:guideLst>
        <p:guide orient="horz" pos="2880"/>
        <p:guide orient="horz" pos="6391"/>
        <p:guide pos="2308"/>
        <p:guide pos="48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29.11.2020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-17888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56384" y="492299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025396" y="2293208"/>
            <a:ext cx="11158574" cy="862317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altLang="ru-RU" sz="5400" dirty="0">
                <a:solidFill>
                  <a:schemeClr val="tx2"/>
                </a:solidFill>
                <a:latin typeface="Arial Black" pitchFamily="34" charset="0"/>
                <a:cs typeface="Times New Roman" pitchFamily="18" charset="0"/>
              </a:rPr>
              <a:t>BURCHAKLAR</a:t>
            </a:r>
            <a:endParaRPr lang="en-US" sz="8800" i="1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12168" y="454530"/>
            <a:ext cx="11352595" cy="1273710"/>
            <a:chOff x="439458" y="322808"/>
            <a:chExt cx="4985770" cy="57367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556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5715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object 5"/>
          <p:cNvSpPr/>
          <p:nvPr/>
        </p:nvSpPr>
        <p:spPr>
          <a:xfrm>
            <a:off x="261248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261248" y="4405780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5" name="Прямоугольник 4"/>
          <p:cNvSpPr/>
          <p:nvPr/>
        </p:nvSpPr>
        <p:spPr>
          <a:xfrm>
            <a:off x="10214121" y="756895"/>
            <a:ext cx="183896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 descr="&lt;strong&gt;Картинки&lt;/strong&gt; &lt;strong&gt;геометрия&lt;/strong&gt; (60 фото)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8432" y="3173088"/>
            <a:ext cx="6014726" cy="3746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73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144216" y="6938719"/>
            <a:ext cx="4050550" cy="1493481"/>
          </a:xfrm>
        </p:spPr>
        <p:txBody>
          <a:bodyPr/>
          <a:lstStyle/>
          <a:p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409896" y="1392695"/>
                <a:ext cx="11809393" cy="5363586"/>
              </a:xfrm>
            </p:spPr>
            <p:txBody>
              <a:bodyPr/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</a:rPr>
                  <a:t>O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nuqtadan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chiquvchi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ikkita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: </a:t>
                </a:r>
              </a:p>
              <a:p>
                <a:r>
                  <a:rPr lang="en-US" sz="2800" b="1" dirty="0" smtClean="0">
                    <a:solidFill>
                      <a:srgbClr val="FF0000"/>
                    </a:solidFill>
                  </a:rPr>
                  <a:t>O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va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OB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nurlarni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chizamiz</a:t>
                </a:r>
                <a:endParaRPr lang="en-US" sz="2800" b="1" dirty="0" smtClean="0">
                  <a:solidFill>
                    <a:schemeClr val="tx1"/>
                  </a:solidFill>
                </a:endParaRPr>
              </a:p>
              <a:p>
                <a:r>
                  <a:rPr lang="en-US" sz="2800" b="1" dirty="0" smtClean="0">
                    <a:solidFill>
                      <a:srgbClr val="FF0000"/>
                    </a:solidFill>
                  </a:rPr>
                  <a:t>AOB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burchak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yoki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AOB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 </a:t>
                </a:r>
              </a:p>
              <a:p>
                <a:r>
                  <a:rPr lang="en-US" sz="2800" b="1" dirty="0" smtClean="0">
                    <a:solidFill>
                      <a:srgbClr val="FF0000"/>
                    </a:solidFill>
                  </a:rPr>
                  <a:t>O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-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nuqta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uchi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en-US" sz="2800" b="1" dirty="0" smtClean="0">
                    <a:solidFill>
                      <a:srgbClr val="FF0000"/>
                    </a:solidFill>
                  </a:rPr>
                  <a:t>OA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nur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-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tomoni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en-US" sz="2800" b="1" dirty="0" smtClean="0">
                    <a:solidFill>
                      <a:srgbClr val="FF0000"/>
                    </a:solidFill>
                  </a:rPr>
                  <a:t>OB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nur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-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tomoni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. </a:t>
                </a:r>
              </a:p>
              <a:p>
                <a:endParaRPr lang="en-US" sz="2800" b="1" dirty="0">
                  <a:solidFill>
                    <a:schemeClr val="tx1"/>
                  </a:solidFill>
                </a:endParaRPr>
              </a:p>
              <a:p>
                <a:r>
                  <a:rPr lang="en-US" sz="2800" b="1" dirty="0" err="1" smtClean="0">
                    <a:solidFill>
                      <a:schemeClr val="tx2"/>
                    </a:solidFill>
                  </a:rPr>
                  <a:t>Ta’rif</a:t>
                </a:r>
                <a:r>
                  <a:rPr lang="en-US" sz="2800" b="1" dirty="0" smtClean="0">
                    <a:solidFill>
                      <a:schemeClr val="tx2"/>
                    </a:solidFill>
                  </a:rPr>
                  <a:t> :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Bir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nuqtadan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chiquvchi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ikkita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nurdan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iborat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shaklga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burchak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deyiladi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endParaRPr lang="en-US" sz="2800" b="1" dirty="0">
                  <a:solidFill>
                    <a:srgbClr val="FF0000"/>
                  </a:solidFill>
                </a:endParaRPr>
              </a:p>
              <a:p>
                <a:r>
                  <a:rPr lang="en-US" sz="2800" b="1" dirty="0" err="1" smtClean="0">
                    <a:solidFill>
                      <a:schemeClr val="tx1"/>
                    </a:solidFill>
                  </a:rPr>
                  <a:t>Burchak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“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AOB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burchak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” 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yoki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AOB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va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“</a:t>
                </a:r>
                <a:r>
                  <a:rPr lang="en-US" sz="2800" b="1" dirty="0" smtClean="0">
                    <a:solidFill>
                      <a:srgbClr val="FF0000"/>
                    </a:solidFill>
                  </a:rPr>
                  <a:t>O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burchak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yoki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</a:rPr>
                  <a:t>O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tarzida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ifodalanishi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mumkin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.</a:t>
                </a:r>
                <a:endParaRPr lang="ru-RU" sz="2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409896" y="1392695"/>
                <a:ext cx="11809393" cy="5363586"/>
              </a:xfrm>
              <a:blipFill rotWithShape="1">
                <a:blip r:embed="rId2"/>
                <a:stretch>
                  <a:fillRect l="-1807" t="-19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>
            <a:off x="5680720" y="3528442"/>
            <a:ext cx="194421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5666521" y="2304306"/>
            <a:ext cx="1296144" cy="122413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 rot="3905671">
            <a:off x="4697124" y="2751014"/>
            <a:ext cx="1706488" cy="1130424"/>
          </a:xfrm>
          <a:prstGeom prst="arc">
            <a:avLst>
              <a:gd name="adj1" fmla="val 16515822"/>
              <a:gd name="adj2" fmla="val 18874678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354133" y="3489713"/>
            <a:ext cx="503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366326" y="3458369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578364" y="1823732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503228" y="3236054"/>
            <a:ext cx="3289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93065" y="288082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9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/>
      <p:bldP spid="24" grpId="0"/>
      <p:bldP spid="25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662" y="269792"/>
            <a:ext cx="9210452" cy="830997"/>
          </a:xfrm>
        </p:spPr>
        <p:txBody>
          <a:bodyPr/>
          <a:lstStyle/>
          <a:p>
            <a:r>
              <a:rPr lang="en-US" sz="5400" dirty="0" smtClean="0"/>
              <a:t>      </a:t>
            </a:r>
            <a:r>
              <a:rPr lang="en-US" sz="5400" dirty="0" err="1" smtClean="0"/>
              <a:t>Burchak</a:t>
            </a:r>
            <a:r>
              <a:rPr lang="en-US" sz="5400" dirty="0" smtClean="0"/>
              <a:t> </a:t>
            </a:r>
            <a:r>
              <a:rPr lang="en-US" sz="5400" dirty="0" err="1" smtClean="0"/>
              <a:t>turlari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half" idx="2"/>
              </p:nvPr>
            </p:nvSpPr>
            <p:spPr>
              <a:xfrm>
                <a:off x="3738822" y="6161933"/>
                <a:ext cx="2487690" cy="393269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solidFill>
                      <a:schemeClr val="tx1"/>
                    </a:solidFill>
                  </a:rPr>
                  <a:t>AOB = 90°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3738822" y="6161933"/>
                <a:ext cx="2487690" cy="393269"/>
              </a:xfrm>
              <a:blipFill>
                <a:blip r:embed="rId2"/>
                <a:stretch>
                  <a:fillRect t="-28125" b="-64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537069" y="1341302"/>
            <a:ext cx="11737385" cy="430887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O </a:t>
            </a:r>
            <a:r>
              <a:rPr lang="en-US" sz="2800" b="1" dirty="0" err="1" smtClean="0">
                <a:solidFill>
                  <a:schemeClr val="tx1"/>
                </a:solidFill>
              </a:rPr>
              <a:t>nuqtadan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chiquvchi</a:t>
            </a:r>
            <a:r>
              <a:rPr lang="en-US" sz="2800" b="1" dirty="0" smtClean="0">
                <a:solidFill>
                  <a:schemeClr val="tx1"/>
                </a:solidFill>
              </a:rPr>
              <a:t> OA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OB </a:t>
            </a:r>
            <a:r>
              <a:rPr lang="en-US" sz="2800" b="1" dirty="0" err="1" smtClean="0">
                <a:solidFill>
                  <a:schemeClr val="tx1"/>
                </a:solidFill>
              </a:rPr>
              <a:t>nurlar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yoyiq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tashkil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qiladi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821755" y="2693278"/>
            <a:ext cx="3603746" cy="1617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Дуга 7"/>
          <p:cNvSpPr/>
          <p:nvPr/>
        </p:nvSpPr>
        <p:spPr>
          <a:xfrm rot="17826618">
            <a:off x="2166428" y="2318406"/>
            <a:ext cx="914400" cy="914400"/>
          </a:xfrm>
          <a:prstGeom prst="arc">
            <a:avLst>
              <a:gd name="adj1" fmla="val 15048185"/>
              <a:gd name="adj2" fmla="val 3358632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459798" y="2320953"/>
            <a:ext cx="364202" cy="70788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35814" y="259360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072263" y="262438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394074" y="2648479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821755" y="5212138"/>
            <a:ext cx="1801873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821755" y="3512394"/>
            <a:ext cx="723426" cy="17173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Дуга 29"/>
          <p:cNvSpPr/>
          <p:nvPr/>
        </p:nvSpPr>
        <p:spPr>
          <a:xfrm rot="1616231">
            <a:off x="473268" y="4528577"/>
            <a:ext cx="914400" cy="914400"/>
          </a:xfrm>
          <a:prstGeom prst="arc">
            <a:avLst>
              <a:gd name="adj1" fmla="val 15734743"/>
              <a:gd name="adj2" fmla="val 75864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4425501" y="5229735"/>
            <a:ext cx="1801011" cy="2712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4425501" y="3522817"/>
            <a:ext cx="0" cy="170691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313933" y="5229734"/>
            <a:ext cx="194421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 flipV="1">
            <a:off x="7305822" y="3522817"/>
            <a:ext cx="1008111" cy="170691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Дуга 45"/>
          <p:cNvSpPr/>
          <p:nvPr/>
        </p:nvSpPr>
        <p:spPr>
          <a:xfrm rot="1121577">
            <a:off x="7856733" y="4684708"/>
            <a:ext cx="914400" cy="991461"/>
          </a:xfrm>
          <a:prstGeom prst="arc">
            <a:avLst>
              <a:gd name="adj1" fmla="val 13069494"/>
              <a:gd name="adj2" fmla="val 20988355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8155408" y="4941720"/>
            <a:ext cx="3289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4252216" y="4948190"/>
            <a:ext cx="3289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49388" y="5190018"/>
            <a:ext cx="7425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4425501" y="4719810"/>
            <a:ext cx="42902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flipH="1">
            <a:off x="4852259" y="4719810"/>
            <a:ext cx="5292" cy="49333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/>
          <p:cNvSpPr/>
          <p:nvPr/>
        </p:nvSpPr>
        <p:spPr>
          <a:xfrm>
            <a:off x="2264625" y="5212718"/>
            <a:ext cx="5175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930468" y="3373114"/>
            <a:ext cx="485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3943778" y="3246507"/>
            <a:ext cx="4817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4103627" y="5212138"/>
            <a:ext cx="9474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 flipH="1">
            <a:off x="5824735" y="5273454"/>
            <a:ext cx="77539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6967748" y="3508117"/>
            <a:ext cx="4320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 flipH="1">
            <a:off x="7968818" y="5188444"/>
            <a:ext cx="939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 flipH="1">
            <a:off x="9857184" y="5257455"/>
            <a:ext cx="5441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253646" y="2181167"/>
            <a:ext cx="57556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Yoyiq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180°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649357" y="6163718"/>
                <a:ext cx="258958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 &lt; 90°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357" y="6163718"/>
                <a:ext cx="2589588" cy="523220"/>
              </a:xfrm>
              <a:prstGeom prst="rect">
                <a:avLst/>
              </a:prstGeom>
              <a:blipFill>
                <a:blip r:embed="rId3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Прямоугольник 72"/>
              <p:cNvSpPr/>
              <p:nvPr/>
            </p:nvSpPr>
            <p:spPr>
              <a:xfrm>
                <a:off x="7968818" y="6164452"/>
                <a:ext cx="361655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90 &lt;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AOB &lt; 180°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3" name="Прямоугольник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818" y="6164452"/>
                <a:ext cx="3616558" cy="523220"/>
              </a:xfrm>
              <a:prstGeom prst="rect">
                <a:avLst/>
              </a:prstGeom>
              <a:blipFill>
                <a:blip r:embed="rId4"/>
                <a:stretch>
                  <a:fillRect l="-3373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673139" y="4926834"/>
            <a:ext cx="7771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873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8" grpId="0" animBg="1"/>
      <p:bldP spid="16" grpId="0"/>
      <p:bldP spid="17" grpId="0"/>
      <p:bldP spid="18" grpId="0"/>
      <p:bldP spid="19" grpId="0"/>
      <p:bldP spid="30" grpId="0" animBg="1"/>
      <p:bldP spid="46" grpId="0" animBg="1"/>
      <p:bldP spid="47" grpId="0"/>
      <p:bldP spid="48" grpId="0"/>
      <p:bldP spid="49" grpId="0"/>
      <p:bldP spid="61" grpId="0"/>
      <p:bldP spid="63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96144" y="1425048"/>
            <a:ext cx="11999396" cy="1723549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AOB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nechta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nuqtalar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tasvirlangan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C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D </a:t>
            </a:r>
            <a:r>
              <a:rPr lang="en-US" sz="2800" b="1" dirty="0" err="1" smtClean="0">
                <a:solidFill>
                  <a:schemeClr val="tx1"/>
                </a:solidFill>
              </a:rPr>
              <a:t>nuqtalar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AOB 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tomonlarida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E,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F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G </a:t>
            </a:r>
            <a:r>
              <a:rPr lang="en-US" sz="2800" b="1" dirty="0" err="1" smtClean="0">
                <a:solidFill>
                  <a:schemeClr val="tx1"/>
                </a:solidFill>
              </a:rPr>
              <a:t>nuqtalar</a:t>
            </a:r>
            <a:r>
              <a:rPr lang="en-US" sz="2800" b="1" dirty="0" smtClean="0">
                <a:solidFill>
                  <a:schemeClr val="tx1"/>
                </a:solidFill>
              </a:rPr>
              <a:t> –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ichki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sohasida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X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Y </a:t>
            </a:r>
            <a:r>
              <a:rPr lang="en-US" sz="2800" b="1" dirty="0" err="1" smtClean="0">
                <a:solidFill>
                  <a:schemeClr val="tx1"/>
                </a:solidFill>
              </a:rPr>
              <a:t>nuqtalar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esa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tashqi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sohasida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yotibdi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</a:p>
          <a:p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358961" y="5235979"/>
            <a:ext cx="432047" cy="623514"/>
          </a:xfrm>
        </p:spPr>
        <p:txBody>
          <a:bodyPr/>
          <a:lstStyle/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O</a:t>
            </a:r>
            <a:endParaRPr lang="ru-RU" sz="2800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659721" y="3799549"/>
            <a:ext cx="1033569" cy="1798334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685178" y="5597882"/>
            <a:ext cx="2016224" cy="1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646739" y="3537939"/>
            <a:ext cx="3473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268543" y="5651013"/>
            <a:ext cx="8640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3019761" y="4515899"/>
            <a:ext cx="2880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719001" y="4402600"/>
            <a:ext cx="3007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598589" y="5336273"/>
            <a:ext cx="3954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571428" y="5648164"/>
            <a:ext cx="4226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 flipH="1" flipV="1">
            <a:off x="2791008" y="6218201"/>
            <a:ext cx="6227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013113" y="5956591"/>
            <a:ext cx="5378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982011" y="4571877"/>
            <a:ext cx="6480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011648" y="4299875"/>
            <a:ext cx="457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213630" y="5061331"/>
            <a:ext cx="5068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163776" y="4773691"/>
            <a:ext cx="69705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 flipH="1">
            <a:off x="3999519" y="4973071"/>
            <a:ext cx="513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004845" y="4711460"/>
            <a:ext cx="5078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 flipH="1">
            <a:off x="3571428" y="4584378"/>
            <a:ext cx="6009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448472" y="4320530"/>
            <a:ext cx="7586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Заголовок 1"/>
          <p:cNvSpPr>
            <a:spLocks noGrp="1"/>
          </p:cNvSpPr>
          <p:nvPr>
            <p:ph type="title"/>
          </p:nvPr>
        </p:nvSpPr>
        <p:spPr>
          <a:xfrm>
            <a:off x="1792288" y="216074"/>
            <a:ext cx="9210452" cy="830997"/>
          </a:xfrm>
        </p:spPr>
        <p:txBody>
          <a:bodyPr/>
          <a:lstStyle/>
          <a:p>
            <a:pPr algn="ctr"/>
            <a:r>
              <a:rPr lang="en-US" sz="5400" dirty="0" err="1" smtClean="0"/>
              <a:t>Burchak</a:t>
            </a:r>
            <a:r>
              <a:rPr lang="en-US" sz="5400" dirty="0" smtClean="0"/>
              <a:t> </a:t>
            </a:r>
            <a:r>
              <a:rPr lang="en-US" sz="5400" dirty="0" err="1" smtClean="0"/>
              <a:t>turlari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26505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22" grpId="0"/>
      <p:bldP spid="23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413" y="6984826"/>
            <a:ext cx="3577002" cy="92858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1967" y="4443882"/>
            <a:ext cx="11136914" cy="2154436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BAC </a:t>
            </a:r>
            <a:r>
              <a:rPr lang="en-US" sz="2800" b="1" dirty="0" err="1" smtClean="0">
                <a:solidFill>
                  <a:schemeClr val="tx1"/>
                </a:solidFill>
              </a:rPr>
              <a:t>uchi</a:t>
            </a:r>
            <a:r>
              <a:rPr lang="en-US" sz="2800" b="1" dirty="0" smtClean="0">
                <a:solidFill>
                  <a:schemeClr val="tx1"/>
                </a:solidFill>
              </a:rPr>
              <a:t> - A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tomonlari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- BA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AC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PQR </a:t>
            </a:r>
            <a:r>
              <a:rPr lang="en-US" sz="2800" b="1" dirty="0" err="1" smtClean="0">
                <a:solidFill>
                  <a:schemeClr val="tx1"/>
                </a:solidFill>
              </a:rPr>
              <a:t>uchi</a:t>
            </a:r>
            <a:r>
              <a:rPr lang="en-US" sz="2800" b="1" dirty="0" smtClean="0">
                <a:solidFill>
                  <a:schemeClr val="tx1"/>
                </a:solidFill>
              </a:rPr>
              <a:t> - Q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tomonlari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- PQ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QR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YXZ </a:t>
            </a:r>
            <a:r>
              <a:rPr lang="en-US" sz="2800" b="1" dirty="0" err="1" smtClean="0">
                <a:solidFill>
                  <a:schemeClr val="tx1"/>
                </a:solidFill>
              </a:rPr>
              <a:t>uchi</a:t>
            </a:r>
            <a:r>
              <a:rPr lang="en-US" sz="2800" b="1" dirty="0" smtClean="0">
                <a:solidFill>
                  <a:schemeClr val="tx1"/>
                </a:solidFill>
              </a:rPr>
              <a:t> - X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tomonlari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- YX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XZ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4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MNL </a:t>
            </a:r>
            <a:r>
              <a:rPr lang="en-US" sz="2800" b="1" dirty="0" err="1" smtClean="0">
                <a:solidFill>
                  <a:schemeClr val="tx1"/>
                </a:solidFill>
              </a:rPr>
              <a:t>uchi</a:t>
            </a:r>
            <a:r>
              <a:rPr lang="en-US" sz="2800" b="1" dirty="0" smtClean="0">
                <a:solidFill>
                  <a:schemeClr val="tx1"/>
                </a:solidFill>
              </a:rPr>
              <a:t> - N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tomonlari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- MN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NL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5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TSJ </a:t>
            </a:r>
            <a:r>
              <a:rPr lang="en-US" sz="2800" b="1" dirty="0" err="1" smtClean="0">
                <a:solidFill>
                  <a:schemeClr val="tx1"/>
                </a:solidFill>
              </a:rPr>
              <a:t>uchi</a:t>
            </a:r>
            <a:r>
              <a:rPr lang="en-US" sz="2800" b="1" dirty="0" smtClean="0">
                <a:solidFill>
                  <a:schemeClr val="tx1"/>
                </a:solidFill>
              </a:rPr>
              <a:t> - S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tomonlari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– TS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SJ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888632" y="404980"/>
            <a:ext cx="3624480" cy="615553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519-masala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8112" y="1249791"/>
            <a:ext cx="125293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Rasmda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burchaklarni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tomonlarini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84176" y="3542253"/>
            <a:ext cx="136815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784176" y="2534141"/>
            <a:ext cx="1152128" cy="1008112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664496" y="3542253"/>
            <a:ext cx="10801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 flipV="1">
            <a:off x="3232448" y="2534141"/>
            <a:ext cx="432048" cy="1008112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6040760" y="2246109"/>
            <a:ext cx="0" cy="129614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6040760" y="3542253"/>
            <a:ext cx="115212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8201000" y="3542253"/>
            <a:ext cx="151216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8201000" y="2390125"/>
            <a:ext cx="1512168" cy="115212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10793288" y="3542253"/>
            <a:ext cx="122413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 flipV="1">
            <a:off x="11369352" y="2390125"/>
            <a:ext cx="648072" cy="1152129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10909706" y="2030923"/>
            <a:ext cx="4596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1873407" y="3449249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10628309" y="3548088"/>
            <a:ext cx="3837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9430406" y="3520295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7914379" y="3449249"/>
            <a:ext cx="338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936511" y="3494923"/>
            <a:ext cx="3058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5698234" y="3449249"/>
            <a:ext cx="560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576910" y="1925321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823555" y="2390125"/>
            <a:ext cx="309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4532391" y="3494923"/>
            <a:ext cx="4282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362178" y="3449249"/>
            <a:ext cx="513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1220427" y="2248143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1908303" y="3494923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599954" y="3494923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9134484" y="1921577"/>
            <a:ext cx="775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</a:rPr>
              <a:t>M</a:t>
            </a:r>
            <a:endParaRPr lang="ru-RU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2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52" grpId="0"/>
      <p:bldP spid="53" grpId="0"/>
      <p:bldP spid="54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52128" y="1379365"/>
            <a:ext cx="12313368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Rasmdagi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burchaklarni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ko‘z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bilan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chamalab</a:t>
            </a:r>
            <a:r>
              <a:rPr lang="en-US" sz="2800" b="1" dirty="0" smtClean="0">
                <a:solidFill>
                  <a:schemeClr val="tx1"/>
                </a:solidFill>
              </a:rPr>
              <a:t>,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ularning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orasida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to‘g‘ri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burchakni</a:t>
            </a:r>
            <a:r>
              <a:rPr lang="en-US" sz="2800" b="1" dirty="0" smtClean="0">
                <a:solidFill>
                  <a:schemeClr val="tx1"/>
                </a:solidFill>
              </a:rPr>
              <a:t> toping.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672608" y="362768"/>
            <a:ext cx="3912512" cy="615553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521-masala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2128" y="5760690"/>
            <a:ext cx="85812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YXZ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712168" y="3888482"/>
            <a:ext cx="1368152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712168" y="2880370"/>
            <a:ext cx="1152128" cy="1008112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592488" y="3888482"/>
            <a:ext cx="10801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 flipV="1">
            <a:off x="3160440" y="2880370"/>
            <a:ext cx="432048" cy="1008112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968752" y="2592338"/>
            <a:ext cx="0" cy="129614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968752" y="3888482"/>
            <a:ext cx="115212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8128992" y="3888482"/>
            <a:ext cx="151216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8128992" y="2736354"/>
            <a:ext cx="1512168" cy="115212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0721280" y="3888482"/>
            <a:ext cx="122413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11297344" y="2736354"/>
            <a:ext cx="648072" cy="1152129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0837698" y="2377152"/>
            <a:ext cx="4596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801399" y="3795478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556301" y="3894317"/>
            <a:ext cx="3837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358398" y="3866524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842371" y="3795478"/>
            <a:ext cx="338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864503" y="3841152"/>
            <a:ext cx="3058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626226" y="3795478"/>
            <a:ext cx="5607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504902" y="2271550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751547" y="2736354"/>
            <a:ext cx="309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460383" y="3841152"/>
            <a:ext cx="4282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290170" y="3795478"/>
            <a:ext cx="513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148419" y="2594372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820190" y="3878188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27946" y="3841152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062476" y="2267806"/>
            <a:ext cx="775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M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Дуга 1"/>
          <p:cNvSpPr/>
          <p:nvPr/>
        </p:nvSpPr>
        <p:spPr>
          <a:xfrm rot="2409789">
            <a:off x="494999" y="3475722"/>
            <a:ext cx="668772" cy="687525"/>
          </a:xfrm>
          <a:prstGeom prst="arc">
            <a:avLst>
              <a:gd name="adj1" fmla="val 16289463"/>
              <a:gd name="adj2" fmla="val 19824696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Дуга 4"/>
          <p:cNvSpPr/>
          <p:nvPr/>
        </p:nvSpPr>
        <p:spPr>
          <a:xfrm rot="21055348">
            <a:off x="3062515" y="3490434"/>
            <a:ext cx="914400" cy="914400"/>
          </a:xfrm>
          <a:prstGeom prst="arc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 rot="10800000">
                <a:off x="5813547" y="3456924"/>
                <a:ext cx="641406" cy="6001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∟</m:t>
                      </m:r>
                    </m:oMath>
                  </m:oMathPara>
                </a14:m>
                <a:endParaRPr lang="ru-RU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5813547" y="3456924"/>
                <a:ext cx="641406" cy="6001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Дуга 32"/>
          <p:cNvSpPr/>
          <p:nvPr/>
        </p:nvSpPr>
        <p:spPr>
          <a:xfrm rot="1163656">
            <a:off x="7838819" y="3438296"/>
            <a:ext cx="914400" cy="914400"/>
          </a:xfrm>
          <a:prstGeom prst="arc">
            <a:avLst>
              <a:gd name="adj1" fmla="val 17410039"/>
              <a:gd name="adj2" fmla="val 2056229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Дуга 33"/>
          <p:cNvSpPr/>
          <p:nvPr/>
        </p:nvSpPr>
        <p:spPr>
          <a:xfrm rot="13683205">
            <a:off x="11561023" y="3265129"/>
            <a:ext cx="726882" cy="826470"/>
          </a:xfrm>
          <a:prstGeom prst="arc">
            <a:avLst>
              <a:gd name="adj1" fmla="val 17200913"/>
              <a:gd name="adj2" fmla="val 21419696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66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2" grpId="0" animBg="1"/>
      <p:bldP spid="5" grpId="0" animBg="1"/>
      <p:bldP spid="6" grpId="0"/>
      <p:bldP spid="33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456584" y="288082"/>
            <a:ext cx="5904655" cy="615553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522-masala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8" y="1530540"/>
            <a:ext cx="12169352" cy="861774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O </a:t>
            </a:r>
            <a:r>
              <a:rPr lang="en-US" sz="2800" b="1" dirty="0" err="1" smtClean="0">
                <a:solidFill>
                  <a:schemeClr val="tx1"/>
                </a:solidFill>
              </a:rPr>
              <a:t>nuqtadan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chiquvchi</a:t>
            </a:r>
            <a:r>
              <a:rPr lang="en-US" sz="2800" b="1" dirty="0" smtClean="0">
                <a:solidFill>
                  <a:schemeClr val="tx1"/>
                </a:solidFill>
              </a:rPr>
              <a:t> OA</a:t>
            </a:r>
            <a:r>
              <a:rPr lang="en-US" sz="2800" b="1" dirty="0" smtClean="0">
                <a:solidFill>
                  <a:schemeClr val="tx1"/>
                </a:solidFill>
              </a:rPr>
              <a:t>, OB, OC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OD </a:t>
            </a:r>
            <a:r>
              <a:rPr lang="en-US" sz="2800" b="1" dirty="0" err="1" smtClean="0">
                <a:solidFill>
                  <a:schemeClr val="tx1"/>
                </a:solidFill>
              </a:rPr>
              <a:t>nurlarni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chizing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Hosil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err="1">
                <a:solidFill>
                  <a:schemeClr val="tx1"/>
                </a:solidFill>
              </a:rPr>
              <a:t>b</a:t>
            </a:r>
            <a:r>
              <a:rPr lang="en-US" sz="2800" b="1" dirty="0" err="1" smtClean="0">
                <a:solidFill>
                  <a:schemeClr val="tx1"/>
                </a:solidFill>
              </a:rPr>
              <a:t>archa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burchaklarni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yozing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96144" y="5874019"/>
            <a:ext cx="82407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AOB, AOC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AOD, BOC, BOD, COD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1288232" y="4531398"/>
            <a:ext cx="1800200" cy="14401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1288232" y="3949744"/>
            <a:ext cx="1584176" cy="72567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1288232" y="3389594"/>
            <a:ext cx="1224136" cy="129614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288232" y="3024386"/>
            <a:ext cx="792088" cy="166135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1133382" y="4424129"/>
            <a:ext cx="3097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790885" y="2571223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305493" y="2832833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28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02940" y="339501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28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3026976" y="4143550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849124" y="4571953"/>
            <a:ext cx="4635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2800" dirty="0"/>
          </a:p>
        </p:txBody>
      </p:sp>
      <p:pic>
        <p:nvPicPr>
          <p:cNvPr id="33" name="Рисунок 32" descr="&lt;strong&gt;Ученик&lt;/strong&gt;, глядя на книги — Стоковое фото © Wavebreakmedia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6804" y="2113726"/>
            <a:ext cx="3730420" cy="4397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08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ятно 2 3"/>
          <p:cNvSpPr/>
          <p:nvPr/>
        </p:nvSpPr>
        <p:spPr>
          <a:xfrm>
            <a:off x="280120" y="1386888"/>
            <a:ext cx="12313368" cy="5525929"/>
          </a:xfrm>
          <a:prstGeom prst="irregularSeal2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094464" y="3206695"/>
            <a:ext cx="66187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000" b="1" dirty="0" err="1" smtClean="0">
                <a:ln w="0"/>
                <a:latin typeface="Arial" pitchFamily="34" charset="0"/>
                <a:cs typeface="Arial" pitchFamily="34" charset="0"/>
              </a:rPr>
              <a:t>Darslikning</a:t>
            </a:r>
            <a:r>
              <a:rPr lang="en-US" altLang="ru-RU" sz="4000" b="1" dirty="0" smtClean="0">
                <a:ln w="0"/>
                <a:latin typeface="Arial" pitchFamily="34" charset="0"/>
                <a:cs typeface="Arial" pitchFamily="34" charset="0"/>
              </a:rPr>
              <a:t>  121-betdagi </a:t>
            </a:r>
          </a:p>
          <a:p>
            <a:pPr algn="ctr">
              <a:defRPr/>
            </a:pPr>
            <a:r>
              <a:rPr lang="en-US" altLang="ru-RU" sz="4000" b="1" dirty="0" smtClean="0">
                <a:ln w="0"/>
                <a:latin typeface="Arial" pitchFamily="34" charset="0"/>
                <a:cs typeface="Arial" pitchFamily="34" charset="0"/>
              </a:rPr>
              <a:t>524-</a:t>
            </a:r>
            <a:r>
              <a:rPr lang="en-US" altLang="ru-RU" sz="4000" b="1" dirty="0" smtClean="0">
                <a:ln w="0"/>
                <a:latin typeface="Arial" pitchFamily="34" charset="0"/>
                <a:cs typeface="Arial" pitchFamily="34" charset="0"/>
              </a:rPr>
              <a:t>, 525-, 527-masalalarni </a:t>
            </a:r>
            <a:r>
              <a:rPr lang="en-US" altLang="ru-RU" sz="4000" b="1" dirty="0" err="1" smtClean="0">
                <a:ln w="0"/>
                <a:latin typeface="Arial" pitchFamily="34" charset="0"/>
                <a:cs typeface="Arial" pitchFamily="34" charset="0"/>
              </a:rPr>
              <a:t>yechish</a:t>
            </a:r>
            <a:r>
              <a:rPr lang="en-US" altLang="ru-RU" sz="4000" b="1" dirty="0" smtClean="0">
                <a:ln w="0"/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ln w="0"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10665</TotalTime>
  <Words>353</Words>
  <Application>Microsoft Office PowerPoint</Application>
  <PresentationFormat>Произвольный</PresentationFormat>
  <Paragraphs>116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MATEMATIKA</vt:lpstr>
      <vt:lpstr>Презентация PowerPoint</vt:lpstr>
      <vt:lpstr>      Burchak turlari</vt:lpstr>
      <vt:lpstr>Burchak turlari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Admin</cp:lastModifiedBy>
  <cp:revision>743</cp:revision>
  <dcterms:created xsi:type="dcterms:W3CDTF">2020-04-09T07:32:19Z</dcterms:created>
  <dcterms:modified xsi:type="dcterms:W3CDTF">2020-11-29T18:01:49Z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