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466" r:id="rId3"/>
    <p:sldId id="467" r:id="rId4"/>
    <p:sldId id="468" r:id="rId5"/>
    <p:sldId id="469" r:id="rId6"/>
    <p:sldId id="470" r:id="rId7"/>
    <p:sldId id="471" r:id="rId8"/>
    <p:sldId id="420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8963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.jp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9" Type="http://schemas.openxmlformats.org/officeDocument/2006/relationships/image" Target="../media/image52.png"/><Relationship Id="rId21" Type="http://schemas.openxmlformats.org/officeDocument/2006/relationships/image" Target="../media/image34.png"/><Relationship Id="rId34" Type="http://schemas.openxmlformats.org/officeDocument/2006/relationships/image" Target="../media/image47.png"/><Relationship Id="rId42" Type="http://schemas.openxmlformats.org/officeDocument/2006/relationships/image" Target="../media/image55.png"/><Relationship Id="rId47" Type="http://schemas.openxmlformats.org/officeDocument/2006/relationships/image" Target="../media/image60.png"/><Relationship Id="rId50" Type="http://schemas.openxmlformats.org/officeDocument/2006/relationships/image" Target="../media/image63.png"/><Relationship Id="rId55" Type="http://schemas.openxmlformats.org/officeDocument/2006/relationships/image" Target="../media/image68.png"/><Relationship Id="rId63" Type="http://schemas.openxmlformats.org/officeDocument/2006/relationships/image" Target="../media/image76.png"/><Relationship Id="rId68" Type="http://schemas.openxmlformats.org/officeDocument/2006/relationships/image" Target="../media/image81.png"/><Relationship Id="rId7" Type="http://schemas.openxmlformats.org/officeDocument/2006/relationships/image" Target="../media/image20.png"/><Relationship Id="rId71" Type="http://schemas.openxmlformats.org/officeDocument/2006/relationships/image" Target="../media/image84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9" Type="http://schemas.openxmlformats.org/officeDocument/2006/relationships/image" Target="../media/image42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37" Type="http://schemas.openxmlformats.org/officeDocument/2006/relationships/image" Target="../media/image50.png"/><Relationship Id="rId40" Type="http://schemas.openxmlformats.org/officeDocument/2006/relationships/image" Target="../media/image53.png"/><Relationship Id="rId45" Type="http://schemas.openxmlformats.org/officeDocument/2006/relationships/image" Target="../media/image58.png"/><Relationship Id="rId53" Type="http://schemas.openxmlformats.org/officeDocument/2006/relationships/image" Target="../media/image66.png"/><Relationship Id="rId58" Type="http://schemas.openxmlformats.org/officeDocument/2006/relationships/image" Target="../media/image71.png"/><Relationship Id="rId66" Type="http://schemas.openxmlformats.org/officeDocument/2006/relationships/image" Target="../media/image79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36" Type="http://schemas.openxmlformats.org/officeDocument/2006/relationships/image" Target="../media/image49.png"/><Relationship Id="rId49" Type="http://schemas.openxmlformats.org/officeDocument/2006/relationships/image" Target="../media/image62.png"/><Relationship Id="rId57" Type="http://schemas.openxmlformats.org/officeDocument/2006/relationships/image" Target="../media/image70.png"/><Relationship Id="rId61" Type="http://schemas.openxmlformats.org/officeDocument/2006/relationships/image" Target="../media/image74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31" Type="http://schemas.openxmlformats.org/officeDocument/2006/relationships/image" Target="../media/image44.png"/><Relationship Id="rId44" Type="http://schemas.openxmlformats.org/officeDocument/2006/relationships/image" Target="../media/image57.png"/><Relationship Id="rId52" Type="http://schemas.openxmlformats.org/officeDocument/2006/relationships/image" Target="../media/image65.png"/><Relationship Id="rId60" Type="http://schemas.openxmlformats.org/officeDocument/2006/relationships/image" Target="../media/image73.png"/><Relationship Id="rId65" Type="http://schemas.openxmlformats.org/officeDocument/2006/relationships/image" Target="../media/image78.png"/><Relationship Id="rId73" Type="http://schemas.openxmlformats.org/officeDocument/2006/relationships/image" Target="../media/image86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8.png"/><Relationship Id="rId43" Type="http://schemas.openxmlformats.org/officeDocument/2006/relationships/image" Target="../media/image56.png"/><Relationship Id="rId48" Type="http://schemas.openxmlformats.org/officeDocument/2006/relationships/image" Target="../media/image61.png"/><Relationship Id="rId56" Type="http://schemas.openxmlformats.org/officeDocument/2006/relationships/image" Target="../media/image69.png"/><Relationship Id="rId64" Type="http://schemas.openxmlformats.org/officeDocument/2006/relationships/image" Target="../media/image77.png"/><Relationship Id="rId69" Type="http://schemas.openxmlformats.org/officeDocument/2006/relationships/image" Target="../media/image82.png"/><Relationship Id="rId8" Type="http://schemas.openxmlformats.org/officeDocument/2006/relationships/image" Target="../media/image21.png"/><Relationship Id="rId51" Type="http://schemas.openxmlformats.org/officeDocument/2006/relationships/image" Target="../media/image64.png"/><Relationship Id="rId72" Type="http://schemas.openxmlformats.org/officeDocument/2006/relationships/image" Target="../media/image85.png"/><Relationship Id="rId3" Type="http://schemas.openxmlformats.org/officeDocument/2006/relationships/image" Target="../media/image16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33" Type="http://schemas.openxmlformats.org/officeDocument/2006/relationships/image" Target="../media/image46.png"/><Relationship Id="rId38" Type="http://schemas.openxmlformats.org/officeDocument/2006/relationships/image" Target="../media/image51.png"/><Relationship Id="rId46" Type="http://schemas.openxmlformats.org/officeDocument/2006/relationships/image" Target="../media/image59.png"/><Relationship Id="rId59" Type="http://schemas.openxmlformats.org/officeDocument/2006/relationships/image" Target="../media/image72.png"/><Relationship Id="rId67" Type="http://schemas.openxmlformats.org/officeDocument/2006/relationships/image" Target="../media/image80.png"/><Relationship Id="rId20" Type="http://schemas.openxmlformats.org/officeDocument/2006/relationships/image" Target="../media/image33.png"/><Relationship Id="rId41" Type="http://schemas.openxmlformats.org/officeDocument/2006/relationships/image" Target="../media/image54.png"/><Relationship Id="rId54" Type="http://schemas.openxmlformats.org/officeDocument/2006/relationships/image" Target="../media/image67.png"/><Relationship Id="rId62" Type="http://schemas.openxmlformats.org/officeDocument/2006/relationships/image" Target="../media/image75.png"/><Relationship Id="rId70" Type="http://schemas.openxmlformats.org/officeDocument/2006/relationships/image" Target="../media/image8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jpe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195040" y="2422063"/>
            <a:ext cx="8135020" cy="227295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XIL MAXRAJLI KASRLARNI AYIRISH</a:t>
            </a:r>
            <a:endParaRPr 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 algn="ctr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201705"/>
            <a:chOff x="439458" y="322808"/>
            <a:chExt cx="4985770" cy="54124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524232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880962" y="2511203"/>
            <a:ext cx="648072" cy="169020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80962" y="5241918"/>
            <a:ext cx="648072" cy="16902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Stationery &lt;strong&gt;clipart&lt;/strong&gt; 7 » &lt;strong&gt;Clipart&lt;/strong&gt; St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90" y="3960490"/>
            <a:ext cx="6056505" cy="3087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30060" y="736520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555803" y="3085514"/>
                <a:ext cx="876445" cy="85042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03" y="3085514"/>
                <a:ext cx="876445" cy="8504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03403" y="3074469"/>
                <a:ext cx="1450887" cy="942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03" y="3074469"/>
                <a:ext cx="1450887" cy="942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 rot="10800000" flipV="1">
                <a:off x="1219451" y="3343637"/>
                <a:ext cx="222575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219451" y="3343637"/>
                <a:ext cx="222575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44917" y="3065042"/>
                <a:ext cx="15316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917" y="3065042"/>
                <a:ext cx="15316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94876" y="3178437"/>
                <a:ext cx="1098378" cy="94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200" b="1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876" y="3178437"/>
                <a:ext cx="1098378" cy="9427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891052" y="3038970"/>
                <a:ext cx="4242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052" y="3038970"/>
                <a:ext cx="42421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Круговая 11"/>
          <p:cNvSpPr/>
          <p:nvPr/>
        </p:nvSpPr>
        <p:spPr>
          <a:xfrm>
            <a:off x="568152" y="5127402"/>
            <a:ext cx="1728192" cy="1805955"/>
          </a:xfrm>
          <a:prstGeom prst="pie">
            <a:avLst>
              <a:gd name="adj1" fmla="val 0"/>
              <a:gd name="adj2" fmla="val 2151416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овая 12"/>
          <p:cNvSpPr/>
          <p:nvPr/>
        </p:nvSpPr>
        <p:spPr>
          <a:xfrm>
            <a:off x="568152" y="5127402"/>
            <a:ext cx="1728192" cy="1798234"/>
          </a:xfrm>
          <a:prstGeom prst="pie">
            <a:avLst>
              <a:gd name="adj1" fmla="val 0"/>
              <a:gd name="adj2" fmla="val 1622316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овая 13"/>
          <p:cNvSpPr/>
          <p:nvPr/>
        </p:nvSpPr>
        <p:spPr>
          <a:xfrm>
            <a:off x="568152" y="5135123"/>
            <a:ext cx="1728192" cy="1798234"/>
          </a:xfrm>
          <a:prstGeom prst="pie">
            <a:avLst>
              <a:gd name="adj1" fmla="val 20365955"/>
              <a:gd name="adj2" fmla="val 309625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овая 14"/>
          <p:cNvSpPr/>
          <p:nvPr/>
        </p:nvSpPr>
        <p:spPr>
          <a:xfrm>
            <a:off x="568152" y="5118177"/>
            <a:ext cx="1728192" cy="1798234"/>
          </a:xfrm>
          <a:prstGeom prst="pie">
            <a:avLst>
              <a:gd name="adj1" fmla="val 7265359"/>
              <a:gd name="adj2" fmla="val 1236117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руговая 18"/>
          <p:cNvSpPr/>
          <p:nvPr/>
        </p:nvSpPr>
        <p:spPr>
          <a:xfrm>
            <a:off x="7343378" y="5133036"/>
            <a:ext cx="1734151" cy="1802408"/>
          </a:xfrm>
          <a:prstGeom prst="pie">
            <a:avLst>
              <a:gd name="adj1" fmla="val 12518087"/>
              <a:gd name="adj2" fmla="val 1608211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руговая 19"/>
          <p:cNvSpPr/>
          <p:nvPr/>
        </p:nvSpPr>
        <p:spPr>
          <a:xfrm>
            <a:off x="7343378" y="5135123"/>
            <a:ext cx="1728192" cy="1798234"/>
          </a:xfrm>
          <a:prstGeom prst="pie">
            <a:avLst>
              <a:gd name="adj1" fmla="val 3106288"/>
              <a:gd name="adj2" fmla="val 725655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овая 20"/>
          <p:cNvSpPr/>
          <p:nvPr/>
        </p:nvSpPr>
        <p:spPr>
          <a:xfrm>
            <a:off x="7343378" y="5133036"/>
            <a:ext cx="1728192" cy="1798234"/>
          </a:xfrm>
          <a:prstGeom prst="pie">
            <a:avLst>
              <a:gd name="adj1" fmla="val 7265359"/>
              <a:gd name="adj2" fmla="val 1248320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821096" y="4284932"/>
                <a:ext cx="4833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096" y="4284932"/>
                <a:ext cx="483399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3"/>
              <p:cNvSpPr txBox="1">
                <a:spLocks/>
              </p:cNvSpPr>
              <p:nvPr/>
            </p:nvSpPr>
            <p:spPr>
              <a:xfrm>
                <a:off x="3902522" y="4068549"/>
                <a:ext cx="729734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522" y="4068549"/>
                <a:ext cx="729734" cy="9251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Объект 3"/>
              <p:cNvSpPr txBox="1">
                <a:spLocks/>
              </p:cNvSpPr>
              <p:nvPr/>
            </p:nvSpPr>
            <p:spPr>
              <a:xfrm>
                <a:off x="5680720" y="4121196"/>
                <a:ext cx="729734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20" y="4121196"/>
                <a:ext cx="729734" cy="9251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903757" y="4299852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57" y="4299852"/>
                <a:ext cx="583637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461449" y="4084915"/>
                <a:ext cx="1038495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449" y="4084915"/>
                <a:ext cx="1038495" cy="10175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Круговая 26"/>
          <p:cNvSpPr/>
          <p:nvPr/>
        </p:nvSpPr>
        <p:spPr>
          <a:xfrm>
            <a:off x="3412427" y="5123810"/>
            <a:ext cx="1728192" cy="1807460"/>
          </a:xfrm>
          <a:prstGeom prst="pie">
            <a:avLst>
              <a:gd name="adj1" fmla="val 13918057"/>
              <a:gd name="adj2" fmla="val 204777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Круговая 27"/>
          <p:cNvSpPr/>
          <p:nvPr/>
        </p:nvSpPr>
        <p:spPr>
          <a:xfrm>
            <a:off x="3382830" y="5123810"/>
            <a:ext cx="1728192" cy="1812061"/>
          </a:xfrm>
          <a:prstGeom prst="pie">
            <a:avLst>
              <a:gd name="adj1" fmla="val 3140435"/>
              <a:gd name="adj2" fmla="val 1626134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руговая 28"/>
          <p:cNvSpPr/>
          <p:nvPr/>
        </p:nvSpPr>
        <p:spPr>
          <a:xfrm>
            <a:off x="4778008" y="5055610"/>
            <a:ext cx="1781412" cy="1798234"/>
          </a:xfrm>
          <a:prstGeom prst="pie">
            <a:avLst>
              <a:gd name="adj1" fmla="val 20274939"/>
              <a:gd name="adj2" fmla="val 323129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Круговая 29"/>
          <p:cNvSpPr/>
          <p:nvPr/>
        </p:nvSpPr>
        <p:spPr>
          <a:xfrm>
            <a:off x="3382830" y="5114586"/>
            <a:ext cx="1728192" cy="1798234"/>
          </a:xfrm>
          <a:prstGeom prst="pie">
            <a:avLst>
              <a:gd name="adj1" fmla="val 7244120"/>
              <a:gd name="adj2" fmla="val 1134948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137842" y="3187561"/>
                <a:ext cx="4833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842" y="3187561"/>
                <a:ext cx="483399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Объект 3"/>
          <p:cNvSpPr txBox="1">
            <a:spLocks/>
          </p:cNvSpPr>
          <p:nvPr/>
        </p:nvSpPr>
        <p:spPr>
          <a:xfrm>
            <a:off x="555803" y="1398204"/>
            <a:ext cx="1173730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algn="just" defTabSz="914400"/>
            <a:r>
              <a:rPr lang="en-US" sz="2800" b="1" kern="0" dirty="0" err="1" smtClean="0">
                <a:solidFill>
                  <a:schemeClr val="tx1"/>
                </a:solidFill>
              </a:rPr>
              <a:t>Bir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xil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maxrajli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kasrlarni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ayirishda</a:t>
            </a:r>
            <a:r>
              <a:rPr lang="en-US" sz="2800" b="1" kern="0" dirty="0" smtClean="0">
                <a:solidFill>
                  <a:schemeClr val="tx1"/>
                </a:solidFill>
              </a:rPr>
              <a:t>,</a:t>
            </a:r>
            <a:r>
              <a:rPr lang="ru-RU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kamayuvchining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suratidan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ayriluvchining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surati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ayirilib</a:t>
            </a:r>
            <a:r>
              <a:rPr lang="en-US" sz="2800" b="1" kern="0" dirty="0" smtClean="0">
                <a:solidFill>
                  <a:schemeClr val="tx1"/>
                </a:solidFill>
              </a:rPr>
              <a:t>,</a:t>
            </a:r>
            <a:r>
              <a:rPr lang="ru-RU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natijani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ayirmaning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suratiga</a:t>
            </a:r>
            <a:r>
              <a:rPr lang="en-US" sz="2800" b="1" kern="0" dirty="0" smtClean="0">
                <a:solidFill>
                  <a:schemeClr val="tx1"/>
                </a:solidFill>
              </a:rPr>
              <a:t>,</a:t>
            </a:r>
            <a:r>
              <a:rPr lang="ru-RU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maxraji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esa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o‘zgarish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qoldirilib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ayirmaning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maxrajiga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yoziladi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33" name="Объект 2"/>
          <p:cNvSpPr>
            <a:spLocks noGrp="1"/>
          </p:cNvSpPr>
          <p:nvPr>
            <p:ph sz="half" idx="2"/>
          </p:nvPr>
        </p:nvSpPr>
        <p:spPr>
          <a:xfrm>
            <a:off x="2152328" y="286348"/>
            <a:ext cx="9145016" cy="1224136"/>
          </a:xfrm>
        </p:spPr>
        <p:txBody>
          <a:bodyPr/>
          <a:lstStyle/>
          <a:p>
            <a:r>
              <a:rPr lang="en-US" sz="4400" b="1" dirty="0" err="1" smtClean="0"/>
              <a:t>Bir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xil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maxrajli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ayirish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 flipH="1">
                <a:off x="2628384" y="3015870"/>
                <a:ext cx="105044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28384" y="3015870"/>
                <a:ext cx="1050448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Рисунок 34" descr="Bon Processus De Réflexion De L'homme à La Bonne Idée ...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13307" y="2873394"/>
            <a:ext cx="2740019" cy="259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3"/>
          <p:cNvSpPr txBox="1">
            <a:spLocks/>
          </p:cNvSpPr>
          <p:nvPr/>
        </p:nvSpPr>
        <p:spPr>
          <a:xfrm>
            <a:off x="2843940" y="1393866"/>
            <a:ext cx="716354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err="1" smtClean="0">
                <a:solidFill>
                  <a:schemeClr val="tx2"/>
                </a:solidFill>
              </a:rPr>
              <a:t>Kasrlar</a:t>
            </a:r>
            <a:r>
              <a:rPr lang="en-US" sz="3200" b="1" kern="0" dirty="0" smtClean="0">
                <a:solidFill>
                  <a:schemeClr val="tx2"/>
                </a:solidFill>
              </a:rPr>
              <a:t> </a:t>
            </a:r>
            <a:r>
              <a:rPr lang="en-US" sz="3200" b="1" kern="0" dirty="0" err="1" smtClean="0">
                <a:solidFill>
                  <a:schemeClr val="tx2"/>
                </a:solidFill>
              </a:rPr>
              <a:t>ustida</a:t>
            </a:r>
            <a:r>
              <a:rPr lang="en-US" sz="3200" b="1" kern="0" dirty="0" smtClean="0">
                <a:solidFill>
                  <a:schemeClr val="tx2"/>
                </a:solidFill>
              </a:rPr>
              <a:t> </a:t>
            </a:r>
            <a:r>
              <a:rPr lang="en-US" sz="3200" b="1" kern="0" dirty="0" err="1" smtClean="0">
                <a:solidFill>
                  <a:schemeClr val="tx2"/>
                </a:solidFill>
              </a:rPr>
              <a:t>amallarni</a:t>
            </a:r>
            <a:r>
              <a:rPr lang="en-US" sz="3200" b="1" kern="0" dirty="0" smtClean="0">
                <a:solidFill>
                  <a:schemeClr val="tx2"/>
                </a:solidFill>
              </a:rPr>
              <a:t> </a:t>
            </a:r>
            <a:r>
              <a:rPr lang="en-US" sz="3200" b="1" kern="0" dirty="0" err="1" smtClean="0">
                <a:solidFill>
                  <a:schemeClr val="tx2"/>
                </a:solidFill>
              </a:rPr>
              <a:t>bajaring</a:t>
            </a:r>
            <a:r>
              <a:rPr lang="en-US" sz="3200" b="1" kern="0" dirty="0" smtClean="0">
                <a:solidFill>
                  <a:schemeClr val="tx2"/>
                </a:solidFill>
              </a:rPr>
              <a:t>: </a:t>
            </a:r>
            <a:endParaRPr lang="ru-RU" sz="3200" b="1" kern="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>
                <a:off x="343202" y="2298764"/>
                <a:ext cx="729734" cy="93519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02" y="2298764"/>
                <a:ext cx="729734" cy="935192"/>
              </a:xfrm>
              <a:prstGeom prst="rect">
                <a:avLst/>
              </a:prstGeom>
              <a:blipFill>
                <a:blip r:embed="rId2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>
                <a:off x="1593688" y="2337906"/>
                <a:ext cx="729734" cy="9233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688" y="2337906"/>
                <a:ext cx="729734" cy="9233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075145" y="2482972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145" y="2482972"/>
                <a:ext cx="58363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61246" y="2265798"/>
                <a:ext cx="103849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246" y="2265798"/>
                <a:ext cx="1038495" cy="10275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799518" y="2203054"/>
                <a:ext cx="3532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18" y="2203054"/>
                <a:ext cx="35320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553531" y="2539832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31" y="2539832"/>
                <a:ext cx="58363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3"/>
              <p:cNvSpPr txBox="1">
                <a:spLocks/>
              </p:cNvSpPr>
              <p:nvPr/>
            </p:nvSpPr>
            <p:spPr>
              <a:xfrm>
                <a:off x="3843993" y="2325645"/>
                <a:ext cx="729734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993" y="2325645"/>
                <a:ext cx="729734" cy="921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3"/>
              <p:cNvSpPr txBox="1">
                <a:spLocks/>
              </p:cNvSpPr>
              <p:nvPr/>
            </p:nvSpPr>
            <p:spPr>
              <a:xfrm>
                <a:off x="343202" y="3689477"/>
                <a:ext cx="1129315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02" y="3689477"/>
                <a:ext cx="1129315" cy="921984"/>
              </a:xfrm>
              <a:prstGeom prst="rect">
                <a:avLst/>
              </a:prstGeom>
              <a:blipFill>
                <a:blip r:embed="rId9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3"/>
              <p:cNvSpPr txBox="1">
                <a:spLocks/>
              </p:cNvSpPr>
              <p:nvPr/>
            </p:nvSpPr>
            <p:spPr>
              <a:xfrm>
                <a:off x="1919812" y="3679475"/>
                <a:ext cx="568942" cy="93198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812" y="3679475"/>
                <a:ext cx="568942" cy="9319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414974" y="3863769"/>
                <a:ext cx="2749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74" y="3863769"/>
                <a:ext cx="274984" cy="584775"/>
              </a:xfrm>
              <a:prstGeom prst="rect">
                <a:avLst/>
              </a:prstGeom>
              <a:blipFill>
                <a:blip r:embed="rId11"/>
                <a:stretch>
                  <a:fillRect r="-3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830818" y="3609284"/>
                <a:ext cx="753089" cy="1024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818" y="3609284"/>
                <a:ext cx="753089" cy="1024319"/>
              </a:xfrm>
              <a:prstGeom prst="rect">
                <a:avLst/>
              </a:prstGeom>
              <a:blipFill>
                <a:blip r:embed="rId12"/>
                <a:stretch>
                  <a:fillRect r="-120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 flipH="1">
                <a:off x="3152721" y="3533003"/>
                <a:ext cx="43118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52721" y="3533003"/>
                <a:ext cx="431185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694463" y="3869781"/>
                <a:ext cx="4427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463" y="3869781"/>
                <a:ext cx="442705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Объект 3"/>
              <p:cNvSpPr txBox="1">
                <a:spLocks/>
              </p:cNvSpPr>
              <p:nvPr/>
            </p:nvSpPr>
            <p:spPr>
              <a:xfrm>
                <a:off x="4183873" y="3730351"/>
                <a:ext cx="420829" cy="91877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873" y="3730351"/>
                <a:ext cx="420829" cy="918778"/>
              </a:xfrm>
              <a:prstGeom prst="rect">
                <a:avLst/>
              </a:prstGeom>
              <a:blipFill>
                <a:blip r:embed="rId15"/>
                <a:stretch>
                  <a:fillRect r="-17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Объект 3"/>
              <p:cNvSpPr txBox="1">
                <a:spLocks/>
              </p:cNvSpPr>
              <p:nvPr/>
            </p:nvSpPr>
            <p:spPr>
              <a:xfrm>
                <a:off x="313454" y="5337081"/>
                <a:ext cx="1108500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54" y="5337081"/>
                <a:ext cx="1108500" cy="92519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Объект 3"/>
              <p:cNvSpPr txBox="1">
                <a:spLocks/>
              </p:cNvSpPr>
              <p:nvPr/>
            </p:nvSpPr>
            <p:spPr>
              <a:xfrm>
                <a:off x="1728618" y="5270882"/>
                <a:ext cx="683836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618" y="5270882"/>
                <a:ext cx="683836" cy="9251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289780" y="5465528"/>
                <a:ext cx="47729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780" y="5465528"/>
                <a:ext cx="477295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685120" y="5216014"/>
                <a:ext cx="1512730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120" y="5216014"/>
                <a:ext cx="1512730" cy="101752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 flipH="1">
            <a:off x="3260311" y="5093016"/>
            <a:ext cx="790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050897" y="5435231"/>
                <a:ext cx="43214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897" y="5435231"/>
                <a:ext cx="432142" cy="5847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Объект 3"/>
              <p:cNvSpPr txBox="1">
                <a:spLocks/>
              </p:cNvSpPr>
              <p:nvPr/>
            </p:nvSpPr>
            <p:spPr>
              <a:xfrm>
                <a:off x="4505297" y="5267697"/>
                <a:ext cx="502294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297" y="5267697"/>
                <a:ext cx="502294" cy="92519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Объект 3"/>
              <p:cNvSpPr txBox="1">
                <a:spLocks/>
              </p:cNvSpPr>
              <p:nvPr/>
            </p:nvSpPr>
            <p:spPr>
              <a:xfrm>
                <a:off x="5459145" y="2342419"/>
                <a:ext cx="775778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45" y="2342419"/>
                <a:ext cx="775778" cy="921984"/>
              </a:xfrm>
              <a:prstGeom prst="rect">
                <a:avLst/>
              </a:prstGeom>
              <a:blipFill>
                <a:blip r:embed="rId22"/>
                <a:stretch>
                  <a:fillRect r="-44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Объект 3"/>
              <p:cNvSpPr txBox="1">
                <a:spLocks/>
              </p:cNvSpPr>
              <p:nvPr/>
            </p:nvSpPr>
            <p:spPr>
              <a:xfrm>
                <a:off x="7087767" y="2388080"/>
                <a:ext cx="551490" cy="92018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767" y="2388080"/>
                <a:ext cx="551490" cy="92018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 flipH="1">
                <a:off x="7611524" y="2554745"/>
                <a:ext cx="5300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11524" y="2554745"/>
                <a:ext cx="530039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7965996" y="2335800"/>
                <a:ext cx="1372492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996" y="2335800"/>
                <a:ext cx="1372492" cy="101431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 flipH="1">
                <a:off x="8141563" y="2310748"/>
                <a:ext cx="81854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41563" y="2310748"/>
                <a:ext cx="818540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9228151" y="2604119"/>
                <a:ext cx="36286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8151" y="2604119"/>
                <a:ext cx="362869" cy="584775"/>
              </a:xfrm>
              <a:prstGeom prst="rect">
                <a:avLst/>
              </a:prstGeom>
              <a:blipFill>
                <a:blip r:embed="rId27"/>
                <a:stretch>
                  <a:fillRect r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Объект 3"/>
              <p:cNvSpPr txBox="1">
                <a:spLocks/>
              </p:cNvSpPr>
              <p:nvPr/>
            </p:nvSpPr>
            <p:spPr>
              <a:xfrm>
                <a:off x="9591020" y="2371339"/>
                <a:ext cx="625542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1020" y="2371339"/>
                <a:ext cx="625542" cy="92198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Объект 3"/>
              <p:cNvSpPr txBox="1">
                <a:spLocks/>
              </p:cNvSpPr>
              <p:nvPr/>
            </p:nvSpPr>
            <p:spPr>
              <a:xfrm>
                <a:off x="5496611" y="3745644"/>
                <a:ext cx="464655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𝐟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611" y="3745644"/>
                <a:ext cx="464655" cy="925190"/>
              </a:xfrm>
              <a:prstGeom prst="rect">
                <a:avLst/>
              </a:prstGeom>
              <a:blipFill>
                <a:blip r:embed="rId29"/>
                <a:stretch>
                  <a:fillRect r="-18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Объект 3"/>
              <p:cNvSpPr txBox="1">
                <a:spLocks/>
              </p:cNvSpPr>
              <p:nvPr/>
            </p:nvSpPr>
            <p:spPr>
              <a:xfrm>
                <a:off x="7316058" y="3686679"/>
                <a:ext cx="615471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058" y="3686679"/>
                <a:ext cx="615471" cy="925190"/>
              </a:xfrm>
              <a:prstGeom prst="rect">
                <a:avLst/>
              </a:prstGeom>
              <a:blipFill>
                <a:blip r:embed="rId30"/>
                <a:stretch>
                  <a:fillRect r="-19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8005586" y="3928345"/>
                <a:ext cx="31336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586" y="3928345"/>
                <a:ext cx="313364" cy="584775"/>
              </a:xfrm>
              <a:prstGeom prst="rect">
                <a:avLst/>
              </a:prstGeom>
              <a:blipFill>
                <a:blip r:embed="rId31"/>
                <a:stretch>
                  <a:fillRect r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8345016" y="3653311"/>
                <a:ext cx="1185494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𝟒𝟔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𝟏𝟏𝟓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016" y="3653311"/>
                <a:ext cx="1185494" cy="1017523"/>
              </a:xfrm>
              <a:prstGeom prst="rect">
                <a:avLst/>
              </a:prstGeom>
              <a:blipFill>
                <a:blip r:embed="rId32"/>
                <a:stretch>
                  <a:fillRect r="-20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9693417" y="3914476"/>
                <a:ext cx="4207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3417" y="3914476"/>
                <a:ext cx="420749" cy="58477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Объект 3"/>
              <p:cNvSpPr txBox="1">
                <a:spLocks/>
              </p:cNvSpPr>
              <p:nvPr/>
            </p:nvSpPr>
            <p:spPr>
              <a:xfrm>
                <a:off x="10156580" y="3727145"/>
                <a:ext cx="538118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580" y="3727145"/>
                <a:ext cx="538118" cy="921984"/>
              </a:xfrm>
              <a:prstGeom prst="rect">
                <a:avLst/>
              </a:prstGeom>
              <a:blipFill>
                <a:blip r:embed="rId34"/>
                <a:stretch>
                  <a:fillRect r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Объект 3"/>
              <p:cNvSpPr txBox="1">
                <a:spLocks/>
              </p:cNvSpPr>
              <p:nvPr/>
            </p:nvSpPr>
            <p:spPr>
              <a:xfrm flipH="1">
                <a:off x="5701853" y="5493269"/>
                <a:ext cx="929112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en-US" sz="3200" b="1" i="0" kern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  </m:t>
                      </m:r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𝟑𝟗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01853" y="5493269"/>
                <a:ext cx="929112" cy="925190"/>
              </a:xfrm>
              <a:prstGeom prst="rect">
                <a:avLst/>
              </a:prstGeom>
              <a:blipFill>
                <a:blip r:embed="rId35"/>
                <a:stretch>
                  <a:fillRect r="-241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Объект 3"/>
              <p:cNvSpPr txBox="1">
                <a:spLocks/>
              </p:cNvSpPr>
              <p:nvPr/>
            </p:nvSpPr>
            <p:spPr>
              <a:xfrm>
                <a:off x="7248610" y="5465528"/>
                <a:ext cx="756991" cy="9233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𝟑𝟗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610" y="5465528"/>
                <a:ext cx="756991" cy="923394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865487" y="5685234"/>
                <a:ext cx="41387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487" y="5685234"/>
                <a:ext cx="413874" cy="58477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8250169" y="5415845"/>
                <a:ext cx="1127232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𝟔𝟐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𝟑𝟗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169" y="5415845"/>
                <a:ext cx="1127232" cy="1017523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 flipH="1">
                <a:off x="9561605" y="5685234"/>
                <a:ext cx="6105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561605" y="5685234"/>
                <a:ext cx="61056" cy="584775"/>
              </a:xfrm>
              <a:prstGeom prst="rect">
                <a:avLst/>
              </a:prstGeom>
              <a:blipFill>
                <a:blip r:embed="rId39"/>
                <a:stretch>
                  <a:fillRect r="-40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Объект 3"/>
              <p:cNvSpPr txBox="1">
                <a:spLocks/>
              </p:cNvSpPr>
              <p:nvPr/>
            </p:nvSpPr>
            <p:spPr>
              <a:xfrm>
                <a:off x="10028667" y="5435231"/>
                <a:ext cx="305624" cy="93519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𝟓𝟓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𝟑𝟗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667" y="5435231"/>
                <a:ext cx="305624" cy="935192"/>
              </a:xfrm>
              <a:prstGeom prst="rect">
                <a:avLst/>
              </a:prstGeom>
              <a:blipFill>
                <a:blip r:embed="rId40"/>
                <a:stretch>
                  <a:fillRect r="-6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349436" y="2482973"/>
                <a:ext cx="939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436" y="2482973"/>
                <a:ext cx="93993" cy="646331"/>
              </a:xfrm>
              <a:prstGeom prst="rect">
                <a:avLst/>
              </a:prstGeom>
              <a:blipFill>
                <a:blip r:embed="rId41"/>
                <a:stretch>
                  <a:fillRect r="-16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 flipH="1">
                <a:off x="2830817" y="2120029"/>
                <a:ext cx="5060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30817" y="2120029"/>
                <a:ext cx="506046" cy="646331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 flipV="1">
                <a:off x="1743144" y="3923369"/>
                <a:ext cx="18232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V="1">
                <a:off x="1743144" y="3923369"/>
                <a:ext cx="182324" cy="646331"/>
              </a:xfrm>
              <a:prstGeom prst="rect">
                <a:avLst/>
              </a:prstGeom>
              <a:blipFill>
                <a:blip r:embed="rId43"/>
                <a:stretch>
                  <a:fillRect l="-6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2873906" y="3549287"/>
                <a:ext cx="77977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906" y="3549287"/>
                <a:ext cx="779778" cy="646331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 flipH="1" flipV="1">
                <a:off x="1411494" y="5547038"/>
                <a:ext cx="45390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1411494" y="5547038"/>
                <a:ext cx="453904" cy="646331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 flipH="1" flipV="1">
                <a:off x="2579684" y="5167349"/>
                <a:ext cx="17880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2579684" y="5167349"/>
                <a:ext cx="1788033" cy="646331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 flipH="1">
                <a:off x="6550536" y="2501428"/>
                <a:ext cx="65714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50536" y="2501428"/>
                <a:ext cx="657147" cy="646331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 flipH="1">
                <a:off x="8473485" y="2226350"/>
                <a:ext cx="54948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73485" y="2226350"/>
                <a:ext cx="549481" cy="646331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834481" y="3872452"/>
                <a:ext cx="4833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481" y="3872452"/>
                <a:ext cx="483399" cy="646331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831622" y="3533003"/>
                <a:ext cx="4833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1622" y="3533003"/>
                <a:ext cx="483399" cy="646331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 flipH="1" flipV="1">
                <a:off x="6591435" y="5696840"/>
                <a:ext cx="117827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6591435" y="5696840"/>
                <a:ext cx="1178277" cy="646331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8825257" y="5337081"/>
                <a:ext cx="106694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–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257" y="5337081"/>
                <a:ext cx="1066944" cy="646331"/>
              </a:xfrm>
              <a:prstGeom prst="rect">
                <a:avLst/>
              </a:prstGeom>
              <a:blipFill>
                <a:blip r:embed="rId52"/>
                <a:stretch>
                  <a:fillRect t="-6604" b="-26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Объект 3"/>
          <p:cNvSpPr txBox="1">
            <a:spLocks/>
          </p:cNvSpPr>
          <p:nvPr/>
        </p:nvSpPr>
        <p:spPr>
          <a:xfrm>
            <a:off x="4604702" y="381945"/>
            <a:ext cx="53259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4400" b="1" kern="0" dirty="0" smtClean="0">
                <a:solidFill>
                  <a:schemeClr val="bg1"/>
                </a:solidFill>
              </a:rPr>
              <a:t>MISOLLAR</a:t>
            </a:r>
            <a:endParaRPr lang="ru-RU" sz="4400" b="1" kern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Объект 3"/>
              <p:cNvSpPr txBox="1">
                <a:spLocks/>
              </p:cNvSpPr>
              <p:nvPr/>
            </p:nvSpPr>
            <p:spPr>
              <a:xfrm>
                <a:off x="1588060" y="2335800"/>
                <a:ext cx="729734" cy="9233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060" y="2335800"/>
                <a:ext cx="729734" cy="923394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2069517" y="2480866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517" y="2480866"/>
                <a:ext cx="583637" cy="584775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555618" y="2263692"/>
                <a:ext cx="103849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618" y="2263692"/>
                <a:ext cx="1038495" cy="1027525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793890" y="2200948"/>
                <a:ext cx="3532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890" y="2200948"/>
                <a:ext cx="35320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3547903" y="2537726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903" y="2537726"/>
                <a:ext cx="583637" cy="584775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Объект 3"/>
              <p:cNvSpPr txBox="1">
                <a:spLocks/>
              </p:cNvSpPr>
              <p:nvPr/>
            </p:nvSpPr>
            <p:spPr>
              <a:xfrm>
                <a:off x="3838365" y="2323539"/>
                <a:ext cx="729734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365" y="2323539"/>
                <a:ext cx="729734" cy="921984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1343808" y="2480867"/>
                <a:ext cx="939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808" y="2480867"/>
                <a:ext cx="93993" cy="646331"/>
              </a:xfrm>
              <a:prstGeom prst="rect">
                <a:avLst/>
              </a:prstGeom>
              <a:blipFill>
                <a:blip r:embed="rId58"/>
                <a:stretch>
                  <a:fillRect r="-16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 flipH="1">
                <a:off x="2825189" y="2117923"/>
                <a:ext cx="5060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25189" y="2117923"/>
                <a:ext cx="506046" cy="646331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Объект 3"/>
              <p:cNvSpPr txBox="1">
                <a:spLocks/>
              </p:cNvSpPr>
              <p:nvPr/>
            </p:nvSpPr>
            <p:spPr>
              <a:xfrm>
                <a:off x="1599344" y="2337584"/>
                <a:ext cx="729734" cy="9233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344" y="2337584"/>
                <a:ext cx="729734" cy="923394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2080801" y="2482650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801" y="2482650"/>
                <a:ext cx="583637" cy="584775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2566902" y="2265476"/>
                <a:ext cx="103849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902" y="2265476"/>
                <a:ext cx="1038495" cy="1027525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2805174" y="2202732"/>
                <a:ext cx="3532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174" y="2202732"/>
                <a:ext cx="35320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3559187" y="2539510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187" y="2539510"/>
                <a:ext cx="583637" cy="584775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Объект 3"/>
              <p:cNvSpPr txBox="1">
                <a:spLocks/>
              </p:cNvSpPr>
              <p:nvPr/>
            </p:nvSpPr>
            <p:spPr>
              <a:xfrm>
                <a:off x="3849649" y="2325323"/>
                <a:ext cx="729734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49" y="2325323"/>
                <a:ext cx="729734" cy="921984"/>
              </a:xfrm>
              <a:prstGeom prst="rect">
                <a:avLst/>
              </a:prstGeom>
              <a:blipFill>
                <a:blip r:embed="rId6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1355092" y="2482651"/>
                <a:ext cx="939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092" y="2482651"/>
                <a:ext cx="93993" cy="646331"/>
              </a:xfrm>
              <a:prstGeom prst="rect">
                <a:avLst/>
              </a:prstGeom>
              <a:blipFill>
                <a:blip r:embed="rId65"/>
                <a:stretch>
                  <a:fillRect r="-16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 flipH="1">
                <a:off x="2836473" y="2119707"/>
                <a:ext cx="5060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36473" y="2119707"/>
                <a:ext cx="506046" cy="646331"/>
              </a:xfrm>
              <a:prstGeom prst="rect">
                <a:avLst/>
              </a:prstGeom>
              <a:blipFill>
                <a:blip r:embed="rId6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Объект 3"/>
              <p:cNvSpPr txBox="1">
                <a:spLocks/>
              </p:cNvSpPr>
              <p:nvPr/>
            </p:nvSpPr>
            <p:spPr>
              <a:xfrm>
                <a:off x="1593716" y="2335478"/>
                <a:ext cx="729734" cy="92339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16" y="2335478"/>
                <a:ext cx="729734" cy="923394"/>
              </a:xfrm>
              <a:prstGeom prst="rect">
                <a:avLst/>
              </a:prstGeom>
              <a:blipFill>
                <a:blip r:embed="rId6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2075173" y="2480544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173" y="2480544"/>
                <a:ext cx="583637" cy="584775"/>
              </a:xfrm>
              <a:prstGeom prst="rect">
                <a:avLst/>
              </a:prstGeom>
              <a:blipFill>
                <a:blip r:embed="rId6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2561274" y="2263370"/>
                <a:ext cx="1038495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274" y="2263370"/>
                <a:ext cx="1038495" cy="1027525"/>
              </a:xfrm>
              <a:prstGeom prst="rect">
                <a:avLst/>
              </a:prstGeom>
              <a:blipFill>
                <a:blip r:embed="rId6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2799546" y="2200626"/>
                <a:ext cx="3532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46" y="2200626"/>
                <a:ext cx="35320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3553559" y="2537404"/>
                <a:ext cx="58363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59" y="2537404"/>
                <a:ext cx="583637" cy="584775"/>
              </a:xfrm>
              <a:prstGeom prst="rect">
                <a:avLst/>
              </a:prstGeom>
              <a:blipFill>
                <a:blip r:embed="rId7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Объект 3"/>
              <p:cNvSpPr txBox="1">
                <a:spLocks/>
              </p:cNvSpPr>
              <p:nvPr/>
            </p:nvSpPr>
            <p:spPr>
              <a:xfrm>
                <a:off x="3844021" y="2323217"/>
                <a:ext cx="729734" cy="92198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0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021" y="2323217"/>
                <a:ext cx="729734" cy="921984"/>
              </a:xfrm>
              <a:prstGeom prst="rect">
                <a:avLst/>
              </a:prstGeom>
              <a:blipFill>
                <a:blip r:embed="rId7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1349464" y="2480545"/>
                <a:ext cx="939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464" y="2480545"/>
                <a:ext cx="93993" cy="646331"/>
              </a:xfrm>
              <a:prstGeom prst="rect">
                <a:avLst/>
              </a:prstGeom>
              <a:blipFill>
                <a:blip r:embed="rId72"/>
                <a:stretch>
                  <a:fillRect r="-16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 flipH="1">
                <a:off x="2830845" y="2117601"/>
                <a:ext cx="5060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30845" y="2117601"/>
                <a:ext cx="506046" cy="646331"/>
              </a:xfrm>
              <a:prstGeom prst="rect">
                <a:avLst/>
              </a:prstGeom>
              <a:blipFill>
                <a:blip r:embed="rId7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1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5" grpId="0"/>
      <p:bldP spid="46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748" y="3064734"/>
            <a:ext cx="3577002" cy="677108"/>
          </a:xfrm>
        </p:spPr>
        <p:txBody>
          <a:bodyPr/>
          <a:lstStyle/>
          <a:p>
            <a:r>
              <a:rPr lang="en-US" sz="4400" dirty="0" smtClean="0">
                <a:solidFill>
                  <a:srgbClr val="002060"/>
                </a:solidFill>
              </a:rPr>
              <a:t>a + b - c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03215" y="304171"/>
            <a:ext cx="2903718" cy="677108"/>
          </a:xfrm>
        </p:spPr>
        <p:txBody>
          <a:bodyPr/>
          <a:lstStyle/>
          <a:p>
            <a:r>
              <a:rPr lang="en-US" sz="4400" b="1" dirty="0" smtClean="0"/>
              <a:t>92-masala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6" y="1368202"/>
                <a:ext cx="11881320" cy="1362489"/>
              </a:xfrm>
            </p:spPr>
            <p:txBody>
              <a:bodyPr/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; 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; 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</a:rPr>
                  <a:t>bo‘lsa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</a:rPr>
                  <a:t>a+b-c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</a:rPr>
                  <a:t>ifodaning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err="1" smtClean="0">
                    <a:solidFill>
                      <a:schemeClr val="tx1"/>
                    </a:solidFill>
                  </a:rPr>
                  <a:t>qiymatini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toping.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6" y="1368202"/>
                <a:ext cx="11881320" cy="1362489"/>
              </a:xfrm>
              <a:blipFill>
                <a:blip r:embed="rId2"/>
                <a:stretch>
                  <a:fillRect l="-2360" t="-1786" b="-1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>
                <a:off x="1879370" y="4461777"/>
                <a:ext cx="380730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𝟑𝟒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370" y="4461777"/>
                <a:ext cx="380730" cy="925190"/>
              </a:xfrm>
              <a:prstGeom prst="rect">
                <a:avLst/>
              </a:prstGeom>
              <a:blipFill>
                <a:blip r:embed="rId3"/>
                <a:stretch>
                  <a:fillRect r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 flipH="1">
                <a:off x="3409328" y="4737932"/>
                <a:ext cx="3585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09328" y="4737932"/>
                <a:ext cx="358506" cy="584775"/>
              </a:xfrm>
              <a:prstGeom prst="rect">
                <a:avLst/>
              </a:prstGeom>
              <a:blipFill>
                <a:blip r:embed="rId4"/>
                <a:stretch>
                  <a:fillRect r="-3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583139" y="4486445"/>
                <a:ext cx="3015114" cy="1017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ker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𝟒𝟏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139" y="4486445"/>
                <a:ext cx="3015114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 flipH="1">
            <a:off x="2974293" y="4281537"/>
            <a:ext cx="790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91750" y="4766525"/>
                <a:ext cx="225556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750" y="4766525"/>
                <a:ext cx="2255562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3"/>
              <p:cNvSpPr txBox="1">
                <a:spLocks/>
              </p:cNvSpPr>
              <p:nvPr/>
            </p:nvSpPr>
            <p:spPr>
              <a:xfrm flipH="1">
                <a:off x="5260901" y="4565020"/>
                <a:ext cx="3340588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60901" y="4565020"/>
                <a:ext cx="3340588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 flipV="1">
                <a:off x="1713044" y="4737932"/>
                <a:ext cx="637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V="1">
                <a:off x="1713044" y="4737932"/>
                <a:ext cx="63720" cy="646331"/>
              </a:xfrm>
              <a:prstGeom prst="rect">
                <a:avLst/>
              </a:prstGeom>
              <a:blipFill>
                <a:blip r:embed="rId8"/>
                <a:stretch>
                  <a:fillRect l="-46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3"/>
              <p:cNvSpPr txBox="1">
                <a:spLocks/>
              </p:cNvSpPr>
              <p:nvPr/>
            </p:nvSpPr>
            <p:spPr>
              <a:xfrm>
                <a:off x="811262" y="4460372"/>
                <a:ext cx="524492" cy="93519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62" y="4460372"/>
                <a:ext cx="524492" cy="9351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3"/>
              <p:cNvSpPr txBox="1">
                <a:spLocks/>
              </p:cNvSpPr>
              <p:nvPr/>
            </p:nvSpPr>
            <p:spPr>
              <a:xfrm>
                <a:off x="2598035" y="4460372"/>
                <a:ext cx="926010" cy="93519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𝟒𝟏</m:t>
                          </m:r>
                        </m:num>
                        <m:den>
                          <m:r>
                            <a:rPr lang="en-US" sz="3200" b="1" i="0" kern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035" y="4460372"/>
                <a:ext cx="926010" cy="9351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 flipH="1" flipV="1">
                <a:off x="2154902" y="4667080"/>
                <a:ext cx="97467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2154902" y="4667080"/>
                <a:ext cx="974679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 flipH="1" flipV="1">
            <a:off x="4951144" y="4511470"/>
            <a:ext cx="1598346" cy="665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4948188" y="4491710"/>
            <a:ext cx="98418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34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330923" y="4424746"/>
                <a:ext cx="75854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923" y="4424746"/>
                <a:ext cx="75854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 flipH="1" flipV="1">
                <a:off x="4646217" y="4520969"/>
                <a:ext cx="17880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–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 flipV="1">
                <a:off x="4646217" y="4520969"/>
                <a:ext cx="1788033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Рисунок 30" descr="&lt;strong&gt;Matematik&lt;/strong&gt; i skolan &lt;strong&gt;clipart&lt;/strong&gt;, bild, illustratio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850" y="2355307"/>
            <a:ext cx="3731805" cy="2473161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2" name="Прямоугольник 31"/>
          <p:cNvSpPr/>
          <p:nvPr/>
        </p:nvSpPr>
        <p:spPr>
          <a:xfrm>
            <a:off x="9145105" y="4685510"/>
            <a:ext cx="2160240" cy="190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5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2" grpId="0"/>
      <p:bldP spid="27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7122" y="3250337"/>
            <a:ext cx="4963244" cy="49244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(200 : 10) · 6 =20 · 6 = 120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288082"/>
            <a:ext cx="4050550" cy="722859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100-masala</a:t>
            </a:r>
            <a:endParaRPr lang="ru-RU" sz="4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6" y="1440210"/>
                <a:ext cx="11737385" cy="1408912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200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gektar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ekin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maydonining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qismiga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kartoshka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piyoz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ekildi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Nechta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gektar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ekin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maydoni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bo‘sh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qoldi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6" y="1440210"/>
                <a:ext cx="11737385" cy="1408912"/>
              </a:xfrm>
              <a:blipFill rotWithShape="0">
                <a:blip r:embed="rId2"/>
                <a:stretch>
                  <a:fillRect l="-1870" b="-14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бъект 2"/>
          <p:cNvSpPr txBox="1">
            <a:spLocks/>
          </p:cNvSpPr>
          <p:nvPr/>
        </p:nvSpPr>
        <p:spPr>
          <a:xfrm>
            <a:off x="280120" y="5226454"/>
            <a:ext cx="43528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600" b="1" kern="0" dirty="0" err="1" smtClean="0">
                <a:solidFill>
                  <a:schemeClr val="tx2"/>
                </a:solidFill>
              </a:rPr>
              <a:t>Bo‘sh</a:t>
            </a:r>
            <a:r>
              <a:rPr lang="en-US" sz="3600" b="1" kern="0" dirty="0" smtClean="0">
                <a:solidFill>
                  <a:schemeClr val="tx2"/>
                </a:solidFill>
              </a:rPr>
              <a:t> </a:t>
            </a:r>
            <a:r>
              <a:rPr lang="en-US" sz="3600" b="1" kern="0" dirty="0" err="1" smtClean="0">
                <a:solidFill>
                  <a:schemeClr val="tx2"/>
                </a:solidFill>
              </a:rPr>
              <a:t>qolgan</a:t>
            </a:r>
            <a:r>
              <a:rPr lang="en-US" sz="3600" b="1" kern="0" dirty="0" smtClean="0">
                <a:solidFill>
                  <a:schemeClr val="tx2"/>
                </a:solidFill>
              </a:rPr>
              <a:t> joy:</a:t>
            </a:r>
            <a:endParaRPr lang="ru-RU" sz="3600" b="1" kern="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0221" y="3942824"/>
            <a:ext cx="1656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4000" b="1" kern="0" dirty="0" err="1" smtClean="0">
                <a:solidFill>
                  <a:srgbClr val="C00000"/>
                </a:solidFill>
              </a:rPr>
              <a:t>Piyoz</a:t>
            </a:r>
            <a:r>
              <a:rPr lang="en-US" sz="4000" b="1" kern="0" dirty="0" smtClean="0">
                <a:solidFill>
                  <a:srgbClr val="C00000"/>
                </a:solidFill>
              </a:rPr>
              <a:t> :</a:t>
            </a:r>
            <a:endParaRPr lang="ru-RU" sz="4000" b="1" kern="0" dirty="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080218" y="4054614"/>
            <a:ext cx="481784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(200 : 10) · 3 =20 · 3 = 60 </a:t>
            </a:r>
            <a:endParaRPr lang="ru-RU" sz="32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36163" y="5288009"/>
            <a:ext cx="792535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200 – (120 + 60) = 200 – 180 = 20 </a:t>
            </a:r>
            <a:r>
              <a:rPr lang="en-US" sz="3200" kern="0" dirty="0" err="1" smtClean="0">
                <a:solidFill>
                  <a:schemeClr val="tx1"/>
                </a:solidFill>
              </a:rPr>
              <a:t>gektar</a:t>
            </a:r>
            <a:endParaRPr lang="ru-RU" sz="3200" kern="0" dirty="0">
              <a:solidFill>
                <a:schemeClr val="tx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24136" y="3210498"/>
            <a:ext cx="273630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3125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6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Kartoshka</a:t>
            </a:r>
            <a:r>
              <a:rPr lang="en-US" sz="3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</a:t>
            </a:r>
            <a:endParaRPr lang="ru-RU" sz="3600" b="1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Рисунок 11" descr="Onion &lt;strong&gt;Clipart&lt;/strong&gt; | Free download on ClipArtMa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08" y="2367057"/>
            <a:ext cx="1241380" cy="2088562"/>
          </a:xfrm>
          <a:prstGeom prst="rect">
            <a:avLst/>
          </a:prstGeom>
        </p:spPr>
      </p:pic>
      <p:pic>
        <p:nvPicPr>
          <p:cNvPr id="13" name="Рисунок 12" descr="Сонник Картофель, &lt;strong&gt;картошка&lt;/strong&gt; приснились, к чему снятся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030" y="3114749"/>
            <a:ext cx="1644774" cy="12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2128" y="1439877"/>
                <a:ext cx="3096344" cy="3827971"/>
              </a:xfrm>
            </p:spPr>
            <p:txBody>
              <a:bodyPr/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a)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4000" dirty="0" smtClean="0">
                    <a:solidFill>
                      <a:schemeClr val="tx1"/>
                    </a:solidFill>
                  </a:rPr>
                </a:br>
                <a:r>
                  <a:rPr lang="en-US" sz="40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4000" dirty="0" smtClean="0">
                    <a:solidFill>
                      <a:schemeClr val="tx1"/>
                    </a:solidFill>
                  </a:rPr>
                </a:br>
                <a:r>
                  <a:rPr lang="en-US" sz="4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</a:t>
                </a:r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4000" dirty="0" smtClean="0">
                    <a:solidFill>
                      <a:schemeClr val="tx1"/>
                    </a:solidFill>
                  </a:rPr>
                </a:br>
                <a:r>
                  <a:rPr lang="en-US" sz="4000" dirty="0">
                    <a:solidFill>
                      <a:schemeClr val="tx1"/>
                    </a:solidFill>
                  </a:rPr>
                  <a:t/>
                </a:r>
                <a:br>
                  <a:rPr lang="en-US" sz="4000" dirty="0">
                    <a:solidFill>
                      <a:schemeClr val="tx1"/>
                    </a:solidFill>
                  </a:rPr>
                </a:br>
                <a:r>
                  <a:rPr lang="en-US" sz="4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3600" dirty="0" smtClean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2128" y="1439877"/>
                <a:ext cx="3096344" cy="3827971"/>
              </a:xfrm>
              <a:blipFill>
                <a:blip r:embed="rId2"/>
                <a:stretch>
                  <a:fillRect l="-8071" b="-3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16623" y="431936"/>
            <a:ext cx="3372677" cy="677108"/>
          </a:xfrm>
        </p:spPr>
        <p:txBody>
          <a:bodyPr/>
          <a:lstStyle/>
          <a:p>
            <a:r>
              <a:rPr lang="en-US" sz="4400" b="1" dirty="0" smtClean="0"/>
              <a:t>103-misol</a:t>
            </a:r>
            <a:r>
              <a:rPr lang="en-US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352128" y="5400650"/>
                <a:ext cx="5256584" cy="832472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rgbClr val="C00000"/>
                    </a:solidFill>
                  </a:rPr>
                  <a:t>Tekshirish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den>
                    </m:f>
                  </m:oMath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52128" y="5400650"/>
                <a:ext cx="5256584" cy="832472"/>
              </a:xfrm>
              <a:blipFill>
                <a:blip r:embed="rId3"/>
                <a:stretch>
                  <a:fillRect l="-4176" t="-2206" b="-13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5824736" y="1439877"/>
                <a:ext cx="3096344" cy="382797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200" kern="0" dirty="0" smtClean="0">
                    <a:solidFill>
                      <a:srgbClr val="C0000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3600" kern="0" dirty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+ p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4000" kern="0" dirty="0" smtClean="0">
                    <a:solidFill>
                      <a:schemeClr val="tx1"/>
                    </a:solidFill>
                  </a:rPr>
                </a:br>
                <a:r>
                  <a:rPr lang="en-US" sz="4000" kern="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4000" kern="0" dirty="0" smtClean="0">
                    <a:solidFill>
                      <a:schemeClr val="tx1"/>
                    </a:solidFill>
                  </a:rPr>
                </a:br>
                <a:r>
                  <a:rPr lang="en-US" sz="4000" kern="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p </a:t>
                </a:r>
                <a:r>
                  <a:rPr lang="en-US" sz="36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–</a:t>
                </a:r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4000" kern="0" dirty="0" smtClean="0">
                    <a:solidFill>
                      <a:schemeClr val="tx1"/>
                    </a:solidFill>
                  </a:rPr>
                </a:br>
                <a:r>
                  <a:rPr lang="en-US" sz="4000" kern="0" dirty="0">
                    <a:solidFill>
                      <a:schemeClr val="tx1"/>
                    </a:solidFill>
                  </a:rPr>
                  <a:t/>
                </a:r>
                <a:br>
                  <a:rPr lang="en-US" sz="4000" kern="0" dirty="0">
                    <a:solidFill>
                      <a:schemeClr val="tx1"/>
                    </a:solidFill>
                  </a:rPr>
                </a:br>
                <a:r>
                  <a:rPr lang="en-US" sz="4000" kern="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sz="40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endParaRPr lang="ru-RU" sz="4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736" y="1439877"/>
                <a:ext cx="3096344" cy="3827971"/>
              </a:xfrm>
              <a:prstGeom prst="rect">
                <a:avLst/>
              </a:prstGeom>
              <a:blipFill>
                <a:blip r:embed="rId4"/>
                <a:stretch>
                  <a:fillRect l="-8087" b="-25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4960640" y="1439877"/>
            <a:ext cx="0" cy="50408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3"/>
              <p:cNvSpPr txBox="1">
                <a:spLocks/>
              </p:cNvSpPr>
              <p:nvPr/>
            </p:nvSpPr>
            <p:spPr>
              <a:xfrm>
                <a:off x="5561008" y="5474831"/>
                <a:ext cx="5256584" cy="80041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C00000"/>
                    </a:solidFill>
                  </a:rPr>
                  <a:t>Tekshirish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den>
                    </m:f>
                  </m:oMath>
                </a14:m>
                <a:endParaRPr lang="ru-RU" sz="36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08" y="5474831"/>
                <a:ext cx="5256584" cy="800412"/>
              </a:xfrm>
              <a:prstGeom prst="rect">
                <a:avLst/>
              </a:prstGeom>
              <a:blipFill>
                <a:blip r:embed="rId5"/>
                <a:stretch>
                  <a:fillRect l="-4056" t="-3053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5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04656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104-misol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96144" y="1368202"/>
                <a:ext cx="3888432" cy="5449120"/>
              </a:xfrm>
            </p:spPr>
            <p:txBody>
              <a:bodyPr/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–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sz="3600" b="1" dirty="0">
                  <a:solidFill>
                    <a:schemeClr val="tx1"/>
                  </a:solidFill>
                </a:endParaRPr>
              </a:p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–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en-US" sz="3600" b="1" dirty="0" smtClean="0">
                  <a:solidFill>
                    <a:schemeClr val="tx1"/>
                  </a:solidFill>
                </a:endParaRPr>
              </a:p>
              <a:p>
                <a:endParaRPr lang="en-US" sz="3600" b="1" dirty="0">
                  <a:solidFill>
                    <a:schemeClr val="tx1"/>
                  </a:solidFill>
                </a:endParaRPr>
              </a:p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sz="3600" b="1" dirty="0">
                  <a:solidFill>
                    <a:schemeClr val="tx1"/>
                  </a:solidFill>
                </a:endParaRPr>
              </a:p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x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96144" y="1368202"/>
                <a:ext cx="3888432" cy="5449120"/>
              </a:xfrm>
              <a:blipFill>
                <a:blip r:embed="rId2"/>
                <a:stretch>
                  <a:fillRect l="-6270" t="-4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4816624" y="1436399"/>
                <a:ext cx="3888432" cy="541423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3200" b="1" kern="0" dirty="0" smtClean="0">
                    <a:solidFill>
                      <a:srgbClr val="FF0000"/>
                    </a:solidFill>
                  </a:rPr>
                  <a:t>b)   </a:t>
                </a:r>
                <a:r>
                  <a:rPr lang="en-US" sz="3200" b="1" kern="0" dirty="0" smtClean="0">
                    <a:solidFill>
                      <a:schemeClr val="tx2"/>
                    </a:solidFill>
                  </a:rPr>
                  <a:t>y</a:t>
                </a:r>
                <a:r>
                  <a:rPr lang="en-US" sz="3200" b="1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defTabSz="914400"/>
                <a:endParaRPr lang="en-US" sz="3600" b="1" kern="0" dirty="0">
                  <a:solidFill>
                    <a:schemeClr val="tx1"/>
                  </a:solidFill>
                </a:endParaRPr>
              </a:p>
              <a:p>
                <a:pPr defTabSz="914400"/>
                <a:r>
                  <a:rPr lang="en-US" sz="3600" b="1" kern="0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sz="3200" b="1" kern="0" dirty="0" smtClean="0">
                    <a:solidFill>
                      <a:schemeClr val="tx2"/>
                    </a:solidFill>
                  </a:rPr>
                  <a:t>y </a:t>
                </a:r>
                <a:r>
                  <a:rPr lang="en-US" sz="3200" b="1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3200" b="1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3600" b="1" kern="0" dirty="0" smtClean="0">
                  <a:solidFill>
                    <a:schemeClr val="tx1"/>
                  </a:solidFill>
                </a:endParaRPr>
              </a:p>
              <a:p>
                <a:pPr defTabSz="914400"/>
                <a:endParaRPr lang="en-US" sz="3600" b="1" kern="0" dirty="0" smtClean="0">
                  <a:solidFill>
                    <a:schemeClr val="tx1"/>
                  </a:solidFill>
                </a:endParaRPr>
              </a:p>
              <a:p>
                <a:pPr defTabSz="914400"/>
                <a:r>
                  <a:rPr lang="en-US" sz="3600" b="1" kern="0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sz="3600" b="1" kern="0" dirty="0" smtClean="0">
                    <a:solidFill>
                      <a:schemeClr val="tx2"/>
                    </a:solidFill>
                  </a:rPr>
                  <a:t>x</a:t>
                </a:r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defTabSz="914400"/>
                <a:endParaRPr lang="en-US" sz="3600" b="1" kern="0" dirty="0">
                  <a:solidFill>
                    <a:schemeClr val="tx1"/>
                  </a:solidFill>
                </a:endParaRPr>
              </a:p>
              <a:p>
                <a:pPr defTabSz="914400"/>
                <a:r>
                  <a:rPr lang="en-US" sz="3600" b="1" kern="0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sz="3600" b="1" kern="0" dirty="0" smtClean="0">
                    <a:solidFill>
                      <a:schemeClr val="tx2"/>
                    </a:solidFill>
                  </a:rPr>
                  <a:t>x</a:t>
                </a:r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defTabSz="914400"/>
                <a:endParaRPr lang="ru-RU" sz="36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624" y="1436399"/>
                <a:ext cx="3888432" cy="5414239"/>
              </a:xfrm>
              <a:prstGeom prst="rect">
                <a:avLst/>
              </a:prstGeom>
              <a:blipFill>
                <a:blip r:embed="rId3"/>
                <a:stretch>
                  <a:fillRect l="-6270" t="-4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4384576" y="1368202"/>
            <a:ext cx="0" cy="50408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 descr="World &lt;strong&gt;Clip Art&lt;/strong&gt; - &lt;strong&gt;Teacher&lt;/strong&gt; Day &lt;strong&gt;Clipart&lt;/strong&gt; Png , Transparent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68" y="2448463"/>
            <a:ext cx="3167443" cy="288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back to school &lt;strong&gt;books&lt;/strong&gt; &lt;strong&gt;clipart&lt;/strong&gt; 20 free Cliparts | Downloa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0" y="1296194"/>
            <a:ext cx="12313368" cy="568863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232448" y="216029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34-betdagi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105-,106-,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107-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11156</TotalTime>
  <Words>212</Words>
  <Application>Microsoft Office PowerPoint</Application>
  <PresentationFormat>Произвольный</PresentationFormat>
  <Paragraphs>142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a + b - c</vt:lpstr>
      <vt:lpstr>(200 : 10) · 6 =20 · 6 = 120 </vt:lpstr>
      <vt:lpstr>a) x – 3/34 = 5/34      x = 5/34 + 3/34      x = 8/34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881</cp:revision>
  <dcterms:created xsi:type="dcterms:W3CDTF">2020-04-09T07:32:19Z</dcterms:created>
  <dcterms:modified xsi:type="dcterms:W3CDTF">2020-12-16T10:01:37Z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