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84" r:id="rId2"/>
    <p:sldId id="466" r:id="rId3"/>
    <p:sldId id="467" r:id="rId4"/>
    <p:sldId id="468" r:id="rId5"/>
    <p:sldId id="469" r:id="rId6"/>
    <p:sldId id="470" r:id="rId7"/>
    <p:sldId id="471" r:id="rId8"/>
    <p:sldId id="420" r:id="rId9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5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Средний стиль 3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Средний стиль 3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46F890A9-2807-4EBB-B81D-B2AA78EC7F39}" styleName="Темный стиль 2 —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Темный стиль 2 —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AF606853-7671-496A-8E4F-DF71F8EC918B}" styleName="Темный стиль 1 — акцент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Темный стиль 2 —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89636" autoAdjust="0"/>
  </p:normalViewPr>
  <p:slideViewPr>
    <p:cSldViewPr>
      <p:cViewPr varScale="1">
        <p:scale>
          <a:sx n="62" d="100"/>
          <a:sy n="62" d="100"/>
        </p:scale>
        <p:origin x="488" y="56"/>
      </p:cViewPr>
      <p:guideLst>
        <p:guide orient="horz" pos="2880"/>
        <p:guide pos="2327"/>
        <p:guide orient="horz" pos="6391"/>
        <p:guide pos="47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0D9A4-C2EF-4B1B-8DB5-85EC06DD3650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AC081-F56F-466E-9CDC-774CD65951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295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AC081-F56F-466E-9CDC-774CD6595131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045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6707" y="238364"/>
            <a:ext cx="10467975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68938" y="1678545"/>
            <a:ext cx="5062855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645151" y="1678545"/>
            <a:ext cx="5065078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59A22-F514-4D5A-8495-8ED58DC7B7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2.jp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6.png"/><Relationship Id="rId18" Type="http://schemas.openxmlformats.org/officeDocument/2006/relationships/image" Target="../media/image31.png"/><Relationship Id="rId26" Type="http://schemas.openxmlformats.org/officeDocument/2006/relationships/image" Target="../media/image39.png"/><Relationship Id="rId39" Type="http://schemas.openxmlformats.org/officeDocument/2006/relationships/image" Target="../media/image52.png"/><Relationship Id="rId21" Type="http://schemas.openxmlformats.org/officeDocument/2006/relationships/image" Target="../media/image34.png"/><Relationship Id="rId34" Type="http://schemas.openxmlformats.org/officeDocument/2006/relationships/image" Target="../media/image47.png"/><Relationship Id="rId42" Type="http://schemas.openxmlformats.org/officeDocument/2006/relationships/image" Target="../media/image55.png"/><Relationship Id="rId47" Type="http://schemas.openxmlformats.org/officeDocument/2006/relationships/image" Target="../media/image60.png"/><Relationship Id="rId50" Type="http://schemas.openxmlformats.org/officeDocument/2006/relationships/image" Target="../media/image63.png"/><Relationship Id="rId55" Type="http://schemas.openxmlformats.org/officeDocument/2006/relationships/image" Target="../media/image68.png"/><Relationship Id="rId63" Type="http://schemas.openxmlformats.org/officeDocument/2006/relationships/image" Target="../media/image76.png"/><Relationship Id="rId68" Type="http://schemas.openxmlformats.org/officeDocument/2006/relationships/image" Target="../media/image81.png"/><Relationship Id="rId7" Type="http://schemas.openxmlformats.org/officeDocument/2006/relationships/image" Target="../media/image20.png"/><Relationship Id="rId71" Type="http://schemas.openxmlformats.org/officeDocument/2006/relationships/image" Target="../media/image84.png"/><Relationship Id="rId2" Type="http://schemas.openxmlformats.org/officeDocument/2006/relationships/image" Target="../media/image15.png"/><Relationship Id="rId16" Type="http://schemas.openxmlformats.org/officeDocument/2006/relationships/image" Target="../media/image29.png"/><Relationship Id="rId29" Type="http://schemas.openxmlformats.org/officeDocument/2006/relationships/image" Target="../media/image42.png"/><Relationship Id="rId11" Type="http://schemas.openxmlformats.org/officeDocument/2006/relationships/image" Target="../media/image24.png"/><Relationship Id="rId24" Type="http://schemas.openxmlformats.org/officeDocument/2006/relationships/image" Target="../media/image37.png"/><Relationship Id="rId32" Type="http://schemas.openxmlformats.org/officeDocument/2006/relationships/image" Target="../media/image45.png"/><Relationship Id="rId37" Type="http://schemas.openxmlformats.org/officeDocument/2006/relationships/image" Target="../media/image50.png"/><Relationship Id="rId40" Type="http://schemas.openxmlformats.org/officeDocument/2006/relationships/image" Target="../media/image53.png"/><Relationship Id="rId45" Type="http://schemas.openxmlformats.org/officeDocument/2006/relationships/image" Target="../media/image58.png"/><Relationship Id="rId53" Type="http://schemas.openxmlformats.org/officeDocument/2006/relationships/image" Target="../media/image66.png"/><Relationship Id="rId58" Type="http://schemas.openxmlformats.org/officeDocument/2006/relationships/image" Target="../media/image71.png"/><Relationship Id="rId66" Type="http://schemas.openxmlformats.org/officeDocument/2006/relationships/image" Target="../media/image79.png"/><Relationship Id="rId5" Type="http://schemas.openxmlformats.org/officeDocument/2006/relationships/image" Target="../media/image18.png"/><Relationship Id="rId15" Type="http://schemas.openxmlformats.org/officeDocument/2006/relationships/image" Target="../media/image28.png"/><Relationship Id="rId23" Type="http://schemas.openxmlformats.org/officeDocument/2006/relationships/image" Target="../media/image36.png"/><Relationship Id="rId28" Type="http://schemas.openxmlformats.org/officeDocument/2006/relationships/image" Target="../media/image41.png"/><Relationship Id="rId36" Type="http://schemas.openxmlformats.org/officeDocument/2006/relationships/image" Target="../media/image49.png"/><Relationship Id="rId49" Type="http://schemas.openxmlformats.org/officeDocument/2006/relationships/image" Target="../media/image62.png"/><Relationship Id="rId57" Type="http://schemas.openxmlformats.org/officeDocument/2006/relationships/image" Target="../media/image70.png"/><Relationship Id="rId61" Type="http://schemas.openxmlformats.org/officeDocument/2006/relationships/image" Target="../media/image74.png"/><Relationship Id="rId10" Type="http://schemas.openxmlformats.org/officeDocument/2006/relationships/image" Target="../media/image23.png"/><Relationship Id="rId19" Type="http://schemas.openxmlformats.org/officeDocument/2006/relationships/image" Target="../media/image32.png"/><Relationship Id="rId31" Type="http://schemas.openxmlformats.org/officeDocument/2006/relationships/image" Target="../media/image44.png"/><Relationship Id="rId44" Type="http://schemas.openxmlformats.org/officeDocument/2006/relationships/image" Target="../media/image57.png"/><Relationship Id="rId52" Type="http://schemas.openxmlformats.org/officeDocument/2006/relationships/image" Target="../media/image65.png"/><Relationship Id="rId60" Type="http://schemas.openxmlformats.org/officeDocument/2006/relationships/image" Target="../media/image73.png"/><Relationship Id="rId65" Type="http://schemas.openxmlformats.org/officeDocument/2006/relationships/image" Target="../media/image78.png"/><Relationship Id="rId73" Type="http://schemas.openxmlformats.org/officeDocument/2006/relationships/image" Target="../media/image86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Relationship Id="rId14" Type="http://schemas.openxmlformats.org/officeDocument/2006/relationships/image" Target="../media/image27.png"/><Relationship Id="rId22" Type="http://schemas.openxmlformats.org/officeDocument/2006/relationships/image" Target="../media/image35.png"/><Relationship Id="rId27" Type="http://schemas.openxmlformats.org/officeDocument/2006/relationships/image" Target="../media/image40.png"/><Relationship Id="rId30" Type="http://schemas.openxmlformats.org/officeDocument/2006/relationships/image" Target="../media/image43.png"/><Relationship Id="rId35" Type="http://schemas.openxmlformats.org/officeDocument/2006/relationships/image" Target="../media/image48.png"/><Relationship Id="rId43" Type="http://schemas.openxmlformats.org/officeDocument/2006/relationships/image" Target="../media/image56.png"/><Relationship Id="rId48" Type="http://schemas.openxmlformats.org/officeDocument/2006/relationships/image" Target="../media/image61.png"/><Relationship Id="rId56" Type="http://schemas.openxmlformats.org/officeDocument/2006/relationships/image" Target="../media/image69.png"/><Relationship Id="rId64" Type="http://schemas.openxmlformats.org/officeDocument/2006/relationships/image" Target="../media/image77.png"/><Relationship Id="rId69" Type="http://schemas.openxmlformats.org/officeDocument/2006/relationships/image" Target="../media/image82.png"/><Relationship Id="rId8" Type="http://schemas.openxmlformats.org/officeDocument/2006/relationships/image" Target="../media/image21.png"/><Relationship Id="rId51" Type="http://schemas.openxmlformats.org/officeDocument/2006/relationships/image" Target="../media/image64.png"/><Relationship Id="rId72" Type="http://schemas.openxmlformats.org/officeDocument/2006/relationships/image" Target="../media/image85.png"/><Relationship Id="rId3" Type="http://schemas.openxmlformats.org/officeDocument/2006/relationships/image" Target="../media/image16.png"/><Relationship Id="rId12" Type="http://schemas.openxmlformats.org/officeDocument/2006/relationships/image" Target="../media/image25.png"/><Relationship Id="rId17" Type="http://schemas.openxmlformats.org/officeDocument/2006/relationships/image" Target="../media/image30.png"/><Relationship Id="rId25" Type="http://schemas.openxmlformats.org/officeDocument/2006/relationships/image" Target="../media/image38.png"/><Relationship Id="rId33" Type="http://schemas.openxmlformats.org/officeDocument/2006/relationships/image" Target="../media/image46.png"/><Relationship Id="rId38" Type="http://schemas.openxmlformats.org/officeDocument/2006/relationships/image" Target="../media/image51.png"/><Relationship Id="rId46" Type="http://schemas.openxmlformats.org/officeDocument/2006/relationships/image" Target="../media/image59.png"/><Relationship Id="rId59" Type="http://schemas.openxmlformats.org/officeDocument/2006/relationships/image" Target="../media/image72.png"/><Relationship Id="rId67" Type="http://schemas.openxmlformats.org/officeDocument/2006/relationships/image" Target="../media/image80.png"/><Relationship Id="rId20" Type="http://schemas.openxmlformats.org/officeDocument/2006/relationships/image" Target="../media/image33.png"/><Relationship Id="rId41" Type="http://schemas.openxmlformats.org/officeDocument/2006/relationships/image" Target="../media/image54.png"/><Relationship Id="rId54" Type="http://schemas.openxmlformats.org/officeDocument/2006/relationships/image" Target="../media/image67.png"/><Relationship Id="rId62" Type="http://schemas.openxmlformats.org/officeDocument/2006/relationships/image" Target="../media/image75.png"/><Relationship Id="rId70" Type="http://schemas.openxmlformats.org/officeDocument/2006/relationships/image" Target="../media/image8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3.png"/><Relationship Id="rId13" Type="http://schemas.openxmlformats.org/officeDocument/2006/relationships/image" Target="../media/image98.png"/><Relationship Id="rId3" Type="http://schemas.openxmlformats.org/officeDocument/2006/relationships/image" Target="../media/image88.png"/><Relationship Id="rId7" Type="http://schemas.openxmlformats.org/officeDocument/2006/relationships/image" Target="../media/image92.png"/><Relationship Id="rId12" Type="http://schemas.openxmlformats.org/officeDocument/2006/relationships/image" Target="../media/image97.png"/><Relationship Id="rId2" Type="http://schemas.openxmlformats.org/officeDocument/2006/relationships/image" Target="../media/image87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1.png"/><Relationship Id="rId11" Type="http://schemas.openxmlformats.org/officeDocument/2006/relationships/image" Target="../media/image96.png"/><Relationship Id="rId5" Type="http://schemas.openxmlformats.org/officeDocument/2006/relationships/image" Target="../media/image90.png"/><Relationship Id="rId10" Type="http://schemas.openxmlformats.org/officeDocument/2006/relationships/image" Target="../media/image95.png"/><Relationship Id="rId4" Type="http://schemas.openxmlformats.org/officeDocument/2006/relationships/image" Target="../media/image89.png"/><Relationship Id="rId9" Type="http://schemas.openxmlformats.org/officeDocument/2006/relationships/image" Target="../media/image94.png"/><Relationship Id="rId14" Type="http://schemas.openxmlformats.org/officeDocument/2006/relationships/image" Target="../media/image9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0.jpe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1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2.png"/><Relationship Id="rId2" Type="http://schemas.openxmlformats.org/officeDocument/2006/relationships/image" Target="../media/image101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04.png"/><Relationship Id="rId4" Type="http://schemas.openxmlformats.org/officeDocument/2006/relationships/image" Target="../media/image10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6.png"/><Relationship Id="rId2" Type="http://schemas.openxmlformats.org/officeDocument/2006/relationships/image" Target="../media/image105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8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7912" y="0"/>
            <a:ext cx="12788910" cy="202861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98066" y="270311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199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2195040" y="2422063"/>
            <a:ext cx="8135020" cy="2272959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marL="40888" algn="ctr">
              <a:spcBef>
                <a:spcPts val="245"/>
              </a:spcBef>
            </a:pPr>
            <a:r>
              <a:rPr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4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AVZU</a:t>
            </a:r>
            <a:r>
              <a:rPr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 XIL MAXRAJLI KASRLARNI AYIRISH</a:t>
            </a:r>
            <a:endParaRPr lang="ru-RU" sz="48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888" algn="ctr">
              <a:spcBef>
                <a:spcPts val="245"/>
              </a:spcBef>
            </a:pPr>
            <a:endParaRPr lang="en-US" sz="4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95035" y="454530"/>
            <a:ext cx="11069728" cy="1201705"/>
            <a:chOff x="439458" y="322808"/>
            <a:chExt cx="4985770" cy="541244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8659"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5" y="339820"/>
              <a:ext cx="838783" cy="524232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9525"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endParaRPr sz="8659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880962" y="2511203"/>
            <a:ext cx="648072" cy="1690203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880962" y="5241918"/>
            <a:ext cx="648072" cy="169020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Рисунок 13" descr="Stationery &lt;strong&gt;clipart&lt;/strong&gt; 7 » &lt;strong&gt;Clipart&lt;/strong&gt; Statio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8290" y="3960490"/>
            <a:ext cx="6056505" cy="3087256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0330060" y="736520"/>
            <a:ext cx="169629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en-US" sz="7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84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Объект 3"/>
              <p:cNvSpPr txBox="1">
                <a:spLocks/>
              </p:cNvSpPr>
              <p:nvPr/>
            </p:nvSpPr>
            <p:spPr>
              <a:xfrm>
                <a:off x="555803" y="3085514"/>
                <a:ext cx="876445" cy="850426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num>
                        <m:den>
                          <m:r>
                            <a:rPr lang="en-US" sz="32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den>
                      </m:f>
                    </m:oMath>
                  </m:oMathPara>
                </a14:m>
                <a:endParaRPr lang="ru-RU" sz="3200" b="1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803" y="3085514"/>
                <a:ext cx="876445" cy="85042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1103403" y="3074469"/>
                <a:ext cx="1450887" cy="94275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num>
                        <m:den>
                          <m:r>
                            <a:rPr lang="en-US" sz="32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den>
                      </m:f>
                    </m:oMath>
                  </m:oMathPara>
                </a14:m>
                <a:endParaRPr lang="ru-RU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3403" y="3074469"/>
                <a:ext cx="1450887" cy="94275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 rot="10800000" flipV="1">
                <a:off x="1219451" y="3343637"/>
                <a:ext cx="2225756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 flipV="1">
                <a:off x="1219451" y="3343637"/>
                <a:ext cx="2225756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2744917" y="3065042"/>
                <a:ext cx="1531606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1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         </m:t>
                    </m:r>
                  </m:oMath>
                </a14:m>
                <a:r>
                  <a:rPr lang="en-US" sz="3200" dirty="0" smtClean="0">
                    <a:solidFill>
                      <a:schemeClr val="tx1"/>
                    </a:solidFill>
                  </a:rPr>
                  <a:t>  </a:t>
                </a:r>
                <a:endParaRPr lang="ru-RU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4917" y="3065042"/>
                <a:ext cx="1531606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2594876" y="3178437"/>
                <a:ext cx="1098378" cy="9427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3200" b="1" i="1" ker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sz="32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sz="32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num>
                        <m:den>
                          <m:r>
                            <a:rPr lang="en-US" sz="32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den>
                      </m:f>
                    </m:oMath>
                  </m:oMathPara>
                </a14:m>
                <a:endParaRPr lang="ru-RU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4876" y="3178437"/>
                <a:ext cx="1098378" cy="94275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2891052" y="3038970"/>
                <a:ext cx="424215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kern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1052" y="3038970"/>
                <a:ext cx="424215" cy="58477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Круговая 11"/>
          <p:cNvSpPr/>
          <p:nvPr/>
        </p:nvSpPr>
        <p:spPr>
          <a:xfrm>
            <a:off x="568152" y="5127402"/>
            <a:ext cx="1728192" cy="1805955"/>
          </a:xfrm>
          <a:prstGeom prst="pie">
            <a:avLst>
              <a:gd name="adj1" fmla="val 0"/>
              <a:gd name="adj2" fmla="val 21514163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Круговая 12"/>
          <p:cNvSpPr/>
          <p:nvPr/>
        </p:nvSpPr>
        <p:spPr>
          <a:xfrm>
            <a:off x="568152" y="5127402"/>
            <a:ext cx="1728192" cy="1798234"/>
          </a:xfrm>
          <a:prstGeom prst="pie">
            <a:avLst>
              <a:gd name="adj1" fmla="val 0"/>
              <a:gd name="adj2" fmla="val 16223161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Круговая 13"/>
          <p:cNvSpPr/>
          <p:nvPr/>
        </p:nvSpPr>
        <p:spPr>
          <a:xfrm>
            <a:off x="568152" y="5135123"/>
            <a:ext cx="1728192" cy="1798234"/>
          </a:xfrm>
          <a:prstGeom prst="pie">
            <a:avLst>
              <a:gd name="adj1" fmla="val 20365955"/>
              <a:gd name="adj2" fmla="val 3096251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Круговая 14"/>
          <p:cNvSpPr/>
          <p:nvPr/>
        </p:nvSpPr>
        <p:spPr>
          <a:xfrm>
            <a:off x="568152" y="5118177"/>
            <a:ext cx="1728192" cy="1798234"/>
          </a:xfrm>
          <a:prstGeom prst="pie">
            <a:avLst>
              <a:gd name="adj1" fmla="val 7265359"/>
              <a:gd name="adj2" fmla="val 12361174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Круговая 18"/>
          <p:cNvSpPr/>
          <p:nvPr/>
        </p:nvSpPr>
        <p:spPr>
          <a:xfrm>
            <a:off x="7343378" y="5133036"/>
            <a:ext cx="1734151" cy="1802408"/>
          </a:xfrm>
          <a:prstGeom prst="pie">
            <a:avLst>
              <a:gd name="adj1" fmla="val 12518087"/>
              <a:gd name="adj2" fmla="val 16082116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0" name="Круговая 19"/>
          <p:cNvSpPr/>
          <p:nvPr/>
        </p:nvSpPr>
        <p:spPr>
          <a:xfrm>
            <a:off x="7343378" y="5135123"/>
            <a:ext cx="1728192" cy="1798234"/>
          </a:xfrm>
          <a:prstGeom prst="pie">
            <a:avLst>
              <a:gd name="adj1" fmla="val 3106288"/>
              <a:gd name="adj2" fmla="val 725655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1" name="Круговая 20"/>
          <p:cNvSpPr/>
          <p:nvPr/>
        </p:nvSpPr>
        <p:spPr>
          <a:xfrm>
            <a:off x="7343378" y="5133036"/>
            <a:ext cx="1728192" cy="1798234"/>
          </a:xfrm>
          <a:prstGeom prst="pie">
            <a:avLst>
              <a:gd name="adj1" fmla="val 7265359"/>
              <a:gd name="adj2" fmla="val 12483209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4821096" y="4284932"/>
                <a:ext cx="483399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1" i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–</m:t>
                      </m:r>
                    </m:oMath>
                  </m:oMathPara>
                </a14:m>
                <a:endParaRPr lang="ru-RU" sz="36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1096" y="4284932"/>
                <a:ext cx="483399" cy="64633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Объект 3"/>
              <p:cNvSpPr txBox="1">
                <a:spLocks/>
              </p:cNvSpPr>
              <p:nvPr/>
            </p:nvSpPr>
            <p:spPr>
              <a:xfrm>
                <a:off x="3902522" y="4068549"/>
                <a:ext cx="729734" cy="925190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 kern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0" kern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sz="3200" b="1" i="0" kern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ru-RU" sz="3200" b="1" kern="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3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2522" y="4068549"/>
                <a:ext cx="729734" cy="92519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Объект 3"/>
              <p:cNvSpPr txBox="1">
                <a:spLocks/>
              </p:cNvSpPr>
              <p:nvPr/>
            </p:nvSpPr>
            <p:spPr>
              <a:xfrm>
                <a:off x="5680720" y="4121196"/>
                <a:ext cx="729734" cy="925190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 kern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0" kern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3200" b="1" i="0" kern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ru-RU" sz="3200" b="1" kern="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4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0720" y="4121196"/>
                <a:ext cx="729734" cy="92519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6903757" y="4299852"/>
                <a:ext cx="58363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32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3757" y="4299852"/>
                <a:ext cx="583637" cy="58477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7461449" y="4084915"/>
                <a:ext cx="1038495" cy="10175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 kern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kern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3200" b="1" i="0" kern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ru-RU" sz="32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1449" y="4084915"/>
                <a:ext cx="1038495" cy="101752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Круговая 26"/>
          <p:cNvSpPr/>
          <p:nvPr/>
        </p:nvSpPr>
        <p:spPr>
          <a:xfrm>
            <a:off x="3412427" y="5123810"/>
            <a:ext cx="1728192" cy="1807460"/>
          </a:xfrm>
          <a:prstGeom prst="pie">
            <a:avLst>
              <a:gd name="adj1" fmla="val 13918057"/>
              <a:gd name="adj2" fmla="val 20477798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8" name="Круговая 27"/>
          <p:cNvSpPr/>
          <p:nvPr/>
        </p:nvSpPr>
        <p:spPr>
          <a:xfrm>
            <a:off x="3382830" y="5123810"/>
            <a:ext cx="1728192" cy="1812061"/>
          </a:xfrm>
          <a:prstGeom prst="pie">
            <a:avLst>
              <a:gd name="adj1" fmla="val 3140435"/>
              <a:gd name="adj2" fmla="val 16261344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9" name="Круговая 28"/>
          <p:cNvSpPr/>
          <p:nvPr/>
        </p:nvSpPr>
        <p:spPr>
          <a:xfrm>
            <a:off x="4778008" y="5055610"/>
            <a:ext cx="1781412" cy="1798234"/>
          </a:xfrm>
          <a:prstGeom prst="pie">
            <a:avLst>
              <a:gd name="adj1" fmla="val 20274939"/>
              <a:gd name="adj2" fmla="val 3231297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0" name="Круговая 29"/>
          <p:cNvSpPr/>
          <p:nvPr/>
        </p:nvSpPr>
        <p:spPr>
          <a:xfrm>
            <a:off x="3382830" y="5114586"/>
            <a:ext cx="1728192" cy="1798234"/>
          </a:xfrm>
          <a:prstGeom prst="pie">
            <a:avLst>
              <a:gd name="adj1" fmla="val 7244120"/>
              <a:gd name="adj2" fmla="val 11349486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>
                <a:off x="1137842" y="3187561"/>
                <a:ext cx="483399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–</m:t>
                      </m:r>
                    </m:oMath>
                  </m:oMathPara>
                </a14:m>
                <a:endParaRPr lang="ru-RU" sz="3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7842" y="3187561"/>
                <a:ext cx="483399" cy="646331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Объект 3"/>
          <p:cNvSpPr txBox="1">
            <a:spLocks/>
          </p:cNvSpPr>
          <p:nvPr/>
        </p:nvSpPr>
        <p:spPr>
          <a:xfrm>
            <a:off x="555803" y="1398204"/>
            <a:ext cx="11737304" cy="12926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algn="just" defTabSz="914400"/>
            <a:r>
              <a:rPr lang="en-US" sz="2800" b="1" kern="0" dirty="0" err="1" smtClean="0">
                <a:solidFill>
                  <a:schemeClr val="tx1"/>
                </a:solidFill>
              </a:rPr>
              <a:t>Bir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xil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maxrajli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kasrlarni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ayirishda</a:t>
            </a:r>
            <a:r>
              <a:rPr lang="en-US" sz="2800" b="1" kern="0" dirty="0" smtClean="0">
                <a:solidFill>
                  <a:schemeClr val="tx1"/>
                </a:solidFill>
              </a:rPr>
              <a:t>,</a:t>
            </a:r>
            <a:r>
              <a:rPr lang="ru-RU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kamayuvchining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suratidan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ayriluvchining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surati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ayirilib</a:t>
            </a:r>
            <a:r>
              <a:rPr lang="en-US" sz="2800" b="1" kern="0" dirty="0" smtClean="0">
                <a:solidFill>
                  <a:schemeClr val="tx1"/>
                </a:solidFill>
              </a:rPr>
              <a:t>,</a:t>
            </a:r>
            <a:r>
              <a:rPr lang="ru-RU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natijani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ayirmaning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suratiga</a:t>
            </a:r>
            <a:r>
              <a:rPr lang="en-US" sz="2800" b="1" kern="0" dirty="0" smtClean="0">
                <a:solidFill>
                  <a:schemeClr val="tx1"/>
                </a:solidFill>
              </a:rPr>
              <a:t>,</a:t>
            </a:r>
            <a:r>
              <a:rPr lang="ru-RU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maxraji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esa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o‘zgarish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qoldirilib</a:t>
            </a:r>
            <a:r>
              <a:rPr lang="en-US" sz="2800" b="1" kern="0" dirty="0" smtClean="0">
                <a:solidFill>
                  <a:schemeClr val="tx1"/>
                </a:solidFill>
              </a:rPr>
              <a:t>,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ayirmaning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maxrajiga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yoziladi</a:t>
            </a:r>
            <a:r>
              <a:rPr lang="en-US" sz="2800" b="1" kern="0" dirty="0" smtClean="0">
                <a:solidFill>
                  <a:schemeClr val="tx1"/>
                </a:solidFill>
              </a:rPr>
              <a:t>.</a:t>
            </a:r>
            <a:endParaRPr lang="ru-RU" sz="2800" b="1" kern="0" dirty="0">
              <a:solidFill>
                <a:schemeClr val="tx1"/>
              </a:solidFill>
            </a:endParaRPr>
          </a:p>
        </p:txBody>
      </p:sp>
      <p:sp>
        <p:nvSpPr>
          <p:cNvPr id="33" name="Объект 2"/>
          <p:cNvSpPr>
            <a:spLocks noGrp="1"/>
          </p:cNvSpPr>
          <p:nvPr>
            <p:ph sz="half" idx="2"/>
          </p:nvPr>
        </p:nvSpPr>
        <p:spPr>
          <a:xfrm>
            <a:off x="2152328" y="286348"/>
            <a:ext cx="9145016" cy="1224136"/>
          </a:xfrm>
        </p:spPr>
        <p:txBody>
          <a:bodyPr/>
          <a:lstStyle/>
          <a:p>
            <a:r>
              <a:rPr lang="en-US" sz="4400" b="1" dirty="0" err="1" smtClean="0"/>
              <a:t>Bir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xil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maxrajli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kasrlarni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ayirish</a:t>
            </a:r>
            <a:endParaRPr lang="ru-RU" sz="4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Прямоугольник 33"/>
              <p:cNvSpPr/>
              <p:nvPr/>
            </p:nvSpPr>
            <p:spPr>
              <a:xfrm flipH="1">
                <a:off x="2628384" y="3015870"/>
                <a:ext cx="1050448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–</m:t>
                      </m:r>
                    </m:oMath>
                  </m:oMathPara>
                </a14:m>
                <a:endParaRPr lang="ru-RU" sz="3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" name="Прямоугольник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2628384" y="3015870"/>
                <a:ext cx="1050448" cy="646331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5" name="Рисунок 34" descr="Bon Processus De Réflexion De L'homme à La Bonne Idée ...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413307" y="2873394"/>
            <a:ext cx="2740019" cy="2599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049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0" grpId="0"/>
      <p:bldP spid="11" grpId="0"/>
      <p:bldP spid="12" grpId="0" animBg="1"/>
      <p:bldP spid="13" grpId="0" animBg="1"/>
      <p:bldP spid="14" grpId="0" animBg="1"/>
      <p:bldP spid="15" grpId="0" animBg="1"/>
      <p:bldP spid="19" grpId="0" animBg="1"/>
      <p:bldP spid="20" grpId="0" animBg="1"/>
      <p:bldP spid="21" grpId="0" animBg="1"/>
      <p:bldP spid="22" grpId="0"/>
      <p:bldP spid="23" grpId="0"/>
      <p:bldP spid="24" grpId="0"/>
      <p:bldP spid="25" grpId="0"/>
      <p:bldP spid="26" grpId="0"/>
      <p:bldP spid="27" grpId="0" animBg="1"/>
      <p:bldP spid="28" grpId="0" animBg="1"/>
      <p:bldP spid="29" grpId="0" animBg="1"/>
      <p:bldP spid="30" grpId="0" animBg="1"/>
      <p:bldP spid="31" grpId="0"/>
      <p:bldP spid="32" grpId="0"/>
      <p:bldP spid="3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3"/>
          <p:cNvSpPr txBox="1">
            <a:spLocks/>
          </p:cNvSpPr>
          <p:nvPr/>
        </p:nvSpPr>
        <p:spPr>
          <a:xfrm>
            <a:off x="2843940" y="1393866"/>
            <a:ext cx="7163547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3200" b="1" kern="0" dirty="0" err="1" smtClean="0">
                <a:solidFill>
                  <a:schemeClr val="tx2"/>
                </a:solidFill>
              </a:rPr>
              <a:t>Kasrlar</a:t>
            </a:r>
            <a:r>
              <a:rPr lang="en-US" sz="3200" b="1" kern="0" dirty="0" smtClean="0">
                <a:solidFill>
                  <a:schemeClr val="tx2"/>
                </a:solidFill>
              </a:rPr>
              <a:t> </a:t>
            </a:r>
            <a:r>
              <a:rPr lang="en-US" sz="3200" b="1" kern="0" dirty="0" err="1" smtClean="0">
                <a:solidFill>
                  <a:schemeClr val="tx2"/>
                </a:solidFill>
              </a:rPr>
              <a:t>ustida</a:t>
            </a:r>
            <a:r>
              <a:rPr lang="en-US" sz="3200" b="1" kern="0" dirty="0" smtClean="0">
                <a:solidFill>
                  <a:schemeClr val="tx2"/>
                </a:solidFill>
              </a:rPr>
              <a:t> </a:t>
            </a:r>
            <a:r>
              <a:rPr lang="en-US" sz="3200" b="1" kern="0" dirty="0" err="1" smtClean="0">
                <a:solidFill>
                  <a:schemeClr val="tx2"/>
                </a:solidFill>
              </a:rPr>
              <a:t>amallarni</a:t>
            </a:r>
            <a:r>
              <a:rPr lang="en-US" sz="3200" b="1" kern="0" dirty="0" smtClean="0">
                <a:solidFill>
                  <a:schemeClr val="tx2"/>
                </a:solidFill>
              </a:rPr>
              <a:t> </a:t>
            </a:r>
            <a:r>
              <a:rPr lang="en-US" sz="3200" b="1" kern="0" dirty="0" err="1" smtClean="0">
                <a:solidFill>
                  <a:schemeClr val="tx2"/>
                </a:solidFill>
              </a:rPr>
              <a:t>bajaring</a:t>
            </a:r>
            <a:r>
              <a:rPr lang="en-US" sz="3200" b="1" kern="0" dirty="0" smtClean="0">
                <a:solidFill>
                  <a:schemeClr val="tx2"/>
                </a:solidFill>
              </a:rPr>
              <a:t>: </a:t>
            </a:r>
            <a:endParaRPr lang="ru-RU" sz="3200" b="1" kern="0" dirty="0">
              <a:solidFill>
                <a:schemeClr val="tx2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Объект 3"/>
              <p:cNvSpPr txBox="1">
                <a:spLocks/>
              </p:cNvSpPr>
              <p:nvPr/>
            </p:nvSpPr>
            <p:spPr>
              <a:xfrm>
                <a:off x="343202" y="2298764"/>
                <a:ext cx="729734" cy="935192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kern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𝐚</m:t>
                      </m:r>
                      <m:r>
                        <a:rPr lang="en-US" sz="3200" b="1" i="0" kern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)  </m:t>
                      </m:r>
                      <m:f>
                        <m:fPr>
                          <m:ctrlPr>
                            <a:rPr lang="ru-RU" sz="32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ru-RU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ru-RU" sz="3200" b="1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202" y="2298764"/>
                <a:ext cx="729734" cy="935192"/>
              </a:xfrm>
              <a:prstGeom prst="rect">
                <a:avLst/>
              </a:prstGeom>
              <a:blipFill>
                <a:blip r:embed="rId2"/>
                <a:stretch>
                  <a:fillRect r="-21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Объект 3"/>
              <p:cNvSpPr txBox="1">
                <a:spLocks/>
              </p:cNvSpPr>
              <p:nvPr/>
            </p:nvSpPr>
            <p:spPr>
              <a:xfrm>
                <a:off x="1593688" y="2337906"/>
                <a:ext cx="729734" cy="923394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ru-RU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ru-RU" sz="3200" b="1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3688" y="2337906"/>
                <a:ext cx="729734" cy="92339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2075145" y="2482972"/>
                <a:ext cx="58363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5145" y="2482972"/>
                <a:ext cx="583637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2561246" y="2265798"/>
                <a:ext cx="1038495" cy="10275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3200" b="1" i="0" ker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ru-RU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ru-RU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ru-RU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1246" y="2265798"/>
                <a:ext cx="1038495" cy="102752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2799518" y="2203054"/>
                <a:ext cx="353205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kern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9518" y="2203054"/>
                <a:ext cx="353205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3553531" y="2539832"/>
                <a:ext cx="58363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3531" y="2539832"/>
                <a:ext cx="583637" cy="58477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Объект 3"/>
              <p:cNvSpPr txBox="1">
                <a:spLocks/>
              </p:cNvSpPr>
              <p:nvPr/>
            </p:nvSpPr>
            <p:spPr>
              <a:xfrm>
                <a:off x="3843993" y="2325645"/>
                <a:ext cx="729734" cy="921984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ru-RU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ru-RU" sz="3200" b="1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3993" y="2325645"/>
                <a:ext cx="729734" cy="92198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Объект 3"/>
              <p:cNvSpPr txBox="1">
                <a:spLocks/>
              </p:cNvSpPr>
              <p:nvPr/>
            </p:nvSpPr>
            <p:spPr>
              <a:xfrm>
                <a:off x="343202" y="3689477"/>
                <a:ext cx="1129315" cy="921984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kern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𝐛</m:t>
                      </m:r>
                      <m:r>
                        <a:rPr lang="en-US" sz="3200" b="1" i="0" kern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)  </m:t>
                      </m:r>
                      <m:f>
                        <m:fPr>
                          <m:ctrlPr>
                            <a:rPr lang="ru-RU" sz="32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US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𝟏𝟐</m:t>
                          </m:r>
                        </m:den>
                      </m:f>
                    </m:oMath>
                  </m:oMathPara>
                </a14:m>
                <a:endParaRPr lang="ru-RU" sz="3200" b="1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202" y="3689477"/>
                <a:ext cx="1129315" cy="921984"/>
              </a:xfrm>
              <a:prstGeom prst="rect">
                <a:avLst/>
              </a:prstGeom>
              <a:blipFill>
                <a:blip r:embed="rId9"/>
                <a:stretch>
                  <a:fillRect r="-16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Объект 3"/>
              <p:cNvSpPr txBox="1">
                <a:spLocks/>
              </p:cNvSpPr>
              <p:nvPr/>
            </p:nvSpPr>
            <p:spPr>
              <a:xfrm>
                <a:off x="1919812" y="3679475"/>
                <a:ext cx="568942" cy="931986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𝟏𝟐</m:t>
                          </m:r>
                        </m:den>
                      </m:f>
                    </m:oMath>
                  </m:oMathPara>
                </a14:m>
                <a:endParaRPr lang="ru-RU" sz="3200" b="1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9812" y="3679475"/>
                <a:ext cx="568942" cy="93198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2414974" y="3863769"/>
                <a:ext cx="274984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4974" y="3863769"/>
                <a:ext cx="274984" cy="584775"/>
              </a:xfrm>
              <a:prstGeom prst="rect">
                <a:avLst/>
              </a:prstGeom>
              <a:blipFill>
                <a:blip r:embed="rId11"/>
                <a:stretch>
                  <a:fillRect r="-355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2830818" y="3609284"/>
                <a:ext cx="753089" cy="102431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  <m:r>
                            <a:rPr lang="en-US" sz="3200" b="1" i="0" ker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ru-RU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𝟏𝟐</m:t>
                          </m:r>
                        </m:den>
                      </m:f>
                    </m:oMath>
                  </m:oMathPara>
                </a14:m>
                <a:endParaRPr lang="ru-RU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0818" y="3609284"/>
                <a:ext cx="753089" cy="1024319"/>
              </a:xfrm>
              <a:prstGeom prst="rect">
                <a:avLst/>
              </a:prstGeom>
              <a:blipFill>
                <a:blip r:embed="rId12"/>
                <a:stretch>
                  <a:fillRect r="-120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 flipH="1">
                <a:off x="3152721" y="3533003"/>
                <a:ext cx="431185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kern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3152721" y="3533003"/>
                <a:ext cx="431185" cy="58477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3694463" y="3869781"/>
                <a:ext cx="442705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4463" y="3869781"/>
                <a:ext cx="442705" cy="584775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Объект 3"/>
              <p:cNvSpPr txBox="1">
                <a:spLocks/>
              </p:cNvSpPr>
              <p:nvPr/>
            </p:nvSpPr>
            <p:spPr>
              <a:xfrm>
                <a:off x="4183873" y="3730351"/>
                <a:ext cx="420829" cy="918778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en-US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𝟏𝟐</m:t>
                          </m:r>
                        </m:den>
                      </m:f>
                    </m:oMath>
                  </m:oMathPara>
                </a14:m>
                <a:endParaRPr lang="ru-RU" sz="3200" b="1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2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3873" y="3730351"/>
                <a:ext cx="420829" cy="918778"/>
              </a:xfrm>
              <a:prstGeom prst="rect">
                <a:avLst/>
              </a:prstGeom>
              <a:blipFill>
                <a:blip r:embed="rId15"/>
                <a:stretch>
                  <a:fillRect r="-173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Объект 3"/>
              <p:cNvSpPr txBox="1">
                <a:spLocks/>
              </p:cNvSpPr>
              <p:nvPr/>
            </p:nvSpPr>
            <p:spPr>
              <a:xfrm>
                <a:off x="313454" y="5337081"/>
                <a:ext cx="1108500" cy="925190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kern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𝐝</m:t>
                      </m:r>
                      <m:r>
                        <a:rPr lang="en-US" sz="3200" b="1" i="0" kern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) </m:t>
                      </m:r>
                      <m:f>
                        <m:fPr>
                          <m:ctrlPr>
                            <a:rPr lang="ru-RU" sz="32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𝟐𝟓</m:t>
                          </m:r>
                        </m:den>
                      </m:f>
                    </m:oMath>
                  </m:oMathPara>
                </a14:m>
                <a:endParaRPr lang="ru-RU" sz="3200" b="1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4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454" y="5337081"/>
                <a:ext cx="1108500" cy="925190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Объект 3"/>
              <p:cNvSpPr txBox="1">
                <a:spLocks/>
              </p:cNvSpPr>
              <p:nvPr/>
            </p:nvSpPr>
            <p:spPr>
              <a:xfrm>
                <a:off x="1728618" y="5270882"/>
                <a:ext cx="683836" cy="925190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𝟏𝟒</m:t>
                          </m:r>
                        </m:num>
                        <m:den>
                          <m:r>
                            <a:rPr lang="en-US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𝟐𝟓</m:t>
                          </m:r>
                        </m:den>
                      </m:f>
                    </m:oMath>
                  </m:oMathPara>
                </a14:m>
                <a:endParaRPr lang="ru-RU" sz="3200" b="1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618" y="5270882"/>
                <a:ext cx="683836" cy="925190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2289780" y="5465528"/>
                <a:ext cx="477295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9780" y="5465528"/>
                <a:ext cx="477295" cy="584775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2685120" y="5216014"/>
                <a:ext cx="1512730" cy="10175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3200" b="1" i="0" ker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𝟏𝟒</m:t>
                          </m:r>
                        </m:num>
                        <m:den>
                          <m:r>
                            <a:rPr lang="en-US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𝟐𝟓</m:t>
                          </m:r>
                        </m:den>
                      </m:f>
                    </m:oMath>
                  </m:oMathPara>
                </a14:m>
                <a:endParaRPr lang="ru-RU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5120" y="5216014"/>
                <a:ext cx="1512730" cy="1017523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Прямоугольник 27"/>
          <p:cNvSpPr/>
          <p:nvPr/>
        </p:nvSpPr>
        <p:spPr>
          <a:xfrm flipH="1">
            <a:off x="3260311" y="5093016"/>
            <a:ext cx="79058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200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4050897" y="5435231"/>
                <a:ext cx="432142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0897" y="5435231"/>
                <a:ext cx="432142" cy="584775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Объект 3"/>
              <p:cNvSpPr txBox="1">
                <a:spLocks/>
              </p:cNvSpPr>
              <p:nvPr/>
            </p:nvSpPr>
            <p:spPr>
              <a:xfrm>
                <a:off x="4505297" y="5267697"/>
                <a:ext cx="502294" cy="925190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US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𝟐𝟓</m:t>
                          </m:r>
                        </m:den>
                      </m:f>
                    </m:oMath>
                  </m:oMathPara>
                </a14:m>
                <a:endParaRPr lang="ru-RU" sz="3200" b="1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0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5297" y="5267697"/>
                <a:ext cx="502294" cy="925190"/>
              </a:xfrm>
              <a:prstGeom prst="rect">
                <a:avLst/>
              </a:prstGeom>
              <a:blipFill rotWithShape="0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Объект 3"/>
              <p:cNvSpPr txBox="1">
                <a:spLocks/>
              </p:cNvSpPr>
              <p:nvPr/>
            </p:nvSpPr>
            <p:spPr>
              <a:xfrm>
                <a:off x="5459145" y="2342419"/>
                <a:ext cx="775778" cy="921984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kern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𝐞</m:t>
                      </m:r>
                      <m:r>
                        <a:rPr lang="en-US" sz="3200" b="1" i="0" kern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)  </m:t>
                      </m:r>
                      <m:f>
                        <m:fPr>
                          <m:ctrlPr>
                            <a:rPr lang="ru-RU" sz="32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en-US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𝟏𝟏</m:t>
                          </m:r>
                        </m:den>
                      </m:f>
                    </m:oMath>
                  </m:oMathPara>
                </a14:m>
                <a:endParaRPr lang="ru-RU" sz="3200" b="1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2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9145" y="2342419"/>
                <a:ext cx="775778" cy="921984"/>
              </a:xfrm>
              <a:prstGeom prst="rect">
                <a:avLst/>
              </a:prstGeom>
              <a:blipFill>
                <a:blip r:embed="rId22"/>
                <a:stretch>
                  <a:fillRect r="-448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Объект 3"/>
              <p:cNvSpPr txBox="1">
                <a:spLocks/>
              </p:cNvSpPr>
              <p:nvPr/>
            </p:nvSpPr>
            <p:spPr>
              <a:xfrm>
                <a:off x="7087767" y="2388080"/>
                <a:ext cx="551490" cy="920188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𝟏𝟏</m:t>
                          </m:r>
                        </m:den>
                      </m:f>
                    </m:oMath>
                  </m:oMathPara>
                </a14:m>
                <a:endParaRPr lang="ru-RU" sz="3200" b="1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3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7767" y="2388080"/>
                <a:ext cx="551490" cy="920188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Прямоугольник 33"/>
              <p:cNvSpPr/>
              <p:nvPr/>
            </p:nvSpPr>
            <p:spPr>
              <a:xfrm flipH="1">
                <a:off x="7611524" y="2554745"/>
                <a:ext cx="530039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4" name="Прямоугольник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7611524" y="2554745"/>
                <a:ext cx="530039" cy="584775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34"/>
              <p:cNvSpPr/>
              <p:nvPr/>
            </p:nvSpPr>
            <p:spPr>
              <a:xfrm>
                <a:off x="7965996" y="2335800"/>
                <a:ext cx="1372492" cy="10143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𝟏𝟖</m:t>
                          </m:r>
                          <m:r>
                            <a:rPr lang="en-US" sz="3200" b="1" i="0" ker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𝟏𝟏</m:t>
                          </m:r>
                        </m:den>
                      </m:f>
                    </m:oMath>
                  </m:oMathPara>
                </a14:m>
                <a:endParaRPr lang="ru-RU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5996" y="2335800"/>
                <a:ext cx="1372492" cy="1014317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Прямоугольник 35"/>
              <p:cNvSpPr/>
              <p:nvPr/>
            </p:nvSpPr>
            <p:spPr>
              <a:xfrm flipH="1">
                <a:off x="8141563" y="2310748"/>
                <a:ext cx="818540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kern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6" name="Прямоугольник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8141563" y="2310748"/>
                <a:ext cx="818540" cy="584775"/>
              </a:xfrm>
              <a:prstGeom prst="rect">
                <a:avLst/>
              </a:prstGeom>
              <a:blipFill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9228151" y="2604119"/>
                <a:ext cx="362869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28151" y="2604119"/>
                <a:ext cx="362869" cy="584775"/>
              </a:xfrm>
              <a:prstGeom prst="rect">
                <a:avLst/>
              </a:prstGeom>
              <a:blipFill>
                <a:blip r:embed="rId27"/>
                <a:stretch>
                  <a:fillRect r="-16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Объект 3"/>
              <p:cNvSpPr txBox="1">
                <a:spLocks/>
              </p:cNvSpPr>
              <p:nvPr/>
            </p:nvSpPr>
            <p:spPr>
              <a:xfrm>
                <a:off x="9591020" y="2371339"/>
                <a:ext cx="625542" cy="921984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𝟏𝟒</m:t>
                          </m:r>
                        </m:num>
                        <m:den>
                          <m:r>
                            <a:rPr lang="en-US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𝟏𝟏</m:t>
                          </m:r>
                        </m:den>
                      </m:f>
                    </m:oMath>
                  </m:oMathPara>
                </a14:m>
                <a:endParaRPr lang="ru-RU" sz="3200" b="1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8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91020" y="2371339"/>
                <a:ext cx="625542" cy="921984"/>
              </a:xfrm>
              <a:prstGeom prst="rect">
                <a:avLst/>
              </a:prstGeom>
              <a:blipFill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Объект 3"/>
              <p:cNvSpPr txBox="1">
                <a:spLocks/>
              </p:cNvSpPr>
              <p:nvPr/>
            </p:nvSpPr>
            <p:spPr>
              <a:xfrm>
                <a:off x="5496611" y="3745644"/>
                <a:ext cx="464655" cy="925190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kern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𝐟</m:t>
                      </m:r>
                      <m:r>
                        <a:rPr lang="en-US" sz="3200" b="1" i="0" kern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)  </m:t>
                      </m:r>
                      <m:f>
                        <m:fPr>
                          <m:ctrlPr>
                            <a:rPr lang="ru-RU" sz="32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𝟒𝟔</m:t>
                          </m:r>
                        </m:num>
                        <m:den>
                          <m:r>
                            <a:rPr lang="en-US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ru-RU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ru-RU" sz="3200" b="1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0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6611" y="3745644"/>
                <a:ext cx="464655" cy="925190"/>
              </a:xfrm>
              <a:prstGeom prst="rect">
                <a:avLst/>
              </a:prstGeom>
              <a:blipFill>
                <a:blip r:embed="rId29"/>
                <a:stretch>
                  <a:fillRect r="-1842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Объект 3"/>
              <p:cNvSpPr txBox="1">
                <a:spLocks/>
              </p:cNvSpPr>
              <p:nvPr/>
            </p:nvSpPr>
            <p:spPr>
              <a:xfrm>
                <a:off x="7316058" y="3686679"/>
                <a:ext cx="615471" cy="925190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𝟑𝟒</m:t>
                          </m:r>
                        </m:num>
                        <m:den>
                          <m:r>
                            <a:rPr lang="en-US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ru-RU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ru-RU" sz="3200" b="1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1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6058" y="3686679"/>
                <a:ext cx="615471" cy="925190"/>
              </a:xfrm>
              <a:prstGeom prst="rect">
                <a:avLst/>
              </a:prstGeom>
              <a:blipFill>
                <a:blip r:embed="rId30"/>
                <a:stretch>
                  <a:fillRect r="-198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Прямоугольник 41"/>
              <p:cNvSpPr/>
              <p:nvPr/>
            </p:nvSpPr>
            <p:spPr>
              <a:xfrm>
                <a:off x="8005586" y="3928345"/>
                <a:ext cx="313364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2" name="Прямоугольник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5586" y="3928345"/>
                <a:ext cx="313364" cy="584775"/>
              </a:xfrm>
              <a:prstGeom prst="rect">
                <a:avLst/>
              </a:prstGeom>
              <a:blipFill>
                <a:blip r:embed="rId31"/>
                <a:stretch>
                  <a:fillRect r="-173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Прямоугольник 42"/>
              <p:cNvSpPr/>
              <p:nvPr/>
            </p:nvSpPr>
            <p:spPr>
              <a:xfrm>
                <a:off x="8345016" y="3653311"/>
                <a:ext cx="1185494" cy="10175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𝟒𝟔</m:t>
                          </m:r>
                          <m:r>
                            <a:rPr lang="en-US" sz="3200" b="1" i="0" ker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ru-RU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ru-RU" sz="32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𝟏𝟏𝟓</m:t>
                          </m:r>
                        </m:den>
                      </m:f>
                    </m:oMath>
                  </m:oMathPara>
                </a14:m>
                <a:endParaRPr lang="ru-RU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3" name="Прямоугольник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45016" y="3653311"/>
                <a:ext cx="1185494" cy="1017523"/>
              </a:xfrm>
              <a:prstGeom prst="rect">
                <a:avLst/>
              </a:prstGeom>
              <a:blipFill>
                <a:blip r:embed="rId32"/>
                <a:stretch>
                  <a:fillRect r="-201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Прямоугольник 44"/>
              <p:cNvSpPr/>
              <p:nvPr/>
            </p:nvSpPr>
            <p:spPr>
              <a:xfrm>
                <a:off x="9693417" y="3914476"/>
                <a:ext cx="420749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5" name="Прямоугольник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93417" y="3914476"/>
                <a:ext cx="420749" cy="584775"/>
              </a:xfrm>
              <a:prstGeom prst="rect">
                <a:avLst/>
              </a:prstGeom>
              <a:blipFill>
                <a:blip r:embed="rId3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Объект 3"/>
              <p:cNvSpPr txBox="1">
                <a:spLocks/>
              </p:cNvSpPr>
              <p:nvPr/>
            </p:nvSpPr>
            <p:spPr>
              <a:xfrm>
                <a:off x="10156580" y="3727145"/>
                <a:ext cx="538118" cy="921984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𝟏𝟐</m:t>
                          </m:r>
                        </m:num>
                        <m:den>
                          <m:r>
                            <a:rPr lang="ru-RU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𝟏𝟏𝟓</m:t>
                          </m:r>
                        </m:den>
                      </m:f>
                    </m:oMath>
                  </m:oMathPara>
                </a14:m>
                <a:endParaRPr lang="ru-RU" sz="3200" b="1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6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56580" y="3727145"/>
                <a:ext cx="538118" cy="921984"/>
              </a:xfrm>
              <a:prstGeom prst="rect">
                <a:avLst/>
              </a:prstGeom>
              <a:blipFill>
                <a:blip r:embed="rId34"/>
                <a:stretch>
                  <a:fillRect r="-37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Объект 3"/>
              <p:cNvSpPr txBox="1">
                <a:spLocks/>
              </p:cNvSpPr>
              <p:nvPr/>
            </p:nvSpPr>
            <p:spPr>
              <a:xfrm flipH="1">
                <a:off x="5701853" y="5493269"/>
                <a:ext cx="929112" cy="925190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kern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𝐤</m:t>
                      </m:r>
                      <m:r>
                        <a:rPr lang="en-US" sz="3200" b="1" i="0" kern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)  </m:t>
                      </m:r>
                      <m:f>
                        <m:fPr>
                          <m:ctrlPr>
                            <a:rPr lang="ru-RU" sz="32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𝟔𝟐</m:t>
                          </m:r>
                        </m:num>
                        <m:den>
                          <m:r>
                            <a:rPr lang="ru-RU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𝟑𝟗</m:t>
                          </m:r>
                        </m:den>
                      </m:f>
                    </m:oMath>
                  </m:oMathPara>
                </a14:m>
                <a:endParaRPr lang="ru-RU" sz="3200" b="1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8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5701853" y="5493269"/>
                <a:ext cx="929112" cy="925190"/>
              </a:xfrm>
              <a:prstGeom prst="rect">
                <a:avLst/>
              </a:prstGeom>
              <a:blipFill>
                <a:blip r:embed="rId35"/>
                <a:stretch>
                  <a:fillRect r="-241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Объект 3"/>
              <p:cNvSpPr txBox="1">
                <a:spLocks/>
              </p:cNvSpPr>
              <p:nvPr/>
            </p:nvSpPr>
            <p:spPr>
              <a:xfrm>
                <a:off x="7248610" y="5465528"/>
                <a:ext cx="756991" cy="923394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ru-RU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𝟑𝟗</m:t>
                          </m:r>
                        </m:den>
                      </m:f>
                    </m:oMath>
                  </m:oMathPara>
                </a14:m>
                <a:endParaRPr lang="ru-RU" sz="3200" b="1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9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8610" y="5465528"/>
                <a:ext cx="756991" cy="923394"/>
              </a:xfrm>
              <a:prstGeom prst="rect">
                <a:avLst/>
              </a:prstGeom>
              <a:blipFill>
                <a:blip r:embed="rId3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Прямоугольник 49"/>
              <p:cNvSpPr/>
              <p:nvPr/>
            </p:nvSpPr>
            <p:spPr>
              <a:xfrm>
                <a:off x="7865487" y="5685234"/>
                <a:ext cx="413874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0" name="Прямоугольник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5487" y="5685234"/>
                <a:ext cx="413874" cy="584775"/>
              </a:xfrm>
              <a:prstGeom prst="rect">
                <a:avLst/>
              </a:prstGeom>
              <a:blipFill>
                <a:blip r:embed="rId3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Прямоугольник 50"/>
              <p:cNvSpPr/>
              <p:nvPr/>
            </p:nvSpPr>
            <p:spPr>
              <a:xfrm>
                <a:off x="8250169" y="5415845"/>
                <a:ext cx="1127232" cy="10175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𝟔𝟐</m:t>
                          </m:r>
                          <m:r>
                            <a:rPr lang="en-US" sz="3200" b="1" i="0" ker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</m:num>
                        <m:den>
                          <m:r>
                            <a:rPr lang="ru-RU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𝟑𝟗</m:t>
                          </m:r>
                        </m:den>
                      </m:f>
                    </m:oMath>
                  </m:oMathPara>
                </a14:m>
                <a:endParaRPr lang="ru-RU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1" name="Прямоугольник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50169" y="5415845"/>
                <a:ext cx="1127232" cy="1017523"/>
              </a:xfrm>
              <a:prstGeom prst="rect">
                <a:avLst/>
              </a:prstGeom>
              <a:blipFill>
                <a:blip r:embed="rId3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Прямоугольник 52"/>
              <p:cNvSpPr/>
              <p:nvPr/>
            </p:nvSpPr>
            <p:spPr>
              <a:xfrm flipH="1">
                <a:off x="9561605" y="5685234"/>
                <a:ext cx="61056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3" name="Прямоугольник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9561605" y="5685234"/>
                <a:ext cx="61056" cy="584775"/>
              </a:xfrm>
              <a:prstGeom prst="rect">
                <a:avLst/>
              </a:prstGeom>
              <a:blipFill>
                <a:blip r:embed="rId39"/>
                <a:stretch>
                  <a:fillRect r="-40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Объект 3"/>
              <p:cNvSpPr txBox="1">
                <a:spLocks/>
              </p:cNvSpPr>
              <p:nvPr/>
            </p:nvSpPr>
            <p:spPr>
              <a:xfrm>
                <a:off x="10028667" y="5435231"/>
                <a:ext cx="305624" cy="935192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𝟓𝟓</m:t>
                          </m:r>
                        </m:num>
                        <m:den>
                          <m:r>
                            <a:rPr lang="ru-RU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𝟑𝟗</m:t>
                          </m:r>
                        </m:den>
                      </m:f>
                    </m:oMath>
                  </m:oMathPara>
                </a14:m>
                <a:endParaRPr lang="ru-RU" sz="3200" b="1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4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28667" y="5435231"/>
                <a:ext cx="305624" cy="935192"/>
              </a:xfrm>
              <a:prstGeom prst="rect">
                <a:avLst/>
              </a:prstGeom>
              <a:blipFill>
                <a:blip r:embed="rId40"/>
                <a:stretch>
                  <a:fillRect r="-62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Прямоугольник 54"/>
              <p:cNvSpPr/>
              <p:nvPr/>
            </p:nvSpPr>
            <p:spPr>
              <a:xfrm>
                <a:off x="1349436" y="2482973"/>
                <a:ext cx="93993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–</m:t>
                      </m:r>
                    </m:oMath>
                  </m:oMathPara>
                </a14:m>
                <a:endParaRPr lang="ru-RU" sz="3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5" name="Прямоугольник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9436" y="2482973"/>
                <a:ext cx="93993" cy="646331"/>
              </a:xfrm>
              <a:prstGeom prst="rect">
                <a:avLst/>
              </a:prstGeom>
              <a:blipFill>
                <a:blip r:embed="rId41"/>
                <a:stretch>
                  <a:fillRect r="-1687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Прямоугольник 55"/>
              <p:cNvSpPr/>
              <p:nvPr/>
            </p:nvSpPr>
            <p:spPr>
              <a:xfrm flipH="1">
                <a:off x="2830817" y="2120029"/>
                <a:ext cx="506046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–</m:t>
                      </m:r>
                    </m:oMath>
                  </m:oMathPara>
                </a14:m>
                <a:endParaRPr lang="ru-RU" sz="3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6" name="Прямоугольник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2830817" y="2120029"/>
                <a:ext cx="506046" cy="646331"/>
              </a:xfrm>
              <a:prstGeom prst="rect">
                <a:avLst/>
              </a:prstGeom>
              <a:blipFill>
                <a:blip r:embed="rId4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Прямоугольник 56"/>
              <p:cNvSpPr/>
              <p:nvPr/>
            </p:nvSpPr>
            <p:spPr>
              <a:xfrm flipV="1">
                <a:off x="1743144" y="3923369"/>
                <a:ext cx="182324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–</m:t>
                      </m:r>
                    </m:oMath>
                  </m:oMathPara>
                </a14:m>
                <a:endParaRPr lang="ru-RU" sz="3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7" name="Прямоугольник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V="1">
                <a:off x="1743144" y="3923369"/>
                <a:ext cx="182324" cy="646331"/>
              </a:xfrm>
              <a:prstGeom prst="rect">
                <a:avLst/>
              </a:prstGeom>
              <a:blipFill>
                <a:blip r:embed="rId43"/>
                <a:stretch>
                  <a:fillRect l="-6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Прямоугольник 57"/>
              <p:cNvSpPr/>
              <p:nvPr/>
            </p:nvSpPr>
            <p:spPr>
              <a:xfrm>
                <a:off x="2873906" y="3549287"/>
                <a:ext cx="779778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–</m:t>
                      </m:r>
                    </m:oMath>
                  </m:oMathPara>
                </a14:m>
                <a:endParaRPr lang="ru-RU" sz="3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8" name="Прямоугольник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3906" y="3549287"/>
                <a:ext cx="779778" cy="646331"/>
              </a:xfrm>
              <a:prstGeom prst="rect">
                <a:avLst/>
              </a:prstGeom>
              <a:blipFill>
                <a:blip r:embed="rId4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Прямоугольник 58"/>
              <p:cNvSpPr/>
              <p:nvPr/>
            </p:nvSpPr>
            <p:spPr>
              <a:xfrm flipH="1" flipV="1">
                <a:off x="1411494" y="5547038"/>
                <a:ext cx="453904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–</m:t>
                      </m:r>
                    </m:oMath>
                  </m:oMathPara>
                </a14:m>
                <a:endParaRPr lang="ru-RU" sz="3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9" name="Прямоугольник 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 flipV="1">
                <a:off x="1411494" y="5547038"/>
                <a:ext cx="453904" cy="646331"/>
              </a:xfrm>
              <a:prstGeom prst="rect">
                <a:avLst/>
              </a:prstGeom>
              <a:blipFill>
                <a:blip r:embed="rId4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Прямоугольник 59"/>
              <p:cNvSpPr/>
              <p:nvPr/>
            </p:nvSpPr>
            <p:spPr>
              <a:xfrm flipH="1" flipV="1">
                <a:off x="2579684" y="5167349"/>
                <a:ext cx="1788033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–</m:t>
                      </m:r>
                    </m:oMath>
                  </m:oMathPara>
                </a14:m>
                <a:endParaRPr lang="ru-RU" sz="3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0" name="Прямоугольник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 flipV="1">
                <a:off x="2579684" y="5167349"/>
                <a:ext cx="1788033" cy="646331"/>
              </a:xfrm>
              <a:prstGeom prst="rect">
                <a:avLst/>
              </a:prstGeom>
              <a:blipFill>
                <a:blip r:embed="rId4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Прямоугольник 60"/>
              <p:cNvSpPr/>
              <p:nvPr/>
            </p:nvSpPr>
            <p:spPr>
              <a:xfrm flipH="1">
                <a:off x="6550536" y="2501428"/>
                <a:ext cx="657147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–</m:t>
                      </m:r>
                    </m:oMath>
                  </m:oMathPara>
                </a14:m>
                <a:endParaRPr lang="ru-RU" sz="3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1" name="Прямоугольник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6550536" y="2501428"/>
                <a:ext cx="657147" cy="646331"/>
              </a:xfrm>
              <a:prstGeom prst="rect">
                <a:avLst/>
              </a:prstGeom>
              <a:blipFill>
                <a:blip r:embed="rId4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Прямоугольник 61"/>
              <p:cNvSpPr/>
              <p:nvPr/>
            </p:nvSpPr>
            <p:spPr>
              <a:xfrm flipH="1">
                <a:off x="8473485" y="2226350"/>
                <a:ext cx="549481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–</m:t>
                      </m:r>
                    </m:oMath>
                  </m:oMathPara>
                </a14:m>
                <a:endParaRPr lang="ru-RU" sz="3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2" name="Прямоугольник 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8473485" y="2226350"/>
                <a:ext cx="549481" cy="646331"/>
              </a:xfrm>
              <a:prstGeom prst="rect">
                <a:avLst/>
              </a:prstGeom>
              <a:blipFill>
                <a:blip r:embed="rId4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Прямоугольник 62"/>
              <p:cNvSpPr/>
              <p:nvPr/>
            </p:nvSpPr>
            <p:spPr>
              <a:xfrm>
                <a:off x="6834481" y="3872452"/>
                <a:ext cx="483399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–</m:t>
                      </m:r>
                    </m:oMath>
                  </m:oMathPara>
                </a14:m>
                <a:endParaRPr lang="ru-RU" sz="3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3" name="Прямоугольник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4481" y="3872452"/>
                <a:ext cx="483399" cy="646331"/>
              </a:xfrm>
              <a:prstGeom prst="rect">
                <a:avLst/>
              </a:prstGeom>
              <a:blipFill>
                <a:blip r:embed="rId4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Прямоугольник 63"/>
              <p:cNvSpPr/>
              <p:nvPr/>
            </p:nvSpPr>
            <p:spPr>
              <a:xfrm>
                <a:off x="8831622" y="3533003"/>
                <a:ext cx="483399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–</m:t>
                      </m:r>
                    </m:oMath>
                  </m:oMathPara>
                </a14:m>
                <a:endParaRPr lang="ru-RU" sz="3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4" name="Прямоугольник 6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1622" y="3533003"/>
                <a:ext cx="483399" cy="646331"/>
              </a:xfrm>
              <a:prstGeom prst="rect">
                <a:avLst/>
              </a:prstGeom>
              <a:blipFill>
                <a:blip r:embed="rId5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Прямоугольник 64"/>
              <p:cNvSpPr/>
              <p:nvPr/>
            </p:nvSpPr>
            <p:spPr>
              <a:xfrm flipH="1" flipV="1">
                <a:off x="6591435" y="5696840"/>
                <a:ext cx="1178277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–</m:t>
                      </m:r>
                    </m:oMath>
                  </m:oMathPara>
                </a14:m>
                <a:endParaRPr lang="ru-RU" sz="3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5" name="Прямоугольник 6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 flipV="1">
                <a:off x="6591435" y="5696840"/>
                <a:ext cx="1178277" cy="646331"/>
              </a:xfrm>
              <a:prstGeom prst="rect">
                <a:avLst/>
              </a:prstGeom>
              <a:blipFill>
                <a:blip r:embed="rId5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Прямоугольник 65"/>
              <p:cNvSpPr/>
              <p:nvPr/>
            </p:nvSpPr>
            <p:spPr>
              <a:xfrm>
                <a:off x="8825257" y="5337081"/>
                <a:ext cx="1066944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36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–</m:t>
                    </m:r>
                  </m:oMath>
                </a14:m>
                <a:r>
                  <a:rPr lang="ru-RU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7</a:t>
                </a:r>
                <a:endParaRPr lang="ru-RU" sz="32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6" name="Прямоугольник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25257" y="5337081"/>
                <a:ext cx="1066944" cy="646331"/>
              </a:xfrm>
              <a:prstGeom prst="rect">
                <a:avLst/>
              </a:prstGeom>
              <a:blipFill>
                <a:blip r:embed="rId52"/>
                <a:stretch>
                  <a:fillRect t="-6604" b="-264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7" name="Объект 3"/>
          <p:cNvSpPr txBox="1">
            <a:spLocks/>
          </p:cNvSpPr>
          <p:nvPr/>
        </p:nvSpPr>
        <p:spPr>
          <a:xfrm>
            <a:off x="4604702" y="381945"/>
            <a:ext cx="5325920" cy="6771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4400" b="1" kern="0" dirty="0" smtClean="0">
                <a:solidFill>
                  <a:schemeClr val="bg1"/>
                </a:solidFill>
              </a:rPr>
              <a:t>MISOLLAR</a:t>
            </a:r>
            <a:endParaRPr lang="ru-RU" sz="4400" b="1" kern="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Объект 3"/>
              <p:cNvSpPr txBox="1">
                <a:spLocks/>
              </p:cNvSpPr>
              <p:nvPr/>
            </p:nvSpPr>
            <p:spPr>
              <a:xfrm>
                <a:off x="1588060" y="2335800"/>
                <a:ext cx="729734" cy="923394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ru-RU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ru-RU" sz="3200" b="1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8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8060" y="2335800"/>
                <a:ext cx="729734" cy="923394"/>
              </a:xfrm>
              <a:prstGeom prst="rect">
                <a:avLst/>
              </a:prstGeom>
              <a:blipFill>
                <a:blip r:embed="rId5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Прямоугольник 68"/>
              <p:cNvSpPr/>
              <p:nvPr/>
            </p:nvSpPr>
            <p:spPr>
              <a:xfrm>
                <a:off x="2069517" y="2480866"/>
                <a:ext cx="58363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9" name="Прямоугольник 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9517" y="2480866"/>
                <a:ext cx="583637" cy="584775"/>
              </a:xfrm>
              <a:prstGeom prst="rect">
                <a:avLst/>
              </a:prstGeom>
              <a:blipFill>
                <a:blip r:embed="rId5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Прямоугольник 69"/>
              <p:cNvSpPr/>
              <p:nvPr/>
            </p:nvSpPr>
            <p:spPr>
              <a:xfrm>
                <a:off x="2555618" y="2263692"/>
                <a:ext cx="1038495" cy="10275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3200" b="1" i="0" ker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ru-RU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ru-RU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ru-RU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0" name="Прямоугольник 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618" y="2263692"/>
                <a:ext cx="1038495" cy="1027525"/>
              </a:xfrm>
              <a:prstGeom prst="rect">
                <a:avLst/>
              </a:prstGeom>
              <a:blipFill>
                <a:blip r:embed="rId5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Прямоугольник 70"/>
              <p:cNvSpPr/>
              <p:nvPr/>
            </p:nvSpPr>
            <p:spPr>
              <a:xfrm>
                <a:off x="2793890" y="2200948"/>
                <a:ext cx="353205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kern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1" name="Прямоугольник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3890" y="2200948"/>
                <a:ext cx="353205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Прямоугольник 71"/>
              <p:cNvSpPr/>
              <p:nvPr/>
            </p:nvSpPr>
            <p:spPr>
              <a:xfrm>
                <a:off x="3547903" y="2537726"/>
                <a:ext cx="58363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2" name="Прямоугольник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7903" y="2537726"/>
                <a:ext cx="583637" cy="584775"/>
              </a:xfrm>
              <a:prstGeom prst="rect">
                <a:avLst/>
              </a:prstGeom>
              <a:blipFill>
                <a:blip r:embed="rId5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Объект 3"/>
              <p:cNvSpPr txBox="1">
                <a:spLocks/>
              </p:cNvSpPr>
              <p:nvPr/>
            </p:nvSpPr>
            <p:spPr>
              <a:xfrm>
                <a:off x="3838365" y="2323539"/>
                <a:ext cx="729734" cy="921984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ru-RU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ru-RU" sz="3200" b="1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3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8365" y="2323539"/>
                <a:ext cx="729734" cy="921984"/>
              </a:xfrm>
              <a:prstGeom prst="rect">
                <a:avLst/>
              </a:prstGeom>
              <a:blipFill>
                <a:blip r:embed="rId5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Прямоугольник 73"/>
              <p:cNvSpPr/>
              <p:nvPr/>
            </p:nvSpPr>
            <p:spPr>
              <a:xfrm>
                <a:off x="1343808" y="2480867"/>
                <a:ext cx="93993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–</m:t>
                      </m:r>
                    </m:oMath>
                  </m:oMathPara>
                </a14:m>
                <a:endParaRPr lang="ru-RU" sz="3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4" name="Прямоугольник 7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3808" y="2480867"/>
                <a:ext cx="93993" cy="646331"/>
              </a:xfrm>
              <a:prstGeom prst="rect">
                <a:avLst/>
              </a:prstGeom>
              <a:blipFill>
                <a:blip r:embed="rId58"/>
                <a:stretch>
                  <a:fillRect r="-1687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Прямоугольник 74"/>
              <p:cNvSpPr/>
              <p:nvPr/>
            </p:nvSpPr>
            <p:spPr>
              <a:xfrm flipH="1">
                <a:off x="2825189" y="2117923"/>
                <a:ext cx="506046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–</m:t>
                      </m:r>
                    </m:oMath>
                  </m:oMathPara>
                </a14:m>
                <a:endParaRPr lang="ru-RU" sz="3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5" name="Прямоугольник 7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2825189" y="2117923"/>
                <a:ext cx="506046" cy="646331"/>
              </a:xfrm>
              <a:prstGeom prst="rect">
                <a:avLst/>
              </a:prstGeom>
              <a:blipFill>
                <a:blip r:embed="rId5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Объект 3"/>
              <p:cNvSpPr txBox="1">
                <a:spLocks/>
              </p:cNvSpPr>
              <p:nvPr/>
            </p:nvSpPr>
            <p:spPr>
              <a:xfrm>
                <a:off x="1599344" y="2337584"/>
                <a:ext cx="729734" cy="923394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ru-RU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ru-RU" sz="3200" b="1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6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9344" y="2337584"/>
                <a:ext cx="729734" cy="923394"/>
              </a:xfrm>
              <a:prstGeom prst="rect">
                <a:avLst/>
              </a:prstGeom>
              <a:blipFill>
                <a:blip r:embed="rId6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Прямоугольник 76"/>
              <p:cNvSpPr/>
              <p:nvPr/>
            </p:nvSpPr>
            <p:spPr>
              <a:xfrm>
                <a:off x="2080801" y="2482650"/>
                <a:ext cx="58363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7" name="Прямоугольник 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0801" y="2482650"/>
                <a:ext cx="583637" cy="584775"/>
              </a:xfrm>
              <a:prstGeom prst="rect">
                <a:avLst/>
              </a:prstGeom>
              <a:blipFill>
                <a:blip r:embed="rId6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Прямоугольник 77"/>
              <p:cNvSpPr/>
              <p:nvPr/>
            </p:nvSpPr>
            <p:spPr>
              <a:xfrm>
                <a:off x="2566902" y="2265476"/>
                <a:ext cx="1038495" cy="10275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3200" b="1" i="0" ker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ru-RU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ru-RU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ru-RU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8" name="Прямоугольник 7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6902" y="2265476"/>
                <a:ext cx="1038495" cy="1027525"/>
              </a:xfrm>
              <a:prstGeom prst="rect">
                <a:avLst/>
              </a:prstGeom>
              <a:blipFill>
                <a:blip r:embed="rId6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9" name="Прямоугольник 78"/>
              <p:cNvSpPr/>
              <p:nvPr/>
            </p:nvSpPr>
            <p:spPr>
              <a:xfrm>
                <a:off x="2805174" y="2202732"/>
                <a:ext cx="353205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kern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9" name="Прямоугольник 7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5174" y="2202732"/>
                <a:ext cx="353205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Прямоугольник 79"/>
              <p:cNvSpPr/>
              <p:nvPr/>
            </p:nvSpPr>
            <p:spPr>
              <a:xfrm>
                <a:off x="3559187" y="2539510"/>
                <a:ext cx="58363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0" name="Прямоугольник 7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9187" y="2539510"/>
                <a:ext cx="583637" cy="584775"/>
              </a:xfrm>
              <a:prstGeom prst="rect">
                <a:avLst/>
              </a:prstGeom>
              <a:blipFill>
                <a:blip r:embed="rId6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Объект 3"/>
              <p:cNvSpPr txBox="1">
                <a:spLocks/>
              </p:cNvSpPr>
              <p:nvPr/>
            </p:nvSpPr>
            <p:spPr>
              <a:xfrm>
                <a:off x="3849649" y="2325323"/>
                <a:ext cx="729734" cy="921984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ru-RU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ru-RU" sz="3200" b="1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1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9649" y="2325323"/>
                <a:ext cx="729734" cy="921984"/>
              </a:xfrm>
              <a:prstGeom prst="rect">
                <a:avLst/>
              </a:prstGeom>
              <a:blipFill>
                <a:blip r:embed="rId6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Прямоугольник 81"/>
              <p:cNvSpPr/>
              <p:nvPr/>
            </p:nvSpPr>
            <p:spPr>
              <a:xfrm>
                <a:off x="1355092" y="2482651"/>
                <a:ext cx="93993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–</m:t>
                      </m:r>
                    </m:oMath>
                  </m:oMathPara>
                </a14:m>
                <a:endParaRPr lang="ru-RU" sz="3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2" name="Прямоугольник 8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5092" y="2482651"/>
                <a:ext cx="93993" cy="646331"/>
              </a:xfrm>
              <a:prstGeom prst="rect">
                <a:avLst/>
              </a:prstGeom>
              <a:blipFill>
                <a:blip r:embed="rId65"/>
                <a:stretch>
                  <a:fillRect r="-1687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Прямоугольник 82"/>
              <p:cNvSpPr/>
              <p:nvPr/>
            </p:nvSpPr>
            <p:spPr>
              <a:xfrm flipH="1">
                <a:off x="2836473" y="2119707"/>
                <a:ext cx="506046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–</m:t>
                      </m:r>
                    </m:oMath>
                  </m:oMathPara>
                </a14:m>
                <a:endParaRPr lang="ru-RU" sz="3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3" name="Прямоугольник 8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2836473" y="2119707"/>
                <a:ext cx="506046" cy="646331"/>
              </a:xfrm>
              <a:prstGeom prst="rect">
                <a:avLst/>
              </a:prstGeom>
              <a:blipFill>
                <a:blip r:embed="rId6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Объект 3"/>
              <p:cNvSpPr txBox="1">
                <a:spLocks/>
              </p:cNvSpPr>
              <p:nvPr/>
            </p:nvSpPr>
            <p:spPr>
              <a:xfrm>
                <a:off x="1593716" y="2335478"/>
                <a:ext cx="729734" cy="923394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ru-RU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ru-RU" sz="3200" b="1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4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3716" y="2335478"/>
                <a:ext cx="729734" cy="923394"/>
              </a:xfrm>
              <a:prstGeom prst="rect">
                <a:avLst/>
              </a:prstGeom>
              <a:blipFill>
                <a:blip r:embed="rId6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Прямоугольник 84"/>
              <p:cNvSpPr/>
              <p:nvPr/>
            </p:nvSpPr>
            <p:spPr>
              <a:xfrm>
                <a:off x="2075173" y="2480544"/>
                <a:ext cx="58363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5" name="Прямоугольник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5173" y="2480544"/>
                <a:ext cx="583637" cy="584775"/>
              </a:xfrm>
              <a:prstGeom prst="rect">
                <a:avLst/>
              </a:prstGeom>
              <a:blipFill>
                <a:blip r:embed="rId6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Прямоугольник 85"/>
              <p:cNvSpPr/>
              <p:nvPr/>
            </p:nvSpPr>
            <p:spPr>
              <a:xfrm>
                <a:off x="2561274" y="2263370"/>
                <a:ext cx="1038495" cy="10275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3200" b="1" i="0" ker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ru-RU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ru-RU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ru-RU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6" name="Прямоугольник 8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1274" y="2263370"/>
                <a:ext cx="1038495" cy="1027525"/>
              </a:xfrm>
              <a:prstGeom prst="rect">
                <a:avLst/>
              </a:prstGeom>
              <a:blipFill>
                <a:blip r:embed="rId6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Прямоугольник 86"/>
              <p:cNvSpPr/>
              <p:nvPr/>
            </p:nvSpPr>
            <p:spPr>
              <a:xfrm>
                <a:off x="2799546" y="2200626"/>
                <a:ext cx="353205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kern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7" name="Прямоугольник 8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9546" y="2200626"/>
                <a:ext cx="353205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Прямоугольник 87"/>
              <p:cNvSpPr/>
              <p:nvPr/>
            </p:nvSpPr>
            <p:spPr>
              <a:xfrm>
                <a:off x="3553559" y="2537404"/>
                <a:ext cx="58363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8" name="Прямоугольник 8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3559" y="2537404"/>
                <a:ext cx="583637" cy="584775"/>
              </a:xfrm>
              <a:prstGeom prst="rect">
                <a:avLst/>
              </a:prstGeom>
              <a:blipFill>
                <a:blip r:embed="rId7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9" name="Объект 3"/>
              <p:cNvSpPr txBox="1">
                <a:spLocks/>
              </p:cNvSpPr>
              <p:nvPr/>
            </p:nvSpPr>
            <p:spPr>
              <a:xfrm>
                <a:off x="3844021" y="2323217"/>
                <a:ext cx="729734" cy="921984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ru-RU" sz="3200" b="1" i="0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ru-RU" sz="3200" b="1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9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4021" y="2323217"/>
                <a:ext cx="729734" cy="921984"/>
              </a:xfrm>
              <a:prstGeom prst="rect">
                <a:avLst/>
              </a:prstGeom>
              <a:blipFill>
                <a:blip r:embed="rId7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0" name="Прямоугольник 89"/>
              <p:cNvSpPr/>
              <p:nvPr/>
            </p:nvSpPr>
            <p:spPr>
              <a:xfrm>
                <a:off x="1349464" y="2480545"/>
                <a:ext cx="93993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–</m:t>
                      </m:r>
                    </m:oMath>
                  </m:oMathPara>
                </a14:m>
                <a:endParaRPr lang="ru-RU" sz="3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0" name="Прямоугольник 8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9464" y="2480545"/>
                <a:ext cx="93993" cy="646331"/>
              </a:xfrm>
              <a:prstGeom prst="rect">
                <a:avLst/>
              </a:prstGeom>
              <a:blipFill>
                <a:blip r:embed="rId72"/>
                <a:stretch>
                  <a:fillRect r="-1687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Прямоугольник 90"/>
              <p:cNvSpPr/>
              <p:nvPr/>
            </p:nvSpPr>
            <p:spPr>
              <a:xfrm flipH="1">
                <a:off x="2830845" y="2117601"/>
                <a:ext cx="506046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–</m:t>
                      </m:r>
                    </m:oMath>
                  </m:oMathPara>
                </a14:m>
                <a:endParaRPr lang="ru-RU" sz="3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1" name="Прямоугольник 9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2830845" y="2117601"/>
                <a:ext cx="506046" cy="646331"/>
              </a:xfrm>
              <a:prstGeom prst="rect">
                <a:avLst/>
              </a:prstGeom>
              <a:blipFill>
                <a:blip r:embed="rId7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05174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2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4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40" grpId="0"/>
      <p:bldP spid="41" grpId="0"/>
      <p:bldP spid="42" grpId="0"/>
      <p:bldP spid="43" grpId="0"/>
      <p:bldP spid="45" grpId="0"/>
      <p:bldP spid="46" grpId="0"/>
      <p:bldP spid="48" grpId="0"/>
      <p:bldP spid="49" grpId="0"/>
      <p:bldP spid="50" grpId="0"/>
      <p:bldP spid="51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8" grpId="0"/>
      <p:bldP spid="69" grpId="0"/>
      <p:bldP spid="70" grpId="0"/>
      <p:bldP spid="71" grpId="0"/>
      <p:bldP spid="72" grpId="0"/>
      <p:bldP spid="73" grpId="0"/>
      <p:bldP spid="74" grpId="0"/>
      <p:bldP spid="75" grpId="0"/>
      <p:bldP spid="76" grpId="0"/>
      <p:bldP spid="77" grpId="0"/>
      <p:bldP spid="78" grpId="0"/>
      <p:bldP spid="79" grpId="0"/>
      <p:bldP spid="80" grpId="0"/>
      <p:bldP spid="81" grpId="0"/>
      <p:bldP spid="82" grpId="0"/>
      <p:bldP spid="83" grpId="0"/>
      <p:bldP spid="84" grpId="0"/>
      <p:bldP spid="85" grpId="0"/>
      <p:bldP spid="86" grpId="0"/>
      <p:bldP spid="87" grpId="0"/>
      <p:bldP spid="88" grpId="0"/>
      <p:bldP spid="89" grpId="0"/>
      <p:bldP spid="90" grpId="0"/>
      <p:bldP spid="9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4748" y="3064734"/>
            <a:ext cx="3577002" cy="677108"/>
          </a:xfrm>
        </p:spPr>
        <p:txBody>
          <a:bodyPr/>
          <a:lstStyle/>
          <a:p>
            <a:r>
              <a:rPr lang="en-US" sz="4400" dirty="0" smtClean="0">
                <a:solidFill>
                  <a:srgbClr val="002060"/>
                </a:solidFill>
              </a:rPr>
              <a:t>a + b - c</a:t>
            </a:r>
            <a:endParaRPr lang="ru-RU" sz="44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803215" y="304171"/>
            <a:ext cx="2903718" cy="677108"/>
          </a:xfrm>
        </p:spPr>
        <p:txBody>
          <a:bodyPr/>
          <a:lstStyle/>
          <a:p>
            <a:r>
              <a:rPr lang="en-US" sz="4400" b="1" dirty="0" smtClean="0"/>
              <a:t>92-masala</a:t>
            </a:r>
            <a:endParaRPr lang="ru-RU" sz="4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3"/>
              <p:cNvSpPr>
                <a:spLocks noGrp="1"/>
              </p:cNvSpPr>
              <p:nvPr>
                <p:ph sz="half" idx="3"/>
              </p:nvPr>
            </p:nvSpPr>
            <p:spPr>
              <a:xfrm>
                <a:off x="424136" y="1368202"/>
                <a:ext cx="11881320" cy="1362489"/>
              </a:xfrm>
            </p:spPr>
            <p:txBody>
              <a:bodyPr/>
              <a:lstStyle/>
              <a:p>
                <a:r>
                  <a:rPr lang="en-US" sz="3600" b="1" dirty="0" smtClean="0">
                    <a:solidFill>
                      <a:schemeClr val="tx1"/>
                    </a:solidFill>
                  </a:rPr>
                  <a:t>a=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𝟐𝟑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𝟕𝟓</m:t>
                        </m:r>
                      </m:den>
                    </m:f>
                  </m:oMath>
                </a14:m>
                <a:r>
                  <a:rPr lang="en-US" sz="3600" b="1" dirty="0" smtClean="0">
                    <a:solidFill>
                      <a:schemeClr val="tx1"/>
                    </a:solidFill>
                  </a:rPr>
                  <a:t> ; b=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𝟑𝟒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𝟕𝟓</m:t>
                        </m:r>
                      </m:den>
                    </m:f>
                  </m:oMath>
                </a14:m>
                <a:r>
                  <a:rPr lang="en-US" sz="3600" b="1" dirty="0" smtClean="0">
                    <a:solidFill>
                      <a:schemeClr val="tx1"/>
                    </a:solidFill>
                  </a:rPr>
                  <a:t> ; c=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𝟒𝟏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𝟕𝟓</m:t>
                        </m:r>
                      </m:den>
                    </m:f>
                  </m:oMath>
                </a14:m>
                <a:r>
                  <a:rPr lang="en-US" sz="36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3600" b="1" dirty="0" err="1" smtClean="0">
                    <a:solidFill>
                      <a:schemeClr val="tx1"/>
                    </a:solidFill>
                  </a:rPr>
                  <a:t>bo‘lsa</a:t>
                </a:r>
                <a:r>
                  <a:rPr lang="en-US" sz="36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3600" b="1" dirty="0" err="1" smtClean="0">
                    <a:solidFill>
                      <a:schemeClr val="tx1"/>
                    </a:solidFill>
                  </a:rPr>
                  <a:t>a+b-c</a:t>
                </a:r>
                <a:r>
                  <a:rPr lang="en-US" sz="36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3600" b="1" dirty="0" err="1" smtClean="0">
                    <a:solidFill>
                      <a:schemeClr val="tx1"/>
                    </a:solidFill>
                  </a:rPr>
                  <a:t>ifodaning</a:t>
                </a:r>
                <a:r>
                  <a:rPr lang="en-US" sz="36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3600" b="1" dirty="0" err="1" smtClean="0">
                    <a:solidFill>
                      <a:schemeClr val="tx1"/>
                    </a:solidFill>
                  </a:rPr>
                  <a:t>qiymatini</a:t>
                </a:r>
                <a:r>
                  <a:rPr lang="en-US" sz="3600" b="1" dirty="0" smtClean="0">
                    <a:solidFill>
                      <a:schemeClr val="tx1"/>
                    </a:solidFill>
                  </a:rPr>
                  <a:t> toping.</a:t>
                </a:r>
                <a:endParaRPr lang="ru-RU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Объект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3"/>
              </p:nvPr>
            </p:nvSpPr>
            <p:spPr>
              <a:xfrm>
                <a:off x="424136" y="1368202"/>
                <a:ext cx="11881320" cy="1362489"/>
              </a:xfrm>
              <a:blipFill>
                <a:blip r:embed="rId2"/>
                <a:stretch>
                  <a:fillRect l="-2360" t="-1786" b="-187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Объект 3"/>
              <p:cNvSpPr txBox="1">
                <a:spLocks/>
              </p:cNvSpPr>
              <p:nvPr/>
            </p:nvSpPr>
            <p:spPr>
              <a:xfrm>
                <a:off x="1879370" y="4461777"/>
                <a:ext cx="380730" cy="925190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 kern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kern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𝟑𝟒</m:t>
                          </m:r>
                        </m:num>
                        <m:den>
                          <m:r>
                            <a:rPr lang="en-US" sz="3200" b="1" i="0" kern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𝟕𝟓</m:t>
                          </m:r>
                        </m:den>
                      </m:f>
                    </m:oMath>
                  </m:oMathPara>
                </a14:m>
                <a:endParaRPr lang="ru-RU" sz="3200" b="1" kern="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8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9370" y="4461777"/>
                <a:ext cx="380730" cy="925190"/>
              </a:xfrm>
              <a:prstGeom prst="rect">
                <a:avLst/>
              </a:prstGeom>
              <a:blipFill>
                <a:blip r:embed="rId3"/>
                <a:stretch>
                  <a:fillRect r="-285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 flipH="1">
                <a:off x="3409328" y="4737932"/>
                <a:ext cx="358506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32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3409328" y="4737932"/>
                <a:ext cx="358506" cy="584775"/>
              </a:xfrm>
              <a:prstGeom prst="rect">
                <a:avLst/>
              </a:prstGeom>
              <a:blipFill>
                <a:blip r:embed="rId4"/>
                <a:stretch>
                  <a:fillRect r="-33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3583139" y="4486445"/>
                <a:ext cx="3015114" cy="10175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 kern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0" kern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3200" b="1" i="0" kern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3200" b="1" i="0" ker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sz="3200" b="1" i="0" kern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           </m:t>
                          </m:r>
                          <m:r>
                            <a:rPr lang="en-US" sz="3200" b="1" i="0" kern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𝟒𝟏</m:t>
                          </m:r>
                        </m:num>
                        <m:den>
                          <m:r>
                            <a:rPr lang="en-US" sz="3200" b="1" i="0" kern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𝟕𝟓</m:t>
                          </m:r>
                        </m:den>
                      </m:f>
                    </m:oMath>
                  </m:oMathPara>
                </a14:m>
                <a:endParaRPr lang="ru-RU" sz="32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3139" y="4486445"/>
                <a:ext cx="3015114" cy="101752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Прямоугольник 10"/>
          <p:cNvSpPr/>
          <p:nvPr/>
        </p:nvSpPr>
        <p:spPr>
          <a:xfrm flipH="1">
            <a:off x="2974293" y="4281537"/>
            <a:ext cx="79058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200" b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5291750" y="4766525"/>
                <a:ext cx="2255562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32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1750" y="4766525"/>
                <a:ext cx="2255562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Объект 3"/>
              <p:cNvSpPr txBox="1">
                <a:spLocks/>
              </p:cNvSpPr>
              <p:nvPr/>
            </p:nvSpPr>
            <p:spPr>
              <a:xfrm flipH="1">
                <a:off x="5260901" y="4565020"/>
                <a:ext cx="3340588" cy="925190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 kern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kern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𝟏𝟔</m:t>
                          </m:r>
                        </m:num>
                        <m:den>
                          <m:r>
                            <a:rPr lang="en-US" sz="3200" b="1" i="0" kern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𝟕𝟓</m:t>
                          </m:r>
                        </m:den>
                      </m:f>
                    </m:oMath>
                  </m:oMathPara>
                </a14:m>
                <a:endParaRPr lang="ru-RU" sz="3200" b="1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5260901" y="4565020"/>
                <a:ext cx="3340588" cy="92519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 flipV="1">
                <a:off x="1713044" y="4737932"/>
                <a:ext cx="63720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</m:oMath>
                  </m:oMathPara>
                </a14:m>
                <a:endParaRPr lang="ru-RU" sz="3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V="1">
                <a:off x="1713044" y="4737932"/>
                <a:ext cx="63720" cy="646331"/>
              </a:xfrm>
              <a:prstGeom prst="rect">
                <a:avLst/>
              </a:prstGeom>
              <a:blipFill>
                <a:blip r:embed="rId8"/>
                <a:stretch>
                  <a:fillRect l="-46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Объект 3"/>
              <p:cNvSpPr txBox="1">
                <a:spLocks/>
              </p:cNvSpPr>
              <p:nvPr/>
            </p:nvSpPr>
            <p:spPr>
              <a:xfrm>
                <a:off x="811262" y="4460372"/>
                <a:ext cx="524492" cy="935192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 kern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kern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𝟐𝟑</m:t>
                          </m:r>
                        </m:num>
                        <m:den>
                          <m:r>
                            <a:rPr lang="en-US" sz="3200" b="1" i="0" kern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𝟕𝟓</m:t>
                          </m:r>
                        </m:den>
                      </m:f>
                    </m:oMath>
                  </m:oMathPara>
                </a14:m>
                <a:endParaRPr lang="ru-RU" sz="3200" b="1" kern="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6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1262" y="4460372"/>
                <a:ext cx="524492" cy="93519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Объект 3"/>
              <p:cNvSpPr txBox="1">
                <a:spLocks/>
              </p:cNvSpPr>
              <p:nvPr/>
            </p:nvSpPr>
            <p:spPr>
              <a:xfrm>
                <a:off x="2598035" y="4460372"/>
                <a:ext cx="926010" cy="935192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 kern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kern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𝟒𝟏</m:t>
                          </m:r>
                        </m:num>
                        <m:den>
                          <m:r>
                            <a:rPr lang="en-US" sz="3200" b="1" i="0" kern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𝟕𝟓</m:t>
                          </m:r>
                        </m:den>
                      </m:f>
                    </m:oMath>
                  </m:oMathPara>
                </a14:m>
                <a:endParaRPr lang="ru-RU" sz="3200" b="1" kern="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7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8035" y="4460372"/>
                <a:ext cx="926010" cy="93519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 flipH="1" flipV="1">
                <a:off x="2154902" y="4667080"/>
                <a:ext cx="974679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1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–</m:t>
                      </m:r>
                    </m:oMath>
                  </m:oMathPara>
                </a14:m>
                <a:endParaRPr lang="ru-RU" sz="3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 flipV="1">
                <a:off x="2154902" y="4667080"/>
                <a:ext cx="974679" cy="646331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Прямоугольник 21"/>
          <p:cNvSpPr/>
          <p:nvPr/>
        </p:nvSpPr>
        <p:spPr>
          <a:xfrm flipH="1" flipV="1">
            <a:off x="4951144" y="4511470"/>
            <a:ext cx="1598346" cy="6657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Объект 2"/>
          <p:cNvSpPr txBox="1">
            <a:spLocks/>
          </p:cNvSpPr>
          <p:nvPr/>
        </p:nvSpPr>
        <p:spPr>
          <a:xfrm>
            <a:off x="4948188" y="4491710"/>
            <a:ext cx="98418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3125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3200" b="1" kern="0" dirty="0" smtClean="0">
                <a:solidFill>
                  <a:srgbClr val="002060"/>
                </a:solidFill>
              </a:rPr>
              <a:t>34</a:t>
            </a:r>
            <a:endParaRPr lang="ru-RU" sz="3200" b="1" kern="0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4330923" y="4424746"/>
                <a:ext cx="758541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ru-RU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</m:oMath>
                </a14:m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0923" y="4424746"/>
                <a:ext cx="758541" cy="646331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 flipH="1" flipV="1">
                <a:off x="4646217" y="4520969"/>
                <a:ext cx="1788033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1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–</m:t>
                      </m:r>
                    </m:oMath>
                  </m:oMathPara>
                </a14:m>
                <a:endParaRPr lang="ru-RU" sz="3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 flipV="1">
                <a:off x="4646217" y="4520969"/>
                <a:ext cx="1788033" cy="646331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1" name="Рисунок 30" descr="&lt;strong&gt;Matematik&lt;/strong&gt; i skolan &lt;strong&gt;clipart&lt;/strong&gt;, bild, illustration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850" y="2355307"/>
            <a:ext cx="3731805" cy="2473161"/>
          </a:xfrm>
          <a:prstGeom prst="rect">
            <a:avLst/>
          </a:prstGeom>
          <a:solidFill>
            <a:srgbClr val="00B050"/>
          </a:solidFill>
        </p:spPr>
      </p:pic>
      <p:sp>
        <p:nvSpPr>
          <p:cNvPr id="32" name="Прямоугольник 31"/>
          <p:cNvSpPr/>
          <p:nvPr/>
        </p:nvSpPr>
        <p:spPr>
          <a:xfrm>
            <a:off x="9145105" y="4685510"/>
            <a:ext cx="2160240" cy="19055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1751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8" grpId="0"/>
      <p:bldP spid="9" grpId="0"/>
      <p:bldP spid="10" grpId="0"/>
      <p:bldP spid="11" grpId="0"/>
      <p:bldP spid="12" grpId="0"/>
      <p:bldP spid="13" grpId="0"/>
      <p:bldP spid="14" grpId="0"/>
      <p:bldP spid="16" grpId="0"/>
      <p:bldP spid="17" grpId="0"/>
      <p:bldP spid="18" grpId="0"/>
      <p:bldP spid="22" grpId="0"/>
      <p:bldP spid="27" grpId="0"/>
      <p:bldP spid="29" grpId="0"/>
      <p:bldP spid="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27122" y="3250337"/>
            <a:ext cx="4963244" cy="492443"/>
          </a:xfrm>
        </p:spPr>
        <p:txBody>
          <a:bodyPr/>
          <a:lstStyle/>
          <a:p>
            <a:r>
              <a:rPr lang="en-US" sz="3200" dirty="0" smtClean="0">
                <a:solidFill>
                  <a:schemeClr val="tx1"/>
                </a:solidFill>
              </a:rPr>
              <a:t>(200 : 10) · 6 =20 · 6 = 120 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888632" y="288082"/>
            <a:ext cx="4050550" cy="722859"/>
          </a:xfrm>
        </p:spPr>
        <p:txBody>
          <a:bodyPr/>
          <a:lstStyle/>
          <a:p>
            <a:r>
              <a:rPr lang="en-US" sz="4400" b="1" dirty="0" smtClean="0">
                <a:solidFill>
                  <a:schemeClr val="bg1"/>
                </a:solidFill>
              </a:rPr>
              <a:t>100-masala</a:t>
            </a:r>
            <a:endParaRPr lang="ru-RU" sz="44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3"/>
              <p:cNvSpPr>
                <a:spLocks noGrp="1"/>
              </p:cNvSpPr>
              <p:nvPr>
                <p:ph sz="half" idx="3"/>
              </p:nvPr>
            </p:nvSpPr>
            <p:spPr>
              <a:xfrm>
                <a:off x="424136" y="1440210"/>
                <a:ext cx="11737385" cy="1408912"/>
              </a:xfrm>
            </p:spPr>
            <p:txBody>
              <a:bodyPr/>
              <a:lstStyle/>
              <a:p>
                <a:r>
                  <a:rPr lang="en-US" sz="2800" b="1" dirty="0" smtClean="0">
                    <a:solidFill>
                      <a:schemeClr val="tx1"/>
                    </a:solidFill>
                  </a:rPr>
                  <a:t>200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gektar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ekin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maydonining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4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sz="44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qismiga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kartoshka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va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4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sz="44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piyoz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ekildi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.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Nechta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gektar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ekin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maydoni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bo‘sh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qoldi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?</a:t>
                </a:r>
                <a:endParaRPr lang="ru-RU" sz="44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Объект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3"/>
              </p:nvPr>
            </p:nvSpPr>
            <p:spPr>
              <a:xfrm>
                <a:off x="424136" y="1440210"/>
                <a:ext cx="11737385" cy="1408912"/>
              </a:xfrm>
              <a:blipFill rotWithShape="0">
                <a:blip r:embed="rId2"/>
                <a:stretch>
                  <a:fillRect l="-1870" b="-147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Объект 2"/>
          <p:cNvSpPr txBox="1">
            <a:spLocks/>
          </p:cNvSpPr>
          <p:nvPr/>
        </p:nvSpPr>
        <p:spPr>
          <a:xfrm>
            <a:off x="280120" y="5226454"/>
            <a:ext cx="4352800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3125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3600" b="1" kern="0" dirty="0" err="1" smtClean="0">
                <a:solidFill>
                  <a:schemeClr val="tx2"/>
                </a:solidFill>
              </a:rPr>
              <a:t>Bo‘sh</a:t>
            </a:r>
            <a:r>
              <a:rPr lang="en-US" sz="3600" b="1" kern="0" dirty="0" smtClean="0">
                <a:solidFill>
                  <a:schemeClr val="tx2"/>
                </a:solidFill>
              </a:rPr>
              <a:t> </a:t>
            </a:r>
            <a:r>
              <a:rPr lang="en-US" sz="3600" b="1" kern="0" dirty="0" err="1" smtClean="0">
                <a:solidFill>
                  <a:schemeClr val="tx2"/>
                </a:solidFill>
              </a:rPr>
              <a:t>qolgan</a:t>
            </a:r>
            <a:r>
              <a:rPr lang="en-US" sz="3600" b="1" kern="0" dirty="0" smtClean="0">
                <a:solidFill>
                  <a:schemeClr val="tx2"/>
                </a:solidFill>
              </a:rPr>
              <a:t> joy:</a:t>
            </a:r>
            <a:endParaRPr lang="ru-RU" sz="3600" b="1" kern="0" dirty="0">
              <a:solidFill>
                <a:schemeClr val="tx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30221" y="3942824"/>
            <a:ext cx="16561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sz="4000" b="1" kern="0" dirty="0" err="1" smtClean="0">
                <a:solidFill>
                  <a:srgbClr val="C00000"/>
                </a:solidFill>
              </a:rPr>
              <a:t>Piyoz</a:t>
            </a:r>
            <a:r>
              <a:rPr lang="en-US" sz="4000" b="1" kern="0" dirty="0" smtClean="0">
                <a:solidFill>
                  <a:srgbClr val="C00000"/>
                </a:solidFill>
              </a:rPr>
              <a:t> :</a:t>
            </a:r>
            <a:endParaRPr lang="ru-RU" sz="4000" b="1" kern="0" dirty="0">
              <a:solidFill>
                <a:srgbClr val="C00000"/>
              </a:solidFill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3080218" y="4054614"/>
            <a:ext cx="4817844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3200" kern="0" dirty="0" smtClean="0">
                <a:solidFill>
                  <a:schemeClr val="tx1"/>
                </a:solidFill>
              </a:rPr>
              <a:t>(200 : 10) · 3 =20 · 3 = 60 </a:t>
            </a:r>
            <a:endParaRPr lang="ru-RU" sz="3200" kern="0" dirty="0">
              <a:solidFill>
                <a:schemeClr val="tx1"/>
              </a:solidFill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4236163" y="5288009"/>
            <a:ext cx="7925358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3200" kern="0" dirty="0" smtClean="0">
                <a:solidFill>
                  <a:schemeClr val="tx1"/>
                </a:solidFill>
              </a:rPr>
              <a:t>200 – (120 + 60) = 200 – 180 = 20 </a:t>
            </a:r>
            <a:r>
              <a:rPr lang="en-US" sz="3200" kern="0" dirty="0" err="1" smtClean="0">
                <a:solidFill>
                  <a:schemeClr val="tx1"/>
                </a:solidFill>
              </a:rPr>
              <a:t>gektar</a:t>
            </a:r>
            <a:endParaRPr lang="ru-RU" sz="3200" kern="0" dirty="0">
              <a:solidFill>
                <a:schemeClr val="tx1"/>
              </a:solidFill>
            </a:endParaRPr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424136" y="3210498"/>
            <a:ext cx="2736304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3125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3600" b="1" kern="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Kartoshka</a:t>
            </a:r>
            <a:r>
              <a:rPr lang="en-US" sz="36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:</a:t>
            </a:r>
            <a:endParaRPr lang="ru-RU" sz="3600" b="1" kern="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12" name="Рисунок 11" descr="Onion &lt;strong&gt;Clipart&lt;/strong&gt; | Free download on ClipArtMa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5108" y="2367057"/>
            <a:ext cx="1241380" cy="2088562"/>
          </a:xfrm>
          <a:prstGeom prst="rect">
            <a:avLst/>
          </a:prstGeom>
        </p:spPr>
      </p:pic>
      <p:pic>
        <p:nvPicPr>
          <p:cNvPr id="13" name="Рисунок 12" descr="Сонник Картофель, &lt;strong&gt;картошка&lt;/strong&gt; приснились, к чему снятся ...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8030" y="3114749"/>
            <a:ext cx="1644774" cy="1299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374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6" grpId="0"/>
      <p:bldP spid="7" grpId="0"/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352128" y="1439877"/>
                <a:ext cx="3096344" cy="3827971"/>
              </a:xfrm>
            </p:spPr>
            <p:txBody>
              <a:bodyPr/>
              <a:lstStyle/>
              <a:p>
                <a:r>
                  <a:rPr lang="en-US" sz="3200" dirty="0" smtClean="0">
                    <a:solidFill>
                      <a:srgbClr val="C00000"/>
                    </a:solidFill>
                  </a:rPr>
                  <a:t>a) </a:t>
                </a:r>
                <a:r>
                  <a:rPr lang="en-US" sz="3600" dirty="0" smtClean="0">
                    <a:solidFill>
                      <a:schemeClr val="tx1"/>
                    </a:solidFill>
                  </a:rPr>
                  <a:t>x</a:t>
                </a:r>
                <a:r>
                  <a:rPr lang="en-US" sz="3200" dirty="0" smtClean="0">
                    <a:solidFill>
                      <a:schemeClr val="tx1"/>
                    </a:solidFill>
                  </a:rPr>
                  <a:t> –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𝟑𝟒</m:t>
                        </m:r>
                      </m:den>
                    </m:f>
                  </m:oMath>
                </a14:m>
                <a:r>
                  <a:rPr lang="en-US" sz="3600" dirty="0" smtClean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𝟑𝟒</m:t>
                        </m:r>
                      </m:den>
                    </m:f>
                  </m:oMath>
                </a14:m>
                <a:r>
                  <a:rPr lang="en-US" sz="4000" dirty="0" smtClean="0">
                    <a:solidFill>
                      <a:schemeClr val="tx1"/>
                    </a:solidFill>
                  </a:rPr>
                  <a:t> </a:t>
                </a:r>
                <a:br>
                  <a:rPr lang="en-US" sz="4000" dirty="0" smtClean="0">
                    <a:solidFill>
                      <a:schemeClr val="tx1"/>
                    </a:solidFill>
                  </a:rPr>
                </a:br>
                <a:r>
                  <a:rPr lang="en-US" sz="4000" dirty="0" smtClean="0">
                    <a:solidFill>
                      <a:schemeClr val="tx1"/>
                    </a:solidFill>
                  </a:rPr>
                  <a:t/>
                </a:r>
                <a:br>
                  <a:rPr lang="en-US" sz="4000" dirty="0" smtClean="0">
                    <a:solidFill>
                      <a:schemeClr val="tx1"/>
                    </a:solidFill>
                  </a:rPr>
                </a:br>
                <a:r>
                  <a:rPr lang="en-US" sz="4000" dirty="0" smtClean="0">
                    <a:solidFill>
                      <a:schemeClr val="tx1"/>
                    </a:solidFill>
                  </a:rPr>
                  <a:t>   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 =</a:t>
                </a:r>
                <a:r>
                  <a:rPr lang="en-US" sz="400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𝟑𝟒</m:t>
                        </m:r>
                      </m:den>
                    </m:f>
                  </m:oMath>
                </a14:m>
                <a:r>
                  <a:rPr lang="en-US" sz="40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3600" dirty="0" smtClean="0">
                    <a:solidFill>
                      <a:schemeClr val="tx1"/>
                    </a:solidFill>
                  </a:rPr>
                  <a:t>+</a:t>
                </a:r>
                <a:r>
                  <a:rPr lang="en-US" sz="400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𝟑𝟒</m:t>
                        </m:r>
                      </m:den>
                    </m:f>
                  </m:oMath>
                </a14:m>
                <a:r>
                  <a:rPr lang="en-US" sz="4000" dirty="0" smtClean="0">
                    <a:solidFill>
                      <a:schemeClr val="tx1"/>
                    </a:solidFill>
                  </a:rPr>
                  <a:t> </a:t>
                </a:r>
                <a:br>
                  <a:rPr lang="en-US" sz="4000" dirty="0" smtClean="0">
                    <a:solidFill>
                      <a:schemeClr val="tx1"/>
                    </a:solidFill>
                  </a:rPr>
                </a:br>
                <a:r>
                  <a:rPr lang="en-US" sz="4000" dirty="0">
                    <a:solidFill>
                      <a:schemeClr val="tx1"/>
                    </a:solidFill>
                  </a:rPr>
                  <a:t/>
                </a:r>
                <a:br>
                  <a:rPr lang="en-US" sz="4000" dirty="0">
                    <a:solidFill>
                      <a:schemeClr val="tx1"/>
                    </a:solidFill>
                  </a:rPr>
                </a:br>
                <a:r>
                  <a:rPr lang="en-US" sz="4000" dirty="0" smtClean="0">
                    <a:solidFill>
                      <a:schemeClr val="tx1"/>
                    </a:solidFill>
                  </a:rPr>
                  <a:t>   </a:t>
                </a:r>
                <a:r>
                  <a:rPr lang="en-US" sz="3600" dirty="0" smtClean="0">
                    <a:solidFill>
                      <a:schemeClr val="tx1"/>
                    </a:solidFill>
                  </a:rPr>
                  <a:t>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𝟑𝟒</m:t>
                        </m:r>
                      </m:den>
                    </m:f>
                  </m:oMath>
                </a14:m>
                <a:endParaRPr lang="ru-RU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352128" y="1439877"/>
                <a:ext cx="3096344" cy="3827971"/>
              </a:xfrm>
              <a:blipFill>
                <a:blip r:embed="rId2"/>
                <a:stretch>
                  <a:fillRect l="-8071" b="-30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816623" y="431936"/>
            <a:ext cx="3372677" cy="677108"/>
          </a:xfrm>
        </p:spPr>
        <p:txBody>
          <a:bodyPr/>
          <a:lstStyle/>
          <a:p>
            <a:r>
              <a:rPr lang="en-US" sz="4400" b="1" dirty="0" smtClean="0"/>
              <a:t>103-misol</a:t>
            </a:r>
            <a:r>
              <a:rPr lang="en-US" dirty="0" smtClean="0"/>
              <a:t> 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3"/>
              <p:cNvSpPr>
                <a:spLocks noGrp="1"/>
              </p:cNvSpPr>
              <p:nvPr>
                <p:ph sz="half" idx="3"/>
              </p:nvPr>
            </p:nvSpPr>
            <p:spPr>
              <a:xfrm>
                <a:off x="352128" y="5400650"/>
                <a:ext cx="5256584" cy="832472"/>
              </a:xfrm>
            </p:spPr>
            <p:txBody>
              <a:bodyPr/>
              <a:lstStyle/>
              <a:p>
                <a:r>
                  <a:rPr lang="en-US" sz="2800" b="1" dirty="0" smtClean="0">
                    <a:solidFill>
                      <a:srgbClr val="C00000"/>
                    </a:solidFill>
                  </a:rPr>
                  <a:t>Tekshirish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𝟑𝟒</m:t>
                        </m:r>
                      </m:den>
                    </m:f>
                  </m:oMath>
                </a14:m>
                <a:r>
                  <a:rPr lang="en-US" sz="3600" b="1" dirty="0" smtClean="0">
                    <a:solidFill>
                      <a:schemeClr val="tx1"/>
                    </a:solidFill>
                  </a:rPr>
                  <a:t> –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𝟑𝟒</m:t>
                        </m:r>
                      </m:den>
                    </m:f>
                  </m:oMath>
                </a14:m>
                <a:r>
                  <a:rPr lang="en-US" sz="3600" b="1" dirty="0" smtClean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𝟑𝟒</m:t>
                        </m:r>
                      </m:den>
                    </m:f>
                  </m:oMath>
                </a14:m>
                <a:endParaRPr lang="ru-RU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Объект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3"/>
              </p:nvPr>
            </p:nvSpPr>
            <p:spPr>
              <a:xfrm>
                <a:off x="352128" y="5400650"/>
                <a:ext cx="5256584" cy="832472"/>
              </a:xfrm>
              <a:blipFill>
                <a:blip r:embed="rId3"/>
                <a:stretch>
                  <a:fillRect l="-4176" t="-2206" b="-139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Заголовок 1"/>
              <p:cNvSpPr txBox="1">
                <a:spLocks/>
              </p:cNvSpPr>
              <p:nvPr/>
            </p:nvSpPr>
            <p:spPr>
              <a:xfrm>
                <a:off x="5824736" y="1439877"/>
                <a:ext cx="3096344" cy="382797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3200" kern="0" dirty="0" smtClean="0">
                    <a:solidFill>
                      <a:srgbClr val="C00000"/>
                    </a:solidFill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</m:num>
                      <m:den>
                        <m: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𝟖𝟕</m:t>
                        </m:r>
                      </m:den>
                    </m:f>
                  </m:oMath>
                </a14:m>
                <a:r>
                  <a:rPr lang="en-US" sz="3600" kern="0" dirty="0">
                    <a:solidFill>
                      <a:schemeClr val="tx1"/>
                    </a:solidFill>
                  </a:rPr>
                  <a:t> </a:t>
                </a:r>
                <a:r>
                  <a:rPr lang="en-US" sz="3600" kern="0" dirty="0" smtClean="0">
                    <a:solidFill>
                      <a:schemeClr val="tx1"/>
                    </a:solidFill>
                  </a:rPr>
                  <a:t>+ p</a:t>
                </a:r>
                <a:r>
                  <a:rPr lang="en-US" sz="32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3600" kern="0" dirty="0" smtClean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𝟖𝟎</m:t>
                        </m:r>
                      </m:num>
                      <m:den>
                        <m: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𝟖𝟕</m:t>
                        </m:r>
                      </m:den>
                    </m:f>
                  </m:oMath>
                </a14:m>
                <a:r>
                  <a:rPr lang="en-US" sz="4000" kern="0" dirty="0" smtClean="0">
                    <a:solidFill>
                      <a:schemeClr val="tx1"/>
                    </a:solidFill>
                  </a:rPr>
                  <a:t> </a:t>
                </a:r>
                <a:br>
                  <a:rPr lang="en-US" sz="4000" kern="0" dirty="0" smtClean="0">
                    <a:solidFill>
                      <a:schemeClr val="tx1"/>
                    </a:solidFill>
                  </a:rPr>
                </a:br>
                <a:r>
                  <a:rPr lang="en-US" sz="4000" kern="0" dirty="0" smtClean="0">
                    <a:solidFill>
                      <a:schemeClr val="tx1"/>
                    </a:solidFill>
                  </a:rPr>
                  <a:t/>
                </a:r>
                <a:br>
                  <a:rPr lang="en-US" sz="4000" kern="0" dirty="0" smtClean="0">
                    <a:solidFill>
                      <a:schemeClr val="tx1"/>
                    </a:solidFill>
                  </a:rPr>
                </a:br>
                <a:r>
                  <a:rPr lang="en-US" sz="4000" kern="0" dirty="0" smtClean="0">
                    <a:solidFill>
                      <a:schemeClr val="tx1"/>
                    </a:solidFill>
                  </a:rPr>
                  <a:t>    </a:t>
                </a:r>
                <a:r>
                  <a:rPr lang="en-US" sz="3600" kern="0" dirty="0" smtClean="0">
                    <a:solidFill>
                      <a:schemeClr val="tx1"/>
                    </a:solidFill>
                  </a:rPr>
                  <a:t>p </a:t>
                </a:r>
                <a:r>
                  <a:rPr lang="en-US" sz="3600" kern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4000" kern="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𝟖𝟎</m:t>
                        </m:r>
                      </m:num>
                      <m:den>
                        <m: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𝟖𝟕</m:t>
                        </m:r>
                      </m:den>
                    </m:f>
                  </m:oMath>
                </a14:m>
                <a:r>
                  <a:rPr lang="en-US" sz="40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3600" kern="0" dirty="0" smtClean="0">
                    <a:solidFill>
                      <a:schemeClr val="tx1"/>
                    </a:solidFill>
                  </a:rPr>
                  <a:t>–</a:t>
                </a:r>
                <a:r>
                  <a:rPr lang="en-US" sz="4000" kern="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</m:num>
                      <m:den>
                        <m: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𝟖𝟕</m:t>
                        </m:r>
                      </m:den>
                    </m:f>
                  </m:oMath>
                </a14:m>
                <a:r>
                  <a:rPr lang="en-US" sz="4000" kern="0" dirty="0" smtClean="0">
                    <a:solidFill>
                      <a:schemeClr val="tx1"/>
                    </a:solidFill>
                  </a:rPr>
                  <a:t> </a:t>
                </a:r>
                <a:br>
                  <a:rPr lang="en-US" sz="4000" kern="0" dirty="0" smtClean="0">
                    <a:solidFill>
                      <a:schemeClr val="tx1"/>
                    </a:solidFill>
                  </a:rPr>
                </a:br>
                <a:r>
                  <a:rPr lang="en-US" sz="4000" kern="0" dirty="0">
                    <a:solidFill>
                      <a:schemeClr val="tx1"/>
                    </a:solidFill>
                  </a:rPr>
                  <a:t/>
                </a:r>
                <a:br>
                  <a:rPr lang="en-US" sz="4000" kern="0" dirty="0">
                    <a:solidFill>
                      <a:schemeClr val="tx1"/>
                    </a:solidFill>
                  </a:rPr>
                </a:br>
                <a:r>
                  <a:rPr lang="en-US" sz="4000" kern="0" dirty="0" smtClean="0">
                    <a:solidFill>
                      <a:schemeClr val="tx1"/>
                    </a:solidFill>
                  </a:rPr>
                  <a:t>    </a:t>
                </a:r>
                <a:r>
                  <a:rPr lang="en-US" sz="3600" kern="0" dirty="0" smtClean="0">
                    <a:solidFill>
                      <a:schemeClr val="tx1"/>
                    </a:solidFill>
                  </a:rPr>
                  <a:t>p</a:t>
                </a:r>
                <a:r>
                  <a:rPr lang="en-US" sz="40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3600" kern="0" dirty="0" smtClean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𝟔𝟔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𝟖𝟕</m:t>
                        </m:r>
                      </m:den>
                    </m:f>
                  </m:oMath>
                </a14:m>
                <a:endParaRPr lang="ru-RU" sz="40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4736" y="1439877"/>
                <a:ext cx="3096344" cy="3827971"/>
              </a:xfrm>
              <a:prstGeom prst="rect">
                <a:avLst/>
              </a:prstGeom>
              <a:blipFill>
                <a:blip r:embed="rId4"/>
                <a:stretch>
                  <a:fillRect l="-8087" b="-25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/>
          <p:cNvCxnSpPr/>
          <p:nvPr/>
        </p:nvCxnSpPr>
        <p:spPr>
          <a:xfrm>
            <a:off x="4960640" y="1439877"/>
            <a:ext cx="0" cy="504089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Объект 3"/>
              <p:cNvSpPr txBox="1">
                <a:spLocks/>
              </p:cNvSpPr>
              <p:nvPr/>
            </p:nvSpPr>
            <p:spPr>
              <a:xfrm>
                <a:off x="5561008" y="5474831"/>
                <a:ext cx="5256584" cy="800412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:r>
                  <a:rPr lang="en-US" sz="2800" b="1" kern="0" dirty="0" smtClean="0">
                    <a:solidFill>
                      <a:srgbClr val="C00000"/>
                    </a:solidFill>
                  </a:rPr>
                  <a:t>Tekshirish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𝟖𝟕</m:t>
                        </m:r>
                      </m:den>
                    </m:f>
                  </m:oMath>
                </a14:m>
                <a:r>
                  <a:rPr lang="en-US" sz="3600" b="1" kern="0" dirty="0" smtClean="0">
                    <a:solidFill>
                      <a:schemeClr val="tx1"/>
                    </a:solidFill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𝟔𝟔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𝟖𝟕</m:t>
                        </m:r>
                      </m:den>
                    </m:f>
                  </m:oMath>
                </a14:m>
                <a:r>
                  <a:rPr lang="en-US" sz="3600" b="1" kern="0" dirty="0" smtClean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𝟖𝟎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𝟖𝟕</m:t>
                        </m:r>
                      </m:den>
                    </m:f>
                  </m:oMath>
                </a14:m>
                <a:endParaRPr lang="ru-RU" sz="3600" b="1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1008" y="5474831"/>
                <a:ext cx="5256584" cy="800412"/>
              </a:xfrm>
              <a:prstGeom prst="rect">
                <a:avLst/>
              </a:prstGeom>
              <a:blipFill>
                <a:blip r:embed="rId5"/>
                <a:stretch>
                  <a:fillRect l="-4056" t="-3053" b="-183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5526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5104656" y="333833"/>
            <a:ext cx="4050550" cy="677108"/>
          </a:xfrm>
        </p:spPr>
        <p:txBody>
          <a:bodyPr/>
          <a:lstStyle/>
          <a:p>
            <a:r>
              <a:rPr lang="en-US" sz="4400" b="1" dirty="0" smtClean="0"/>
              <a:t>104-misol</a:t>
            </a:r>
            <a:endParaRPr lang="ru-RU" sz="4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3"/>
              <p:cNvSpPr>
                <a:spLocks noGrp="1"/>
              </p:cNvSpPr>
              <p:nvPr>
                <p:ph sz="half" idx="3"/>
              </p:nvPr>
            </p:nvSpPr>
            <p:spPr>
              <a:xfrm>
                <a:off x="496144" y="1368202"/>
                <a:ext cx="3888432" cy="5449120"/>
              </a:xfrm>
            </p:spPr>
            <p:txBody>
              <a:bodyPr/>
              <a:lstStyle/>
              <a:p>
                <a:r>
                  <a:rPr lang="en-US" sz="3200" b="1" dirty="0" smtClean="0">
                    <a:solidFill>
                      <a:srgbClr val="FF0000"/>
                    </a:solidFill>
                  </a:rPr>
                  <a:t>a)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𝟑𝟓</m:t>
                        </m:r>
                      </m:den>
                    </m:f>
                  </m:oMath>
                </a14:m>
                <a:r>
                  <a:rPr lang="en-US" sz="3600" b="1" dirty="0" smtClean="0">
                    <a:solidFill>
                      <a:schemeClr val="tx1"/>
                    </a:solidFill>
                  </a:rPr>
                  <a:t> – </a:t>
                </a:r>
                <a:r>
                  <a:rPr lang="en-US" sz="3600" b="1" dirty="0" smtClean="0">
                    <a:solidFill>
                      <a:srgbClr val="C00000"/>
                    </a:solidFill>
                  </a:rPr>
                  <a:t>x</a:t>
                </a:r>
                <a:r>
                  <a:rPr lang="en-US" sz="3600" b="1" dirty="0" smtClean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𝟑𝟓</m:t>
                        </m:r>
                      </m:den>
                    </m:f>
                  </m:oMath>
                </a14:m>
                <a:r>
                  <a:rPr lang="en-US" sz="3600" b="1" dirty="0" smtClean="0">
                    <a:solidFill>
                      <a:schemeClr val="tx1"/>
                    </a:solidFill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𝟑𝟓</m:t>
                        </m:r>
                      </m:den>
                    </m:f>
                  </m:oMath>
                </a14:m>
                <a:r>
                  <a:rPr lang="en-US" sz="3600" b="1" dirty="0" smtClean="0">
                    <a:solidFill>
                      <a:schemeClr val="tx1"/>
                    </a:solidFill>
                  </a:rPr>
                  <a:t> </a:t>
                </a:r>
              </a:p>
              <a:p>
                <a:endParaRPr lang="en-US" sz="3600" b="1" dirty="0">
                  <a:solidFill>
                    <a:schemeClr val="tx1"/>
                  </a:solidFill>
                </a:endParaRPr>
              </a:p>
              <a:p>
                <a:r>
                  <a:rPr lang="en-US" sz="3600" b="1" dirty="0" smtClean="0">
                    <a:solidFill>
                      <a:schemeClr val="tx1"/>
                    </a:solidFill>
                  </a:rPr>
                  <a:t>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𝟑𝟓</m:t>
                        </m:r>
                      </m:den>
                    </m:f>
                  </m:oMath>
                </a14:m>
                <a:r>
                  <a:rPr lang="en-US" sz="3600" b="1" dirty="0" smtClean="0">
                    <a:solidFill>
                      <a:schemeClr val="tx1"/>
                    </a:solidFill>
                  </a:rPr>
                  <a:t> – </a:t>
                </a:r>
                <a:r>
                  <a:rPr lang="en-US" sz="3600" b="1" dirty="0" smtClean="0">
                    <a:solidFill>
                      <a:srgbClr val="C00000"/>
                    </a:solidFill>
                  </a:rPr>
                  <a:t>x</a:t>
                </a:r>
                <a:r>
                  <a:rPr lang="en-US" sz="3600" b="1" dirty="0" smtClean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𝟑𝟓</m:t>
                        </m:r>
                      </m:den>
                    </m:f>
                  </m:oMath>
                </a14:m>
                <a:endParaRPr lang="en-US" sz="3600" b="1" dirty="0" smtClean="0">
                  <a:solidFill>
                    <a:schemeClr val="tx1"/>
                  </a:solidFill>
                </a:endParaRPr>
              </a:p>
              <a:p>
                <a:endParaRPr lang="en-US" sz="3600" b="1" dirty="0">
                  <a:solidFill>
                    <a:schemeClr val="tx1"/>
                  </a:solidFill>
                </a:endParaRPr>
              </a:p>
              <a:p>
                <a:r>
                  <a:rPr lang="en-US" sz="3600" b="1" dirty="0" smtClean="0">
                    <a:solidFill>
                      <a:schemeClr val="tx1"/>
                    </a:solidFill>
                  </a:rPr>
                  <a:t>     </a:t>
                </a:r>
                <a:r>
                  <a:rPr lang="en-US" sz="3600" b="1" dirty="0" smtClean="0">
                    <a:solidFill>
                      <a:srgbClr val="C00000"/>
                    </a:solidFill>
                  </a:rPr>
                  <a:t>x</a:t>
                </a:r>
                <a:r>
                  <a:rPr lang="en-US" sz="3600" b="1" dirty="0" smtClean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𝟑𝟓</m:t>
                        </m:r>
                      </m:den>
                    </m:f>
                  </m:oMath>
                </a14:m>
                <a:r>
                  <a:rPr lang="en-US" sz="3600" b="1" dirty="0" smtClean="0">
                    <a:solidFill>
                      <a:schemeClr val="tx1"/>
                    </a:solidFill>
                  </a:rPr>
                  <a:t> –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𝟑𝟓</m:t>
                        </m:r>
                      </m:den>
                    </m:f>
                  </m:oMath>
                </a14:m>
                <a:r>
                  <a:rPr lang="en-US" sz="3600" b="1" dirty="0" smtClean="0">
                    <a:solidFill>
                      <a:schemeClr val="tx1"/>
                    </a:solidFill>
                  </a:rPr>
                  <a:t> </a:t>
                </a:r>
              </a:p>
              <a:p>
                <a:endParaRPr lang="en-US" sz="3600" b="1" dirty="0">
                  <a:solidFill>
                    <a:schemeClr val="tx1"/>
                  </a:solidFill>
                </a:endParaRPr>
              </a:p>
              <a:p>
                <a:r>
                  <a:rPr lang="en-US" sz="3600" b="1" dirty="0" smtClean="0">
                    <a:solidFill>
                      <a:schemeClr val="tx1"/>
                    </a:solidFill>
                  </a:rPr>
                  <a:t>     </a:t>
                </a:r>
                <a:r>
                  <a:rPr lang="en-US" sz="3600" b="1" dirty="0" smtClean="0">
                    <a:solidFill>
                      <a:srgbClr val="C00000"/>
                    </a:solidFill>
                  </a:rPr>
                  <a:t>x</a:t>
                </a:r>
                <a:r>
                  <a:rPr lang="en-US" sz="3600" b="1" dirty="0" smtClean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𝟑𝟓</m:t>
                        </m:r>
                      </m:den>
                    </m:f>
                  </m:oMath>
                </a14:m>
                <a:r>
                  <a:rPr lang="en-US" sz="3600" b="1" dirty="0" smtClean="0">
                    <a:solidFill>
                      <a:schemeClr val="tx1"/>
                    </a:solidFill>
                  </a:rPr>
                  <a:t> </a:t>
                </a:r>
              </a:p>
              <a:p>
                <a:endParaRPr lang="ru-RU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Объект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3"/>
              </p:nvPr>
            </p:nvSpPr>
            <p:spPr>
              <a:xfrm>
                <a:off x="496144" y="1368202"/>
                <a:ext cx="3888432" cy="5449120"/>
              </a:xfrm>
              <a:blipFill>
                <a:blip r:embed="rId2"/>
                <a:stretch>
                  <a:fillRect l="-6270" t="-4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Объект 3"/>
              <p:cNvSpPr txBox="1">
                <a:spLocks/>
              </p:cNvSpPr>
              <p:nvPr/>
            </p:nvSpPr>
            <p:spPr>
              <a:xfrm>
                <a:off x="4816624" y="1436399"/>
                <a:ext cx="3888432" cy="541423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:r>
                  <a:rPr lang="en-US" sz="3200" b="1" kern="0" dirty="0" smtClean="0">
                    <a:solidFill>
                      <a:srgbClr val="FF0000"/>
                    </a:solidFill>
                  </a:rPr>
                  <a:t>b)   </a:t>
                </a:r>
                <a:r>
                  <a:rPr lang="en-US" sz="3200" b="1" kern="0" dirty="0" smtClean="0">
                    <a:solidFill>
                      <a:schemeClr val="tx2"/>
                    </a:solidFill>
                  </a:rPr>
                  <a:t>y</a:t>
                </a:r>
                <a:r>
                  <a:rPr lang="en-US" sz="3200" b="1" kern="0" dirty="0" smtClean="0">
                    <a:solidFill>
                      <a:schemeClr val="tx1"/>
                    </a:solidFill>
                  </a:rPr>
                  <a:t> –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</m:den>
                    </m:f>
                  </m:oMath>
                </a14:m>
                <a:r>
                  <a:rPr lang="en-US" sz="3600" b="1" kern="0" dirty="0" smtClean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𝟏𝟗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</m:den>
                    </m:f>
                  </m:oMath>
                </a14:m>
                <a:r>
                  <a:rPr lang="en-US" sz="3600" b="1" kern="0" dirty="0" smtClean="0">
                    <a:solidFill>
                      <a:schemeClr val="tx1"/>
                    </a:solidFill>
                  </a:rPr>
                  <a:t> –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𝟏𝟔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</m:den>
                    </m:f>
                  </m:oMath>
                </a14:m>
                <a:r>
                  <a:rPr lang="en-US" sz="3600" b="1" kern="0" dirty="0" smtClean="0">
                    <a:solidFill>
                      <a:schemeClr val="tx1"/>
                    </a:solidFill>
                  </a:rPr>
                  <a:t> </a:t>
                </a:r>
              </a:p>
              <a:p>
                <a:pPr defTabSz="914400"/>
                <a:endParaRPr lang="en-US" sz="3600" b="1" kern="0" dirty="0">
                  <a:solidFill>
                    <a:schemeClr val="tx1"/>
                  </a:solidFill>
                </a:endParaRPr>
              </a:p>
              <a:p>
                <a:pPr defTabSz="914400"/>
                <a:r>
                  <a:rPr lang="en-US" sz="3600" b="1" kern="0" dirty="0" smtClean="0">
                    <a:solidFill>
                      <a:schemeClr val="tx1"/>
                    </a:solidFill>
                  </a:rPr>
                  <a:t>     </a:t>
                </a:r>
                <a:r>
                  <a:rPr lang="en-US" sz="3200" b="1" kern="0" dirty="0" smtClean="0">
                    <a:solidFill>
                      <a:schemeClr val="tx2"/>
                    </a:solidFill>
                  </a:rPr>
                  <a:t>y </a:t>
                </a:r>
                <a:r>
                  <a:rPr lang="en-US" sz="3200" b="1" kern="0" dirty="0">
                    <a:solidFill>
                      <a:schemeClr val="tx1"/>
                    </a:solidFill>
                  </a:rPr>
                  <a:t>–</a:t>
                </a:r>
                <a:r>
                  <a:rPr lang="en-US" sz="3200" b="1" kern="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</m:den>
                    </m:f>
                  </m:oMath>
                </a14:m>
                <a:r>
                  <a:rPr lang="en-US" sz="3600" b="1" kern="0" dirty="0" smtClean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</m:den>
                    </m:f>
                  </m:oMath>
                </a14:m>
                <a:endParaRPr lang="en-US" sz="3600" b="1" kern="0" dirty="0" smtClean="0">
                  <a:solidFill>
                    <a:schemeClr val="tx1"/>
                  </a:solidFill>
                </a:endParaRPr>
              </a:p>
              <a:p>
                <a:pPr defTabSz="914400"/>
                <a:endParaRPr lang="en-US" sz="3600" b="1" kern="0" dirty="0" smtClean="0">
                  <a:solidFill>
                    <a:schemeClr val="tx1"/>
                  </a:solidFill>
                </a:endParaRPr>
              </a:p>
              <a:p>
                <a:pPr defTabSz="914400"/>
                <a:r>
                  <a:rPr lang="en-US" sz="3600" b="1" kern="0" dirty="0" smtClean="0">
                    <a:solidFill>
                      <a:schemeClr val="tx1"/>
                    </a:solidFill>
                  </a:rPr>
                  <a:t>     </a:t>
                </a:r>
                <a:r>
                  <a:rPr lang="en-US" sz="3600" b="1" kern="0" dirty="0" smtClean="0">
                    <a:solidFill>
                      <a:schemeClr val="tx2"/>
                    </a:solidFill>
                  </a:rPr>
                  <a:t>x</a:t>
                </a:r>
                <a:r>
                  <a:rPr lang="en-US" sz="3600" b="1" kern="0" dirty="0" smtClean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</m:den>
                    </m:f>
                  </m:oMath>
                </a14:m>
                <a:r>
                  <a:rPr lang="en-US" sz="3600" b="1" kern="0" dirty="0" smtClean="0">
                    <a:solidFill>
                      <a:schemeClr val="tx1"/>
                    </a:solidFill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</m:den>
                    </m:f>
                  </m:oMath>
                </a14:m>
                <a:r>
                  <a:rPr lang="en-US" sz="3600" b="1" kern="0" dirty="0" smtClean="0">
                    <a:solidFill>
                      <a:schemeClr val="tx1"/>
                    </a:solidFill>
                  </a:rPr>
                  <a:t> </a:t>
                </a:r>
              </a:p>
              <a:p>
                <a:pPr defTabSz="914400"/>
                <a:endParaRPr lang="en-US" sz="3600" b="1" kern="0" dirty="0">
                  <a:solidFill>
                    <a:schemeClr val="tx1"/>
                  </a:solidFill>
                </a:endParaRPr>
              </a:p>
              <a:p>
                <a:pPr defTabSz="914400"/>
                <a:r>
                  <a:rPr lang="en-US" sz="3600" b="1" kern="0" dirty="0" smtClean="0">
                    <a:solidFill>
                      <a:schemeClr val="tx1"/>
                    </a:solidFill>
                  </a:rPr>
                  <a:t>     </a:t>
                </a:r>
                <a:r>
                  <a:rPr lang="en-US" sz="3600" b="1" kern="0" dirty="0" smtClean="0">
                    <a:solidFill>
                      <a:schemeClr val="tx2"/>
                    </a:solidFill>
                  </a:rPr>
                  <a:t>x</a:t>
                </a:r>
                <a:r>
                  <a:rPr lang="en-US" sz="3600" b="1" kern="0" dirty="0" smtClean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𝟐𝟎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</m:den>
                    </m:f>
                  </m:oMath>
                </a14:m>
                <a:r>
                  <a:rPr lang="en-US" sz="3600" b="1" kern="0" dirty="0" smtClean="0">
                    <a:solidFill>
                      <a:schemeClr val="tx1"/>
                    </a:solidFill>
                  </a:rPr>
                  <a:t> </a:t>
                </a:r>
              </a:p>
              <a:p>
                <a:pPr defTabSz="914400"/>
                <a:endParaRPr lang="ru-RU" sz="3600" b="1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6624" y="1436399"/>
                <a:ext cx="3888432" cy="5414239"/>
              </a:xfrm>
              <a:prstGeom prst="rect">
                <a:avLst/>
              </a:prstGeom>
              <a:blipFill>
                <a:blip r:embed="rId3"/>
                <a:stretch>
                  <a:fillRect l="-6270" t="-4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Прямая соединительная линия 5"/>
          <p:cNvCxnSpPr/>
          <p:nvPr/>
        </p:nvCxnSpPr>
        <p:spPr>
          <a:xfrm>
            <a:off x="4384576" y="1368202"/>
            <a:ext cx="0" cy="504089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Рисунок 1" descr="World &lt;strong&gt;Clip Art&lt;/strong&gt; - &lt;strong&gt;Teacher&lt;/strong&gt; Day &lt;strong&gt;Clipart&lt;/strong&gt; Png , Transparent ..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2968" y="2448463"/>
            <a:ext cx="3167443" cy="2880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57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00008" y="242864"/>
            <a:ext cx="1200158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bajarish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topshiriqlar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 descr="back to school &lt;strong&gt;books&lt;/strong&gt; &lt;strong&gt;clipart&lt;/strong&gt; 20 free Cliparts | Download ..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120" y="1296194"/>
            <a:ext cx="12313368" cy="5688632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8" name="Прямоугольник 7"/>
          <p:cNvSpPr/>
          <p:nvPr/>
        </p:nvSpPr>
        <p:spPr>
          <a:xfrm>
            <a:off x="3232448" y="2160290"/>
            <a:ext cx="691276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34-betdagi </a:t>
            </a:r>
          </a:p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105-,106-,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107-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misollarni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11156</TotalTime>
  <Words>212</Words>
  <Application>Microsoft Office PowerPoint</Application>
  <PresentationFormat>Произвольный</PresentationFormat>
  <Paragraphs>142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Cambria Math</vt:lpstr>
      <vt:lpstr>Office Theme</vt:lpstr>
      <vt:lpstr>MATEMATIKA</vt:lpstr>
      <vt:lpstr>Презентация PowerPoint</vt:lpstr>
      <vt:lpstr>Презентация PowerPoint</vt:lpstr>
      <vt:lpstr>a + b - c</vt:lpstr>
      <vt:lpstr>(200 : 10) · 6 =20 · 6 = 120 </vt:lpstr>
      <vt:lpstr>a) x – 3/34 = 5/34      x = 5/34 + 3/34      x = 8/34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Пользователь</cp:lastModifiedBy>
  <cp:revision>881</cp:revision>
  <dcterms:created xsi:type="dcterms:W3CDTF">2020-04-09T07:32:19Z</dcterms:created>
  <dcterms:modified xsi:type="dcterms:W3CDTF">2020-12-16T10:01:37Z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