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467" r:id="rId3"/>
    <p:sldId id="478" r:id="rId4"/>
    <p:sldId id="473" r:id="rId5"/>
    <p:sldId id="472" r:id="rId6"/>
    <p:sldId id="474" r:id="rId7"/>
    <p:sldId id="475" r:id="rId8"/>
    <p:sldId id="476" r:id="rId9"/>
    <p:sldId id="477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9636" autoAdjust="0"/>
  </p:normalViewPr>
  <p:slideViewPr>
    <p:cSldViewPr>
      <p:cViewPr>
        <p:scale>
          <a:sx n="56" d="100"/>
          <a:sy n="56" d="100"/>
        </p:scale>
        <p:origin x="892" y="40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0" y="-121307"/>
            <a:ext cx="12788910" cy="235360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8535" y="381306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648272" y="2734912"/>
            <a:ext cx="9190719" cy="153429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BO‘LISH VA KASRLAR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010252"/>
            <a:chOff x="439458" y="322808"/>
            <a:chExt cx="4985770" cy="45501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438002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70999" y="2544776"/>
            <a:ext cx="648072" cy="177575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0999" y="4836693"/>
            <a:ext cx="648072" cy="1775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285454" y="647263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 bwMode="auto">
          <a:xfrm>
            <a:off x="4371423" y="3923962"/>
            <a:ext cx="3744416" cy="23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184" y="2088282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37-betidagi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117-,118-,119-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92" y="1296194"/>
            <a:ext cx="338437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3"/>
              <p:cNvSpPr txBox="1">
                <a:spLocks/>
              </p:cNvSpPr>
              <p:nvPr/>
            </p:nvSpPr>
            <p:spPr>
              <a:xfrm>
                <a:off x="201700" y="2010006"/>
                <a:ext cx="1344618" cy="93519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0" y="2010006"/>
                <a:ext cx="1344618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3"/>
              <p:cNvSpPr txBox="1">
                <a:spLocks/>
              </p:cNvSpPr>
              <p:nvPr/>
            </p:nvSpPr>
            <p:spPr>
              <a:xfrm>
                <a:off x="1812739" y="2013799"/>
                <a:ext cx="729734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39" y="2013799"/>
                <a:ext cx="729734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34552" y="1956472"/>
                <a:ext cx="1038495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552" y="1956472"/>
                <a:ext cx="103849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656221" y="1892827"/>
                <a:ext cx="3532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221" y="1892827"/>
                <a:ext cx="35320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585896" y="2250666"/>
                <a:ext cx="5836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6" y="2250666"/>
                <a:ext cx="5836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3"/>
              <p:cNvSpPr txBox="1">
                <a:spLocks/>
              </p:cNvSpPr>
              <p:nvPr/>
            </p:nvSpPr>
            <p:spPr>
              <a:xfrm>
                <a:off x="3982936" y="2060479"/>
                <a:ext cx="729734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36" y="2060479"/>
                <a:ext cx="729734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3"/>
              <p:cNvSpPr txBox="1">
                <a:spLocks/>
              </p:cNvSpPr>
              <p:nvPr/>
            </p:nvSpPr>
            <p:spPr>
              <a:xfrm>
                <a:off x="90801" y="4409492"/>
                <a:ext cx="1441605" cy="93403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1" y="4409492"/>
                <a:ext cx="1441605" cy="9340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бъект 3"/>
              <p:cNvSpPr txBox="1">
                <a:spLocks/>
              </p:cNvSpPr>
              <p:nvPr/>
            </p:nvSpPr>
            <p:spPr>
              <a:xfrm>
                <a:off x="1789238" y="4357062"/>
                <a:ext cx="590806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238" y="4357062"/>
                <a:ext cx="590806" cy="921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 flipH="1">
                <a:off x="2346641" y="4584119"/>
                <a:ext cx="3668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46641" y="4584119"/>
                <a:ext cx="366889" cy="584775"/>
              </a:xfrm>
              <a:prstGeom prst="rect">
                <a:avLst/>
              </a:prstGeom>
              <a:blipFill>
                <a:blip r:embed="rId11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710280" y="4309792"/>
                <a:ext cx="782029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280" y="4309792"/>
                <a:ext cx="782029" cy="1014317"/>
              </a:xfrm>
              <a:prstGeom prst="rect">
                <a:avLst/>
              </a:prstGeom>
              <a:blipFill>
                <a:blip r:embed="rId12"/>
                <a:stretch>
                  <a:fillRect r="-70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 flipH="1">
                <a:off x="3978766" y="4566873"/>
                <a:ext cx="3919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78766" y="4566873"/>
                <a:ext cx="39195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Объект 3"/>
              <p:cNvSpPr txBox="1">
                <a:spLocks/>
              </p:cNvSpPr>
              <p:nvPr/>
            </p:nvSpPr>
            <p:spPr>
              <a:xfrm>
                <a:off x="4276029" y="4332860"/>
                <a:ext cx="1023375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29" y="4332860"/>
                <a:ext cx="1023375" cy="9251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 flipH="1">
            <a:off x="3070751" y="5072277"/>
            <a:ext cx="790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бъект 3"/>
              <p:cNvSpPr txBox="1">
                <a:spLocks/>
              </p:cNvSpPr>
              <p:nvPr/>
            </p:nvSpPr>
            <p:spPr>
              <a:xfrm>
                <a:off x="5559668" y="1840107"/>
                <a:ext cx="1774172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𝟐𝟑𝟒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𝟐𝟏𝟔𝟏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668" y="1840107"/>
                <a:ext cx="1774172" cy="9219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Объект 3"/>
              <p:cNvSpPr txBox="1">
                <a:spLocks/>
              </p:cNvSpPr>
              <p:nvPr/>
            </p:nvSpPr>
            <p:spPr>
              <a:xfrm flipH="1">
                <a:off x="7783940" y="1840107"/>
                <a:ext cx="357503" cy="92018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𝟐𝟐𝟕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𝟐𝟏𝟔𝟏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83940" y="1840107"/>
                <a:ext cx="357503" cy="920189"/>
              </a:xfrm>
              <a:prstGeom prst="rect">
                <a:avLst/>
              </a:prstGeom>
              <a:blipFill>
                <a:blip r:embed="rId16"/>
                <a:stretch>
                  <a:fillRect l="-1695" r="-169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 flipH="1">
                <a:off x="8765120" y="2055936"/>
                <a:ext cx="53003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65120" y="2055936"/>
                <a:ext cx="530039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9158399" y="1785754"/>
                <a:ext cx="210826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𝟐𝟑𝟒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𝟐𝟐𝟕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𝟐𝟏𝟔𝟏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399" y="1785754"/>
                <a:ext cx="2108269" cy="10143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 flipH="1">
                <a:off x="8363401" y="1780149"/>
                <a:ext cx="8185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63401" y="1780149"/>
                <a:ext cx="818540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119718" y="2025846"/>
                <a:ext cx="3628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718" y="2025846"/>
                <a:ext cx="362869" cy="584775"/>
              </a:xfrm>
              <a:prstGeom prst="rect">
                <a:avLst/>
              </a:prstGeom>
              <a:blipFill>
                <a:blip r:embed="rId20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Объект 3"/>
              <p:cNvSpPr txBox="1">
                <a:spLocks/>
              </p:cNvSpPr>
              <p:nvPr/>
            </p:nvSpPr>
            <p:spPr>
              <a:xfrm flipH="1">
                <a:off x="11536459" y="1797729"/>
                <a:ext cx="1050413" cy="9203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𝟐𝟏𝟔𝟏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536459" y="1797729"/>
                <a:ext cx="1050413" cy="9203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Объект 3"/>
              <p:cNvSpPr txBox="1">
                <a:spLocks/>
              </p:cNvSpPr>
              <p:nvPr/>
            </p:nvSpPr>
            <p:spPr>
              <a:xfrm>
                <a:off x="5598407" y="4164922"/>
                <a:ext cx="1571617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200" b="1" i="0" kern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𝟏𝟏𝟑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07" y="4164922"/>
                <a:ext cx="1571617" cy="9251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Объект 3"/>
              <p:cNvSpPr txBox="1">
                <a:spLocks/>
              </p:cNvSpPr>
              <p:nvPr/>
            </p:nvSpPr>
            <p:spPr>
              <a:xfrm>
                <a:off x="7636421" y="4147197"/>
                <a:ext cx="615471" cy="9251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21" y="4147197"/>
                <a:ext cx="615471" cy="925190"/>
              </a:xfrm>
              <a:prstGeom prst="rect">
                <a:avLst/>
              </a:prstGeom>
              <a:blipFill>
                <a:blip r:embed="rId23"/>
                <a:stretch>
                  <a:fillRect l="-990" r="-18812" b="-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325949" y="4388863"/>
                <a:ext cx="3133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949" y="4388863"/>
                <a:ext cx="313364" cy="584775"/>
              </a:xfrm>
              <a:prstGeom prst="rect">
                <a:avLst/>
              </a:prstGeom>
              <a:blipFill>
                <a:blip r:embed="rId24"/>
                <a:stretch>
                  <a:fillRect r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8665379" y="4113829"/>
                <a:ext cx="1185494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𝟏𝟏𝟑</m:t>
                          </m:r>
                          <m:r>
                            <a:rPr lang="en-US" sz="3200" b="1" i="0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79" y="4113829"/>
                <a:ext cx="1185494" cy="1027525"/>
              </a:xfrm>
              <a:prstGeom prst="rect">
                <a:avLst/>
              </a:prstGeom>
              <a:blipFill>
                <a:blip r:embed="rId25"/>
                <a:stretch>
                  <a:fillRect r="-405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10120512" y="4363747"/>
                <a:ext cx="9189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12" y="4363747"/>
                <a:ext cx="918975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Объект 3"/>
              <p:cNvSpPr txBox="1">
                <a:spLocks/>
              </p:cNvSpPr>
              <p:nvPr/>
            </p:nvSpPr>
            <p:spPr>
              <a:xfrm>
                <a:off x="10732601" y="4123237"/>
                <a:ext cx="955954" cy="92198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𝟑𝟖</m:t>
                          </m:r>
                        </m:num>
                        <m:den>
                          <m:r>
                            <a:rPr lang="ru-RU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3200" b="1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2601" y="4123237"/>
                <a:ext cx="955954" cy="92198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 flipV="1">
                <a:off x="1627315" y="4627407"/>
                <a:ext cx="18933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1627315" y="4627407"/>
                <a:ext cx="189331" cy="646331"/>
              </a:xfrm>
              <a:prstGeom prst="rect">
                <a:avLst/>
              </a:prstGeom>
              <a:blipFill>
                <a:blip r:embed="rId28"/>
                <a:stretch>
                  <a:fillRect l="-6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 flipH="1">
                <a:off x="7216080" y="2012097"/>
                <a:ext cx="657147" cy="667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16080" y="2012097"/>
                <a:ext cx="657147" cy="66721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9968828" y="1702681"/>
                <a:ext cx="4161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828" y="1702681"/>
                <a:ext cx="416186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7154844" y="4332970"/>
                <a:ext cx="4833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844" y="4332970"/>
                <a:ext cx="483399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9458671" y="4017712"/>
                <a:ext cx="24340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671" y="4017712"/>
                <a:ext cx="243402" cy="646331"/>
              </a:xfrm>
              <a:prstGeom prst="rect">
                <a:avLst/>
              </a:prstGeom>
              <a:blipFill>
                <a:blip r:embed="rId32"/>
                <a:stretch>
                  <a:fillRect r="-2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Объект 3"/>
          <p:cNvSpPr txBox="1">
            <a:spLocks/>
          </p:cNvSpPr>
          <p:nvPr/>
        </p:nvSpPr>
        <p:spPr>
          <a:xfrm>
            <a:off x="3964390" y="335226"/>
            <a:ext cx="532592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400" b="1" kern="0" dirty="0" smtClean="0">
                <a:solidFill>
                  <a:schemeClr val="bg1"/>
                </a:solidFill>
              </a:rPr>
              <a:t>MUSTAHKAMLASH</a:t>
            </a:r>
            <a:endParaRPr lang="ru-RU" sz="4400" b="1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2382377" y="2250666"/>
                <a:ext cx="1387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77" y="2250666"/>
                <a:ext cx="138764" cy="584775"/>
              </a:xfrm>
              <a:prstGeom prst="rect">
                <a:avLst/>
              </a:prstGeom>
              <a:blipFill>
                <a:blip r:embed="rId33"/>
                <a:stretch>
                  <a:fillRect r="-147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Прямоугольник 82"/>
              <p:cNvSpPr/>
              <p:nvPr/>
            </p:nvSpPr>
            <p:spPr>
              <a:xfrm flipH="1">
                <a:off x="3016424" y="1800251"/>
                <a:ext cx="4985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16424" y="1800251"/>
                <a:ext cx="498548" cy="64633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 flipV="1">
                <a:off x="3262603" y="4296343"/>
                <a:ext cx="3576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3262603" y="4296343"/>
                <a:ext cx="357687" cy="64633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 flipV="1">
                <a:off x="1777160" y="2256057"/>
                <a:ext cx="785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1777160" y="2256057"/>
                <a:ext cx="78554" cy="646331"/>
              </a:xfrm>
              <a:prstGeom prst="rect">
                <a:avLst/>
              </a:prstGeom>
              <a:blipFill>
                <a:blip r:embed="rId36"/>
                <a:stretch>
                  <a:fillRect l="-2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5343749" y="1224186"/>
            <a:ext cx="17219" cy="576064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1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57" grpId="0"/>
      <p:bldP spid="61" grpId="0"/>
      <p:bldP spid="62" grpId="0"/>
      <p:bldP spid="63" grpId="0"/>
      <p:bldP spid="64" grpId="0"/>
      <p:bldP spid="77" grpId="0"/>
      <p:bldP spid="83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824736" y="319887"/>
            <a:ext cx="3672408" cy="1477328"/>
          </a:xfrm>
        </p:spPr>
        <p:txBody>
          <a:bodyPr/>
          <a:lstStyle/>
          <a:p>
            <a:r>
              <a:rPr lang="en-US" sz="4800" b="1" dirty="0" smtClean="0"/>
              <a:t>MASALA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68" y="1297307"/>
            <a:ext cx="7704856" cy="40324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3088" y="1944266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ta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3"/>
              <p:cNvSpPr txBox="1">
                <a:spLocks/>
              </p:cNvSpPr>
              <p:nvPr/>
            </p:nvSpPr>
            <p:spPr>
              <a:xfrm>
                <a:off x="1002326" y="5399306"/>
                <a:ext cx="882810" cy="93519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6" y="5399306"/>
                <a:ext cx="882810" cy="9351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3"/>
              <p:cNvSpPr txBox="1">
                <a:spLocks/>
              </p:cNvSpPr>
              <p:nvPr/>
            </p:nvSpPr>
            <p:spPr>
              <a:xfrm>
                <a:off x="2122341" y="5348100"/>
                <a:ext cx="729734" cy="9233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41" y="5348100"/>
                <a:ext cx="729734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852075" y="5279650"/>
                <a:ext cx="1038495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75" y="5279650"/>
                <a:ext cx="1038495" cy="1027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487208" y="5574514"/>
                <a:ext cx="8767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08" y="5574514"/>
                <a:ext cx="87674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729242" y="5538409"/>
            <a:ext cx="472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+</a:t>
            </a:r>
            <a:endParaRPr lang="ru-RU" sz="4000" b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8253134" y="2467486"/>
            <a:ext cx="648072" cy="5569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28" y="3816474"/>
            <a:ext cx="11305256" cy="12926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Agar </a:t>
            </a:r>
            <a:r>
              <a:rPr lang="en-US" sz="2800" dirty="0" err="1" smtClean="0">
                <a:solidFill>
                  <a:schemeClr val="tx1"/>
                </a:solidFill>
              </a:rPr>
              <a:t>bo‘lish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qoldiqsiz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bajarilsa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bo‘linma</a:t>
            </a:r>
            <a:r>
              <a:rPr lang="en-US" sz="2800" dirty="0" smtClean="0">
                <a:solidFill>
                  <a:schemeClr val="tx1"/>
                </a:solidFill>
              </a:rPr>
              <a:t> natural </a:t>
            </a:r>
            <a:r>
              <a:rPr lang="en-US" sz="2800" dirty="0" err="1" smtClean="0">
                <a:solidFill>
                  <a:schemeClr val="tx1"/>
                </a:solidFill>
              </a:rPr>
              <a:t>sondan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iborat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</a:rPr>
              <a:t>. Agar </a:t>
            </a:r>
            <a:r>
              <a:rPr lang="en-US" sz="2800" dirty="0" err="1" smtClean="0">
                <a:solidFill>
                  <a:schemeClr val="tx1"/>
                </a:solidFill>
              </a:rPr>
              <a:t>bo‘lish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qoldiqli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bajarilsa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bo‘linma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kasr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sondan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iborat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16624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KASRLAR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352128" y="1440210"/>
                <a:ext cx="11809393" cy="2181816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Demak,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2 : 3=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deb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yozish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mumkin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Shuning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uchun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kasr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chizig‘ini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bo‘lish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belgisi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deb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tushuniladi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Har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qanday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natural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sonlarni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bo‘lish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natijasini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kasrlar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yordamida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ifodalash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mumkin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</a:t>
                </a:r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352128" y="1440210"/>
                <a:ext cx="11809393" cy="2181816"/>
              </a:xfrm>
              <a:blipFill>
                <a:blip r:embed="rId2"/>
                <a:stretch>
                  <a:fillRect l="-1859" b="-8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8072" y="5616674"/>
                <a:ext cx="11593368" cy="80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Masalan: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32 :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8,  5 : 1 =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5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4 :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13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2" y="5616674"/>
                <a:ext cx="11593368" cy="808619"/>
              </a:xfrm>
              <a:prstGeom prst="rect">
                <a:avLst/>
              </a:prstGeom>
              <a:blipFill>
                <a:blip r:embed="rId3"/>
                <a:stretch>
                  <a:fillRect l="-1314" b="-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0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8552" y="2746325"/>
            <a:ext cx="7560840" cy="853589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Bir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xil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maxrajli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kasrlarni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qo‘shish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qoidasi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ifodalangan</a:t>
            </a:r>
            <a:r>
              <a:rPr lang="en-US" sz="2800" dirty="0" smtClean="0">
                <a:solidFill>
                  <a:schemeClr val="tx1"/>
                </a:solidFill>
              </a:rPr>
              <a:t>.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1588" y="4070908"/>
            <a:ext cx="5711180" cy="147732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: c + b : c = (a + b) : c   </a:t>
            </a:r>
            <a:r>
              <a:rPr lang="en-US" sz="3200" b="1" dirty="0" err="1" smtClean="0">
                <a:solidFill>
                  <a:schemeClr val="tx1"/>
                </a:solidFill>
              </a:rPr>
              <a:t>yoki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(a + b) : c = a : c + b : c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512218"/>
            <a:ext cx="11737385" cy="8617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Har </a:t>
            </a:r>
            <a:r>
              <a:rPr lang="en-US" sz="2800" b="1" dirty="0" err="1" smtClean="0">
                <a:solidFill>
                  <a:schemeClr val="tx1"/>
                </a:solidFill>
              </a:rPr>
              <a:t>qanday</a:t>
            </a:r>
            <a:r>
              <a:rPr lang="en-US" sz="2800" b="1" dirty="0" smtClean="0">
                <a:solidFill>
                  <a:schemeClr val="tx1"/>
                </a:solidFill>
              </a:rPr>
              <a:t> natural </a:t>
            </a:r>
            <a:r>
              <a:rPr lang="en-US" sz="2800" b="1" dirty="0" err="1" smtClean="0">
                <a:solidFill>
                  <a:schemeClr val="tx1"/>
                </a:solidFill>
              </a:rPr>
              <a:t>sonlarni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bo‘lish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natijasini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yordamida</a:t>
            </a:r>
            <a:r>
              <a:rPr lang="en-US" sz="2800" b="1" dirty="0" smtClean="0">
                <a:solidFill>
                  <a:schemeClr val="tx1"/>
                </a:solidFill>
              </a:rPr>
              <a:t> ifodalash </a:t>
            </a:r>
            <a:r>
              <a:rPr lang="en-US" sz="2800" b="1" dirty="0" err="1" smtClean="0">
                <a:solidFill>
                  <a:schemeClr val="tx1"/>
                </a:solidFill>
              </a:rPr>
              <a:t>mumkin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3"/>
              <p:cNvSpPr txBox="1">
                <a:spLocks/>
              </p:cNvSpPr>
              <p:nvPr/>
            </p:nvSpPr>
            <p:spPr>
              <a:xfrm>
                <a:off x="1755924" y="2738140"/>
                <a:ext cx="504176" cy="96043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24" y="2738140"/>
                <a:ext cx="504176" cy="960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 flipV="1">
                <a:off x="1692384" y="3024917"/>
                <a:ext cx="84380" cy="670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ru-RU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1692384" y="3024917"/>
                <a:ext cx="84380" cy="670953"/>
              </a:xfrm>
              <a:prstGeom prst="rect">
                <a:avLst/>
              </a:prstGeom>
              <a:blipFill>
                <a:blip r:embed="rId3"/>
                <a:stretch>
                  <a:fillRect l="-3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3"/>
              <p:cNvSpPr txBox="1">
                <a:spLocks/>
              </p:cNvSpPr>
              <p:nvPr/>
            </p:nvSpPr>
            <p:spPr>
              <a:xfrm>
                <a:off x="804330" y="2833464"/>
                <a:ext cx="404718" cy="8504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0" y="2833464"/>
                <a:ext cx="404718" cy="8504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3"/>
              <p:cNvSpPr txBox="1">
                <a:spLocks/>
              </p:cNvSpPr>
              <p:nvPr/>
            </p:nvSpPr>
            <p:spPr>
              <a:xfrm>
                <a:off x="2502165" y="2738140"/>
                <a:ext cx="1651877" cy="9375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ru-RU" sz="32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den>
                      </m:f>
                    </m:oMath>
                  </m:oMathPara>
                </a14:m>
                <a:endParaRPr lang="ru-RU" sz="3200" b="1" kern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165" y="2738140"/>
                <a:ext cx="1651877" cy="937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085263" y="2891126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263" y="2891126"/>
                <a:ext cx="6832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бъект 2"/>
          <p:cNvSpPr txBox="1">
            <a:spLocks/>
          </p:cNvSpPr>
          <p:nvPr/>
        </p:nvSpPr>
        <p:spPr>
          <a:xfrm>
            <a:off x="5104656" y="386536"/>
            <a:ext cx="4050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400" b="1" kern="0" dirty="0" smtClean="0">
                <a:solidFill>
                  <a:schemeClr val="bg1"/>
                </a:solidFill>
              </a:rPr>
              <a:t>BO‘LISH</a:t>
            </a:r>
            <a:endParaRPr lang="ru-RU" sz="4400" b="1" kern="0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66704" y="5705125"/>
            <a:ext cx="11218671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</a:rPr>
              <a:t>Yig‘indini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songa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bo‘lishda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har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bir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qo‘shiluvchilarni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alohida</a:t>
            </a:r>
            <a:r>
              <a:rPr lang="en-US" sz="2800" b="1" kern="0" dirty="0" smtClean="0">
                <a:solidFill>
                  <a:schemeClr val="tx1"/>
                </a:solidFill>
              </a:rPr>
              <a:t> –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alohida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bu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songa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bo‘lib</a:t>
            </a:r>
            <a:r>
              <a:rPr lang="en-US" sz="2800" b="1" kern="0" dirty="0" smtClean="0">
                <a:solidFill>
                  <a:schemeClr val="tx1"/>
                </a:solidFill>
              </a:rPr>
              <a:t>,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so‘ng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hosil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bo‘lgan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bo‘linmalarni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qo‘shish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kifoya</a:t>
            </a:r>
            <a:r>
              <a:rPr lang="en-US" sz="2800" b="1" kern="0" dirty="0" smtClean="0">
                <a:solidFill>
                  <a:schemeClr val="tx1"/>
                </a:solidFill>
              </a:rPr>
              <a:t>.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  <p:bldP spid="7" grpId="0"/>
      <p:bldP spid="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84576" y="315223"/>
            <a:ext cx="3826661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109 - </a:t>
            </a:r>
            <a:r>
              <a:rPr lang="en-US" sz="4400" b="1" dirty="0" err="1" smtClean="0">
                <a:solidFill>
                  <a:schemeClr val="bg1"/>
                </a:solidFill>
              </a:rPr>
              <a:t>misol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451014" y="5385265"/>
            <a:ext cx="2088274" cy="49244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g) </a:t>
            </a:r>
            <a:r>
              <a:rPr lang="en-US" sz="3200" b="1" dirty="0" smtClean="0">
                <a:solidFill>
                  <a:schemeClr val="tx1"/>
                </a:solidFill>
              </a:rPr>
              <a:t>87 : 19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746946" y="1719760"/>
            <a:ext cx="22280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2"/>
                </a:solidFill>
              </a:rPr>
              <a:t>a) </a:t>
            </a:r>
            <a:r>
              <a:rPr lang="en-US" sz="3200" b="1" kern="0" dirty="0" smtClean="0">
                <a:solidFill>
                  <a:schemeClr val="tx1"/>
                </a:solidFill>
              </a:rPr>
              <a:t>3 : 7</a:t>
            </a:r>
            <a:endParaRPr lang="ru-RU" sz="32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3"/>
              <p:cNvSpPr txBox="1">
                <a:spLocks/>
              </p:cNvSpPr>
              <p:nvPr/>
            </p:nvSpPr>
            <p:spPr>
              <a:xfrm>
                <a:off x="2627590" y="5193122"/>
                <a:ext cx="1033263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4000" b="1" kern="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lang="ru-RU" sz="40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90" y="5193122"/>
                <a:ext cx="1033263" cy="889154"/>
              </a:xfrm>
              <a:prstGeom prst="rect">
                <a:avLst/>
              </a:prstGeom>
              <a:blipFill>
                <a:blip r:embed="rId2"/>
                <a:stretch>
                  <a:fillRect l="-29412" t="-3425" b="-171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3"/>
          <p:cNvSpPr txBox="1">
            <a:spLocks/>
          </p:cNvSpPr>
          <p:nvPr/>
        </p:nvSpPr>
        <p:spPr>
          <a:xfrm>
            <a:off x="5392688" y="1719761"/>
            <a:ext cx="15121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2"/>
                </a:solidFill>
              </a:rPr>
              <a:t>e) </a:t>
            </a:r>
            <a:r>
              <a:rPr lang="en-US" sz="3200" b="1" kern="0" dirty="0" smtClean="0">
                <a:solidFill>
                  <a:schemeClr val="tx1"/>
                </a:solidFill>
              </a:rPr>
              <a:t>9 : 1</a:t>
            </a:r>
            <a:endParaRPr lang="ru-RU" sz="3200" b="1" kern="0" dirty="0">
              <a:solidFill>
                <a:schemeClr val="tx1"/>
              </a:solidFill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746946" y="3659728"/>
            <a:ext cx="273121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2"/>
                </a:solidFill>
              </a:rPr>
              <a:t>b) </a:t>
            </a:r>
            <a:r>
              <a:rPr lang="en-US" sz="3200" b="1" kern="0" dirty="0" smtClean="0">
                <a:solidFill>
                  <a:schemeClr val="tx1"/>
                </a:solidFill>
              </a:rPr>
              <a:t>2 : 10</a:t>
            </a:r>
            <a:endParaRPr lang="ru-RU" sz="3200" b="1" kern="0" dirty="0">
              <a:solidFill>
                <a:schemeClr val="tx1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746946" y="5400650"/>
            <a:ext cx="21127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 smtClean="0">
                <a:solidFill>
                  <a:schemeClr val="tx2"/>
                </a:solidFill>
              </a:rPr>
              <a:t>d) </a:t>
            </a:r>
            <a:r>
              <a:rPr lang="en-US" sz="3200" b="1" kern="0" dirty="0" smtClean="0">
                <a:solidFill>
                  <a:schemeClr val="tx1"/>
                </a:solidFill>
              </a:rPr>
              <a:t>14 : 23</a:t>
            </a:r>
            <a:endParaRPr lang="ru-RU" sz="32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95609" y="1437728"/>
                <a:ext cx="779381" cy="979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9" y="1437728"/>
                <a:ext cx="779381" cy="979114"/>
              </a:xfrm>
              <a:prstGeom prst="rect">
                <a:avLst/>
              </a:prstGeom>
              <a:blipFill>
                <a:blip r:embed="rId3"/>
                <a:stretch>
                  <a:fillRect l="-27344" b="-1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357800" y="3415205"/>
                <a:ext cx="1003801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kern="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800" y="3415205"/>
                <a:ext cx="1003801" cy="981487"/>
              </a:xfrm>
              <a:prstGeom prst="rect">
                <a:avLst/>
              </a:prstGeom>
              <a:blipFill>
                <a:blip r:embed="rId4"/>
                <a:stretch>
                  <a:fillRect l="-21951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3"/>
              <p:cNvSpPr txBox="1">
                <a:spLocks/>
              </p:cNvSpPr>
              <p:nvPr/>
            </p:nvSpPr>
            <p:spPr>
              <a:xfrm>
                <a:off x="6904856" y="1503993"/>
                <a:ext cx="1033263" cy="8862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4000" b="1" kern="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ru-RU" sz="40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56" y="1503993"/>
                <a:ext cx="1033263" cy="886205"/>
              </a:xfrm>
              <a:prstGeom prst="rect">
                <a:avLst/>
              </a:prstGeom>
              <a:blipFill>
                <a:blip r:embed="rId5"/>
                <a:stretch>
                  <a:fillRect l="-30178" t="-3448" b="-1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3"/>
              <p:cNvSpPr txBox="1">
                <a:spLocks/>
              </p:cNvSpPr>
              <p:nvPr/>
            </p:nvSpPr>
            <p:spPr>
              <a:xfrm>
                <a:off x="7424342" y="5186909"/>
                <a:ext cx="1033263" cy="8891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4000" b="1" kern="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𝟖𝟕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</m:oMath>
                </a14:m>
                <a:endParaRPr lang="ru-RU" sz="40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342" y="5186909"/>
                <a:ext cx="1033263" cy="889154"/>
              </a:xfrm>
              <a:prstGeom prst="rect">
                <a:avLst/>
              </a:prstGeom>
              <a:blipFill>
                <a:blip r:embed="rId6"/>
                <a:stretch>
                  <a:fillRect l="-30178" t="-3425" b="-171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бъект 3"/>
          <p:cNvSpPr txBox="1">
            <a:spLocks/>
          </p:cNvSpPr>
          <p:nvPr/>
        </p:nvSpPr>
        <p:spPr>
          <a:xfrm>
            <a:off x="5392688" y="3676344"/>
            <a:ext cx="15121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b="1" kern="0" dirty="0">
                <a:solidFill>
                  <a:schemeClr val="tx2"/>
                </a:solidFill>
              </a:rPr>
              <a:t>f</a:t>
            </a:r>
            <a:r>
              <a:rPr lang="en-US" sz="3200" b="1" kern="0" dirty="0" smtClean="0">
                <a:solidFill>
                  <a:schemeClr val="tx2"/>
                </a:solidFill>
              </a:rPr>
              <a:t>) </a:t>
            </a:r>
            <a:r>
              <a:rPr lang="en-US" sz="3200" b="1" kern="0" dirty="0" smtClean="0">
                <a:solidFill>
                  <a:schemeClr val="tx1"/>
                </a:solidFill>
              </a:rPr>
              <a:t>25 : 5</a:t>
            </a:r>
            <a:endParaRPr lang="ru-RU" sz="3200" b="1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Объект 3"/>
              <p:cNvSpPr txBox="1">
                <a:spLocks/>
              </p:cNvSpPr>
              <p:nvPr/>
            </p:nvSpPr>
            <p:spPr>
              <a:xfrm>
                <a:off x="7022656" y="3468600"/>
                <a:ext cx="1033263" cy="8982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4000" b="1" kern="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000" b="1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656" y="3468600"/>
                <a:ext cx="1033263" cy="898259"/>
              </a:xfrm>
              <a:prstGeom prst="rect">
                <a:avLst/>
              </a:prstGeom>
              <a:blipFill>
                <a:blip r:embed="rId7"/>
                <a:stretch>
                  <a:fillRect l="-29412" t="-2041" b="-17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1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2" grpId="0"/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загрузки\Desktop\гиф вопрос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74" y="4378654"/>
            <a:ext cx="2923267" cy="239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505" y="1728821"/>
            <a:ext cx="1845127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21 : 3 =</a:t>
            </a:r>
            <a:r>
              <a:rPr lang="en-US" sz="2800" dirty="0" smtClean="0">
                <a:solidFill>
                  <a:srgbClr val="002060"/>
                </a:solidFill>
              </a:rPr>
              <a:t> 7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60640" y="288082"/>
            <a:ext cx="4050550" cy="738664"/>
          </a:xfrm>
        </p:spPr>
        <p:txBody>
          <a:bodyPr/>
          <a:lstStyle/>
          <a:p>
            <a:r>
              <a:rPr lang="en-US" sz="4800" b="1" dirty="0" smtClean="0"/>
              <a:t>111-misol</a:t>
            </a:r>
            <a:endParaRPr lang="ru-RU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810153" y="1544156"/>
                <a:ext cx="1342175" cy="800219"/>
              </a:xfrm>
            </p:spPr>
            <p:txBody>
              <a:bodyPr/>
              <a:lstStyle/>
              <a:p>
                <a:r>
                  <a:rPr lang="en-US" sz="3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810153" y="1544156"/>
                <a:ext cx="1342175" cy="800219"/>
              </a:xfrm>
              <a:blipFill>
                <a:blip r:embed="rId3"/>
                <a:stretch>
                  <a:fillRect l="-18636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2152328" y="1944265"/>
            <a:ext cx="7200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3016424" y="4176513"/>
            <a:ext cx="165618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24 : 6 = </a:t>
            </a:r>
            <a:r>
              <a:rPr lang="en-US" sz="2800" kern="0" dirty="0" smtClean="0">
                <a:solidFill>
                  <a:srgbClr val="002060"/>
                </a:solidFill>
              </a:rPr>
              <a:t>4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52328" y="4391957"/>
            <a:ext cx="7200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3"/>
              <p:cNvSpPr txBox="1">
                <a:spLocks/>
              </p:cNvSpPr>
              <p:nvPr/>
            </p:nvSpPr>
            <p:spPr>
              <a:xfrm>
                <a:off x="6827849" y="1513447"/>
                <a:ext cx="1508585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3200" b="1" kern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849" y="1513447"/>
                <a:ext cx="1508585" cy="808491"/>
              </a:xfrm>
              <a:prstGeom prst="rect">
                <a:avLst/>
              </a:prstGeom>
              <a:blipFill>
                <a:blip r:embed="rId4"/>
                <a:stretch>
                  <a:fillRect l="-16129" b="-12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бъект 3"/>
              <p:cNvSpPr txBox="1">
                <a:spLocks/>
              </p:cNvSpPr>
              <p:nvPr/>
            </p:nvSpPr>
            <p:spPr>
              <a:xfrm>
                <a:off x="6956560" y="4026893"/>
                <a:ext cx="2016224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3200" b="1" kern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𝟐𝟓𝟐𝟓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560" y="4026893"/>
                <a:ext cx="2016224" cy="808491"/>
              </a:xfrm>
              <a:prstGeom prst="rect">
                <a:avLst/>
              </a:prstGeom>
              <a:blipFill>
                <a:blip r:embed="rId5"/>
                <a:stretch>
                  <a:fillRect l="-12085"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бъект 3"/>
              <p:cNvSpPr txBox="1">
                <a:spLocks/>
              </p:cNvSpPr>
              <p:nvPr/>
            </p:nvSpPr>
            <p:spPr>
              <a:xfrm>
                <a:off x="832145" y="3991846"/>
                <a:ext cx="1319014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2200" b="0" i="0">
                    <a:solidFill>
                      <a:srgbClr val="373435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3200" b="1" kern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45" y="3991846"/>
                <a:ext cx="1319014" cy="800219"/>
              </a:xfrm>
              <a:prstGeom prst="rect">
                <a:avLst/>
              </a:prstGeom>
              <a:blipFill>
                <a:blip r:embed="rId6"/>
                <a:stretch>
                  <a:fillRect l="-1898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8849072" y="4391955"/>
            <a:ext cx="7200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300497" y="1917694"/>
            <a:ext cx="7200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051591" y="162530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b="1" kern="0" dirty="0" smtClean="0"/>
              <a:t>35 </a:t>
            </a:r>
            <a:r>
              <a:rPr lang="en-US" sz="3200" b="1" kern="0" dirty="0"/>
              <a:t>: </a:t>
            </a:r>
            <a:r>
              <a:rPr lang="en-US" sz="3200" b="1" kern="0" dirty="0" smtClean="0"/>
              <a:t>7 </a:t>
            </a:r>
            <a:r>
              <a:rPr lang="en-US" sz="3200" b="1" kern="0" dirty="0"/>
              <a:t>= </a:t>
            </a:r>
            <a:r>
              <a:rPr lang="en-US" sz="3200" b="1" kern="0" dirty="0" smtClean="0">
                <a:solidFill>
                  <a:srgbClr val="002060"/>
                </a:solidFill>
              </a:rPr>
              <a:t>5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570321" y="4138752"/>
            <a:ext cx="2807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kern="0" dirty="0" smtClean="0"/>
              <a:t>2525 </a:t>
            </a:r>
            <a:r>
              <a:rPr lang="en-US" sz="3200" b="1" kern="0" dirty="0"/>
              <a:t>: </a:t>
            </a:r>
            <a:r>
              <a:rPr lang="en-US" sz="3200" b="1" kern="0" dirty="0" smtClean="0"/>
              <a:t>25 </a:t>
            </a:r>
            <a:r>
              <a:rPr lang="en-US" sz="3200" b="1" kern="0" dirty="0"/>
              <a:t>= </a:t>
            </a:r>
            <a:r>
              <a:rPr lang="en-US" sz="3200" b="1" kern="0" dirty="0" smtClean="0">
                <a:solidFill>
                  <a:srgbClr val="002060"/>
                </a:solidFill>
              </a:rPr>
              <a:t>101</a:t>
            </a:r>
            <a:endParaRPr lang="ru-RU" sz="32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  <p:bldP spid="14" grpId="0"/>
      <p:bldP spid="17" grpId="0"/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2128" y="2427695"/>
                <a:ext cx="11521280" cy="1228991"/>
              </a:xfrm>
              <a:ln>
                <a:noFill/>
              </a:ln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hafta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kun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1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kunda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18 :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dona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2128" y="2427695"/>
                <a:ext cx="11521280" cy="1228991"/>
              </a:xfrm>
              <a:blipFill>
                <a:blip r:embed="rId2"/>
                <a:stretch>
                  <a:fillRect l="-1905" t="-8911" b="-4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48472" y="5329222"/>
            <a:ext cx="1296144" cy="4308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2 km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half" idx="3"/>
          </p:nvPr>
        </p:nvSpPr>
        <p:spPr>
          <a:xfrm>
            <a:off x="568152" y="3982608"/>
            <a:ext cx="11305256" cy="86177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115-masala: </a:t>
            </a:r>
            <a:r>
              <a:rPr lang="en-US" sz="2800" b="1" dirty="0" smtClean="0">
                <a:solidFill>
                  <a:schemeClr val="tx1"/>
                </a:solidFill>
              </a:rPr>
              <a:t>Halima </a:t>
            </a:r>
            <a:r>
              <a:rPr lang="en-US" sz="2800" b="1" dirty="0" smtClean="0">
                <a:solidFill>
                  <a:srgbClr val="7030A0"/>
                </a:solidFill>
              </a:rPr>
              <a:t>35</a:t>
            </a:r>
            <a:r>
              <a:rPr lang="en-US" sz="2800" b="1" dirty="0" smtClean="0">
                <a:solidFill>
                  <a:schemeClr val="tx1"/>
                </a:solidFill>
              </a:rPr>
              <a:t> minutda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sz="2800" b="1" dirty="0" smtClean="0">
                <a:solidFill>
                  <a:schemeClr val="tx1"/>
                </a:solidFill>
              </a:rPr>
              <a:t>km </a:t>
            </a:r>
            <a:r>
              <a:rPr lang="en-US" sz="2800" b="1" dirty="0" err="1" smtClean="0">
                <a:solidFill>
                  <a:schemeClr val="tx1"/>
                </a:solidFill>
              </a:rPr>
              <a:t>yurdi</a:t>
            </a:r>
            <a:r>
              <a:rPr lang="en-US" sz="2800" b="1" dirty="0" smtClean="0">
                <a:solidFill>
                  <a:schemeClr val="tx1"/>
                </a:solidFill>
              </a:rPr>
              <a:t>. U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 minutda </a:t>
            </a:r>
            <a:r>
              <a:rPr lang="en-US" sz="2800" b="1" dirty="0" err="1" smtClean="0">
                <a:solidFill>
                  <a:schemeClr val="tx1"/>
                </a:solidFill>
              </a:rPr>
              <a:t>yurgan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ko‘rinishida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ifodalang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56384" y="5544666"/>
            <a:ext cx="648072" cy="0"/>
          </a:xfrm>
          <a:prstGeom prst="straightConnector1">
            <a:avLst/>
          </a:prstGeom>
          <a:ln w="57150">
            <a:solidFill>
              <a:srgbClr val="00A8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3353955" y="5864636"/>
                <a:ext cx="275881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3125" b="0" i="0">
                    <a:solidFill>
                      <a:srgbClr val="FEFEFE"/>
                    </a:solidFill>
                    <a:latin typeface="Arial"/>
                    <a:ea typeface="+mn-ea"/>
                    <a:cs typeface="Arial"/>
                  </a:defRPr>
                </a:lvl1pPr>
                <a:lvl2pPr marL="1043184">
                  <a:defRPr>
                    <a:latin typeface="+mn-lt"/>
                    <a:ea typeface="+mn-ea"/>
                    <a:cs typeface="+mn-cs"/>
                  </a:defRPr>
                </a:lvl2pPr>
                <a:lvl3pPr marL="2086369">
                  <a:defRPr>
                    <a:latin typeface="+mn-lt"/>
                    <a:ea typeface="+mn-ea"/>
                    <a:cs typeface="+mn-cs"/>
                  </a:defRPr>
                </a:lvl3pPr>
                <a:lvl4pPr marL="3129552">
                  <a:defRPr>
                    <a:latin typeface="+mn-lt"/>
                    <a:ea typeface="+mn-ea"/>
                    <a:cs typeface="+mn-cs"/>
                  </a:defRPr>
                </a:lvl4pPr>
                <a:lvl5pPr marL="4172736">
                  <a:defRPr>
                    <a:latin typeface="+mn-lt"/>
                    <a:ea typeface="+mn-ea"/>
                    <a:cs typeface="+mn-cs"/>
                  </a:defRPr>
                </a:lvl5pPr>
                <a:lvl6pPr marL="5215922">
                  <a:defRPr>
                    <a:latin typeface="+mn-lt"/>
                    <a:ea typeface="+mn-ea"/>
                    <a:cs typeface="+mn-cs"/>
                  </a:defRPr>
                </a:lvl6pPr>
                <a:lvl7pPr marL="6259106">
                  <a:defRPr>
                    <a:latin typeface="+mn-lt"/>
                    <a:ea typeface="+mn-ea"/>
                    <a:cs typeface="+mn-cs"/>
                  </a:defRPr>
                </a:lvl7pPr>
                <a:lvl8pPr marL="7302290">
                  <a:defRPr>
                    <a:latin typeface="+mn-lt"/>
                    <a:ea typeface="+mn-ea"/>
                    <a:cs typeface="+mn-cs"/>
                  </a:defRPr>
                </a:lvl8pPr>
                <a:lvl9pPr marL="8345475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en-US" sz="2800" b="1" kern="0" dirty="0" smtClean="0">
                    <a:solidFill>
                      <a:schemeClr val="tx1"/>
                    </a:solidFill>
                  </a:rPr>
                  <a:t>2 : 35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600" b="1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kern="0" dirty="0" smtClean="0">
                    <a:solidFill>
                      <a:schemeClr val="tx1"/>
                    </a:solidFill>
                  </a:rPr>
                  <a:t>km</a:t>
                </a:r>
                <a:endParaRPr lang="ru-RU" sz="2800" b="1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955" y="5864636"/>
                <a:ext cx="2758813" cy="800219"/>
              </a:xfrm>
              <a:prstGeom prst="rect">
                <a:avLst/>
              </a:prstGeom>
              <a:blipFill>
                <a:blip r:embed="rId3"/>
                <a:stretch>
                  <a:fillRect l="-7726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2656384" y="6264746"/>
            <a:ext cx="648072" cy="0"/>
          </a:xfrm>
          <a:prstGeom prst="straightConnector1">
            <a:avLst/>
          </a:prstGeom>
          <a:ln w="57150">
            <a:solidFill>
              <a:srgbClr val="00A8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бъект 2"/>
          <p:cNvSpPr txBox="1">
            <a:spLocks/>
          </p:cNvSpPr>
          <p:nvPr/>
        </p:nvSpPr>
        <p:spPr>
          <a:xfrm>
            <a:off x="4753000" y="458941"/>
            <a:ext cx="333047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400" b="1" kern="0" dirty="0" smtClean="0"/>
              <a:t>Masalalar</a:t>
            </a:r>
            <a:endParaRPr lang="ru-RU" sz="4400" b="1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788" y="1263844"/>
            <a:ext cx="11623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113-masala: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haftada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ta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nonni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152" y="5197400"/>
            <a:ext cx="208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78" y="2001488"/>
            <a:ext cx="7765165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a) (34 + 51) : 17 = 34 : 17 + 51 : 17 = 2 + 3 = 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2608" y="288082"/>
            <a:ext cx="4278790" cy="738664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121-misol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368202"/>
            <a:ext cx="11737304" cy="633286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Yig‘indini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songa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bo‘lish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qoidasiga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ko‘ra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ifodaning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qiymatini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toping.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675" y="2765697"/>
            <a:ext cx="110114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b</a:t>
            </a:r>
            <a:r>
              <a:rPr lang="en-US" sz="2800" kern="0" dirty="0" smtClean="0">
                <a:solidFill>
                  <a:schemeClr val="tx1"/>
                </a:solidFill>
              </a:rPr>
              <a:t>) (3434 + 68) : 34 = 3434 : 34 + 68 : 34 = 101 + 2 = 103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7412" y="3512783"/>
            <a:ext cx="921117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d</a:t>
            </a:r>
            <a:r>
              <a:rPr lang="en-US" sz="2800" kern="0" dirty="0" smtClean="0">
                <a:solidFill>
                  <a:schemeClr val="tx1"/>
                </a:solidFill>
              </a:rPr>
              <a:t>) 156 </a:t>
            </a:r>
            <a:r>
              <a:rPr lang="en-US" sz="2800" kern="0" dirty="0" smtClean="0">
                <a:solidFill>
                  <a:schemeClr val="tx1"/>
                </a:solidFill>
              </a:rPr>
              <a:t>: </a:t>
            </a:r>
            <a:r>
              <a:rPr lang="en-US" sz="2800" kern="0" dirty="0" smtClean="0">
                <a:solidFill>
                  <a:schemeClr val="tx1"/>
                </a:solidFill>
              </a:rPr>
              <a:t>26 + 364 : 26 = (364 +156) : 26 = 520 : 26 =20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6686" y="5170659"/>
            <a:ext cx="77873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e) (133 + 228) : 19 = 361 : 19 = 19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6686" y="4341721"/>
            <a:ext cx="1112743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>
                <a:solidFill>
                  <a:schemeClr val="tx1"/>
                </a:solidFill>
              </a:rPr>
              <a:t>g</a:t>
            </a:r>
            <a:r>
              <a:rPr lang="en-US" sz="2800" kern="0" dirty="0" smtClean="0">
                <a:solidFill>
                  <a:schemeClr val="tx1"/>
                </a:solidFill>
              </a:rPr>
              <a:t>) 1107 : 123 + 1353 : 123 = (1107 + 1353 ) : 123 = 2460 : 123 =20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6015" y="6120730"/>
            <a:ext cx="106261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f) (952 + 3528) : 56 = 4480 : 56 = 80 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11382</TotalTime>
  <Words>423</Words>
  <Application>Microsoft Office PowerPoint</Application>
  <PresentationFormat>Произвольный</PresentationFormat>
  <Paragraphs>106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Презентация PowerPoint</vt:lpstr>
      <vt:lpstr>Agar bo‘lish qoldiqsiz bajarilsa, bo‘linma natural sondan iborat bo‘ladi. Agar bo‘lish qoldiqli bajarilsa, bo‘linma kasr sondan iborat bo‘ladi.</vt:lpstr>
      <vt:lpstr>Bir xil maxrajli kasrlarni qo‘shish qoidasi ifodalangan.   </vt:lpstr>
      <vt:lpstr>Презентация PowerPoint</vt:lpstr>
      <vt:lpstr>21 : 3 = 7</vt:lpstr>
      <vt:lpstr>1 hafta = 7 kun 1 kunda 18 : 7 = 18/7  dona</vt:lpstr>
      <vt:lpstr>a) (34 + 51) : 17 = 34 : 17 + 51 : 17 = 2 + 3 = 5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910</cp:revision>
  <dcterms:created xsi:type="dcterms:W3CDTF">2020-04-09T07:32:19Z</dcterms:created>
  <dcterms:modified xsi:type="dcterms:W3CDTF">2020-12-21T05:15:21Z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