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84" r:id="rId2"/>
    <p:sldId id="467" r:id="rId3"/>
    <p:sldId id="478" r:id="rId4"/>
    <p:sldId id="473" r:id="rId5"/>
    <p:sldId id="472" r:id="rId6"/>
    <p:sldId id="474" r:id="rId7"/>
    <p:sldId id="475" r:id="rId8"/>
    <p:sldId id="476" r:id="rId9"/>
    <p:sldId id="477" r:id="rId10"/>
    <p:sldId id="420" r:id="rId11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5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AF606853-7671-496A-8E4F-DF71F8EC918B}" styleName="Темный стиль 1 —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9" autoAdjust="0"/>
    <p:restoredTop sz="89636" autoAdjust="0"/>
  </p:normalViewPr>
  <p:slideViewPr>
    <p:cSldViewPr>
      <p:cViewPr>
        <p:scale>
          <a:sx n="56" d="100"/>
          <a:sy n="56" d="100"/>
        </p:scale>
        <p:origin x="892" y="40"/>
      </p:cViewPr>
      <p:guideLst>
        <p:guide orient="horz" pos="2880"/>
        <p:guide pos="2327"/>
        <p:guide orient="horz" pos="6391"/>
        <p:guide pos="47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25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34" Type="http://schemas.openxmlformats.org/officeDocument/2006/relationships/image" Target="../media/image33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35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0.png"/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0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690" y="-121307"/>
            <a:ext cx="12788910" cy="235360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18535" y="381306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648272" y="2734912"/>
            <a:ext cx="9190719" cy="1534295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>
              <a:spcBef>
                <a:spcPts val="245"/>
              </a:spcBef>
            </a:pPr>
            <a:r>
              <a:rPr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AVZU</a:t>
            </a:r>
            <a:r>
              <a:rPr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BO‘LISH VA KASRLAR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888">
              <a:spcBef>
                <a:spcPts val="245"/>
              </a:spcBef>
            </a:pPr>
            <a:endParaRPr lang="en-US" sz="4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1010252"/>
            <a:chOff x="439458" y="322808"/>
            <a:chExt cx="4985770" cy="455014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20"/>
              <a:ext cx="838783" cy="438002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670999" y="2544776"/>
            <a:ext cx="648072" cy="1775753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70999" y="4836693"/>
            <a:ext cx="648072" cy="177575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0285454" y="647263"/>
            <a:ext cx="16962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en-US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84"/>
          <a:stretch/>
        </p:blipFill>
        <p:spPr bwMode="auto">
          <a:xfrm>
            <a:off x="4371423" y="3923962"/>
            <a:ext cx="3744416" cy="2339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00008" y="242864"/>
            <a:ext cx="120015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56184" y="2088282"/>
            <a:ext cx="69847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0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smtClean="0">
                <a:latin typeface="Arial" panose="020B0604020202020204" pitchFamily="34" charset="0"/>
                <a:cs typeface="Arial" panose="020B0604020202020204" pitchFamily="34" charset="0"/>
              </a:rPr>
              <a:t>37-betidagi </a:t>
            </a: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117-,118-,119-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misollarni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992" y="1296194"/>
            <a:ext cx="3384376" cy="36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Объект 3"/>
              <p:cNvSpPr txBox="1">
                <a:spLocks/>
              </p:cNvSpPr>
              <p:nvPr/>
            </p:nvSpPr>
            <p:spPr>
              <a:xfrm>
                <a:off x="201700" y="2010006"/>
                <a:ext cx="1344618" cy="93519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0" kern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𝐚</m:t>
                      </m:r>
                      <m:r>
                        <a:rPr lang="en-US" sz="3200" b="1" i="0" kern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)  </m:t>
                      </m:r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𝟏𝟗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700" y="2010006"/>
                <a:ext cx="1344618" cy="93519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Объект 3"/>
              <p:cNvSpPr txBox="1">
                <a:spLocks/>
              </p:cNvSpPr>
              <p:nvPr/>
            </p:nvSpPr>
            <p:spPr>
              <a:xfrm>
                <a:off x="1812739" y="2013799"/>
                <a:ext cx="729734" cy="92339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𝟏𝟗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2739" y="2013799"/>
                <a:ext cx="729734" cy="92339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2734552" y="1956472"/>
                <a:ext cx="1038495" cy="10275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3200" b="1" i="0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𝟏𝟗</m:t>
                          </m:r>
                        </m:den>
                      </m:f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4552" y="1956472"/>
                <a:ext cx="1038495" cy="102752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2656221" y="1892827"/>
                <a:ext cx="353205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0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6221" y="1892827"/>
                <a:ext cx="353205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3585896" y="2250666"/>
                <a:ext cx="583637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5896" y="2250666"/>
                <a:ext cx="583637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Объект 3"/>
              <p:cNvSpPr txBox="1">
                <a:spLocks/>
              </p:cNvSpPr>
              <p:nvPr/>
            </p:nvSpPr>
            <p:spPr>
              <a:xfrm>
                <a:off x="3982936" y="2060479"/>
                <a:ext cx="729734" cy="92198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𝟏𝟗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2936" y="2060479"/>
                <a:ext cx="729734" cy="92198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Объект 3"/>
              <p:cNvSpPr txBox="1">
                <a:spLocks/>
              </p:cNvSpPr>
              <p:nvPr/>
            </p:nvSpPr>
            <p:spPr>
              <a:xfrm>
                <a:off x="90801" y="4409492"/>
                <a:ext cx="1441605" cy="93403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0" kern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𝐛</m:t>
                      </m:r>
                      <m:r>
                        <a:rPr lang="en-US" sz="3200" b="1" i="0" kern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)  </m:t>
                      </m:r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𝟑𝟔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𝟓𝟎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01" y="4409492"/>
                <a:ext cx="1441605" cy="9340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Объект 3"/>
              <p:cNvSpPr txBox="1">
                <a:spLocks/>
              </p:cNvSpPr>
              <p:nvPr/>
            </p:nvSpPr>
            <p:spPr>
              <a:xfrm>
                <a:off x="1789238" y="4357062"/>
                <a:ext cx="590806" cy="92198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9238" y="4357062"/>
                <a:ext cx="590806" cy="92198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 flipH="1">
                <a:off x="2346641" y="4584119"/>
                <a:ext cx="36688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346641" y="4584119"/>
                <a:ext cx="366889" cy="584775"/>
              </a:xfrm>
              <a:prstGeom prst="rect">
                <a:avLst/>
              </a:prstGeom>
              <a:blipFill>
                <a:blip r:embed="rId11"/>
                <a:stretch>
                  <a:fillRect r="-1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2710280" y="4309792"/>
                <a:ext cx="782029" cy="10143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𝟑𝟔</m:t>
                          </m:r>
                          <m:r>
                            <a:rPr lang="en-US" sz="3200" b="1" i="0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𝟓𝟎</m:t>
                          </m:r>
                        </m:den>
                      </m:f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0280" y="4309792"/>
                <a:ext cx="782029" cy="1014317"/>
              </a:xfrm>
              <a:prstGeom prst="rect">
                <a:avLst/>
              </a:prstGeom>
              <a:blipFill>
                <a:blip r:embed="rId12"/>
                <a:stretch>
                  <a:fillRect r="-703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 flipH="1">
                <a:off x="3978766" y="4566873"/>
                <a:ext cx="391951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3978766" y="4566873"/>
                <a:ext cx="391951" cy="58477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Объект 3"/>
              <p:cNvSpPr txBox="1">
                <a:spLocks/>
              </p:cNvSpPr>
              <p:nvPr/>
            </p:nvSpPr>
            <p:spPr>
              <a:xfrm>
                <a:off x="4276029" y="4332860"/>
                <a:ext cx="1023375" cy="925190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𝟏𝟑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𝟓𝟎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6029" y="4332860"/>
                <a:ext cx="1023375" cy="92519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Прямоугольник 27"/>
          <p:cNvSpPr/>
          <p:nvPr/>
        </p:nvSpPr>
        <p:spPr>
          <a:xfrm flipH="1">
            <a:off x="3070751" y="5072277"/>
            <a:ext cx="79058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Объект 3"/>
              <p:cNvSpPr txBox="1">
                <a:spLocks/>
              </p:cNvSpPr>
              <p:nvPr/>
            </p:nvSpPr>
            <p:spPr>
              <a:xfrm>
                <a:off x="5559668" y="1840107"/>
                <a:ext cx="1774172" cy="92198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0" kern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𝐞</m:t>
                      </m:r>
                      <m:r>
                        <a:rPr lang="en-US" sz="3200" b="1" i="0" kern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)  </m:t>
                      </m:r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𝟐𝟑𝟒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𝟐𝟏𝟔𝟏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2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9668" y="1840107"/>
                <a:ext cx="1774172" cy="921984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Объект 3"/>
              <p:cNvSpPr txBox="1">
                <a:spLocks/>
              </p:cNvSpPr>
              <p:nvPr/>
            </p:nvSpPr>
            <p:spPr>
              <a:xfrm flipH="1">
                <a:off x="7783940" y="1840107"/>
                <a:ext cx="357503" cy="92018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𝟐𝟐𝟕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𝟐𝟏𝟔𝟏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3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7783940" y="1840107"/>
                <a:ext cx="357503" cy="920189"/>
              </a:xfrm>
              <a:prstGeom prst="rect">
                <a:avLst/>
              </a:prstGeom>
              <a:blipFill>
                <a:blip r:embed="rId16"/>
                <a:stretch>
                  <a:fillRect l="-1695" r="-1694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 flipH="1">
                <a:off x="8765120" y="2055936"/>
                <a:ext cx="53003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8765120" y="2055936"/>
                <a:ext cx="530039" cy="58477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9158399" y="1785754"/>
                <a:ext cx="2108269" cy="10143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𝟐𝟑𝟒</m:t>
                          </m:r>
                          <m:r>
                            <a:rPr lang="en-US" sz="3200" b="1" i="0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𝟐𝟐𝟕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𝟐𝟏𝟔𝟏</m:t>
                          </m:r>
                        </m:den>
                      </m:f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58399" y="1785754"/>
                <a:ext cx="2108269" cy="1014317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 flipH="1">
                <a:off x="8363401" y="1780149"/>
                <a:ext cx="818540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0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8363401" y="1780149"/>
                <a:ext cx="818540" cy="584775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11119718" y="2025846"/>
                <a:ext cx="36286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9718" y="2025846"/>
                <a:ext cx="362869" cy="584775"/>
              </a:xfrm>
              <a:prstGeom prst="rect">
                <a:avLst/>
              </a:prstGeom>
              <a:blipFill>
                <a:blip r:embed="rId20"/>
                <a:stretch>
                  <a:fillRect r="-1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Объект 3"/>
              <p:cNvSpPr txBox="1">
                <a:spLocks/>
              </p:cNvSpPr>
              <p:nvPr/>
            </p:nvSpPr>
            <p:spPr>
              <a:xfrm flipH="1">
                <a:off x="11536459" y="1797729"/>
                <a:ext cx="1050413" cy="92039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𝟐𝟏𝟔𝟏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11536459" y="1797729"/>
                <a:ext cx="1050413" cy="920399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Объект 3"/>
              <p:cNvSpPr txBox="1">
                <a:spLocks/>
              </p:cNvSpPr>
              <p:nvPr/>
            </p:nvSpPr>
            <p:spPr>
              <a:xfrm>
                <a:off x="5598407" y="4164922"/>
                <a:ext cx="1571617" cy="925190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0" kern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𝐟</m:t>
                      </m:r>
                      <m:r>
                        <a:rPr lang="en-US" sz="3200" b="1" i="0" kern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)  </m:t>
                      </m:r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𝟏𝟏𝟑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8407" y="4164922"/>
                <a:ext cx="1571617" cy="925190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Объект 3"/>
              <p:cNvSpPr txBox="1">
                <a:spLocks/>
              </p:cNvSpPr>
              <p:nvPr/>
            </p:nvSpPr>
            <p:spPr>
              <a:xfrm>
                <a:off x="7636421" y="4147197"/>
                <a:ext cx="615471" cy="925190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𝟕𝟓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1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6421" y="4147197"/>
                <a:ext cx="615471" cy="925190"/>
              </a:xfrm>
              <a:prstGeom prst="rect">
                <a:avLst/>
              </a:prstGeom>
              <a:blipFill>
                <a:blip r:embed="rId23"/>
                <a:stretch>
                  <a:fillRect l="-990" r="-18812" b="-6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8325949" y="4388863"/>
                <a:ext cx="31336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5949" y="4388863"/>
                <a:ext cx="313364" cy="584775"/>
              </a:xfrm>
              <a:prstGeom prst="rect">
                <a:avLst/>
              </a:prstGeom>
              <a:blipFill>
                <a:blip r:embed="rId24"/>
                <a:stretch>
                  <a:fillRect r="-176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42"/>
              <p:cNvSpPr/>
              <p:nvPr/>
            </p:nvSpPr>
            <p:spPr>
              <a:xfrm>
                <a:off x="8665379" y="4113829"/>
                <a:ext cx="1185494" cy="10275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𝟏𝟏𝟑</m:t>
                          </m:r>
                          <m:r>
                            <a:rPr lang="en-US" sz="3200" b="1" i="0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𝟕𝟓</m:t>
                          </m:r>
                        </m:num>
                        <m:den>
                          <m: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𝟏𝟏</m:t>
                          </m:r>
                          <m:r>
                            <a:rPr lang="en-US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3" name="Прямоугольник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5379" y="4113829"/>
                <a:ext cx="1185494" cy="1027525"/>
              </a:xfrm>
              <a:prstGeom prst="rect">
                <a:avLst/>
              </a:prstGeom>
              <a:blipFill>
                <a:blip r:embed="rId25"/>
                <a:stretch>
                  <a:fillRect r="-405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угольник 44"/>
              <p:cNvSpPr/>
              <p:nvPr/>
            </p:nvSpPr>
            <p:spPr>
              <a:xfrm>
                <a:off x="10120512" y="4363747"/>
                <a:ext cx="918975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5" name="Прямоугольник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0512" y="4363747"/>
                <a:ext cx="918975" cy="584775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Объект 3"/>
              <p:cNvSpPr txBox="1">
                <a:spLocks/>
              </p:cNvSpPr>
              <p:nvPr/>
            </p:nvSpPr>
            <p:spPr>
              <a:xfrm>
                <a:off x="10732601" y="4123237"/>
                <a:ext cx="955954" cy="92198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𝟑𝟖</m:t>
                          </m:r>
                        </m:num>
                        <m:den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𝟏𝟏</m:t>
                          </m:r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6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32601" y="4123237"/>
                <a:ext cx="955954" cy="921984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Прямоугольник 56"/>
              <p:cNvSpPr/>
              <p:nvPr/>
            </p:nvSpPr>
            <p:spPr>
              <a:xfrm flipV="1">
                <a:off x="1627315" y="4627407"/>
                <a:ext cx="189331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–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7" name="Прямоугольник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V="1">
                <a:off x="1627315" y="4627407"/>
                <a:ext cx="189331" cy="646331"/>
              </a:xfrm>
              <a:prstGeom prst="rect">
                <a:avLst/>
              </a:prstGeom>
              <a:blipFill>
                <a:blip r:embed="rId28"/>
                <a:stretch>
                  <a:fillRect l="-612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Прямоугольник 60"/>
              <p:cNvSpPr/>
              <p:nvPr/>
            </p:nvSpPr>
            <p:spPr>
              <a:xfrm flipH="1">
                <a:off x="7216080" y="2012097"/>
                <a:ext cx="657147" cy="6672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–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1" name="Прямоугольник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7216080" y="2012097"/>
                <a:ext cx="657147" cy="66721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Прямоугольник 61"/>
              <p:cNvSpPr/>
              <p:nvPr/>
            </p:nvSpPr>
            <p:spPr>
              <a:xfrm>
                <a:off x="9968828" y="1702681"/>
                <a:ext cx="416186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–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2" name="Прямоугольник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8828" y="1702681"/>
                <a:ext cx="416186" cy="646331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Прямоугольник 62"/>
              <p:cNvSpPr/>
              <p:nvPr/>
            </p:nvSpPr>
            <p:spPr>
              <a:xfrm>
                <a:off x="7154844" y="4332970"/>
                <a:ext cx="483399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–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3" name="Прямоугольник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4844" y="4332970"/>
                <a:ext cx="483399" cy="646331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Прямоугольник 63"/>
              <p:cNvSpPr/>
              <p:nvPr/>
            </p:nvSpPr>
            <p:spPr>
              <a:xfrm>
                <a:off x="9458671" y="4017712"/>
                <a:ext cx="243402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–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4" name="Прямоугольник 6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8671" y="4017712"/>
                <a:ext cx="243402" cy="646331"/>
              </a:xfrm>
              <a:prstGeom prst="rect">
                <a:avLst/>
              </a:prstGeom>
              <a:blipFill>
                <a:blip r:embed="rId32"/>
                <a:stretch>
                  <a:fillRect r="-22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Объект 3"/>
          <p:cNvSpPr txBox="1">
            <a:spLocks/>
          </p:cNvSpPr>
          <p:nvPr/>
        </p:nvSpPr>
        <p:spPr>
          <a:xfrm>
            <a:off x="3964390" y="335226"/>
            <a:ext cx="5325920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4400" b="1" kern="0" dirty="0" smtClean="0">
                <a:solidFill>
                  <a:schemeClr val="bg1"/>
                </a:solidFill>
              </a:rPr>
              <a:t>MUSTAHKAMLASH</a:t>
            </a:r>
            <a:endParaRPr lang="ru-RU" sz="4400" b="1" kern="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7" name="Прямоугольник 76"/>
              <p:cNvSpPr/>
              <p:nvPr/>
            </p:nvSpPr>
            <p:spPr>
              <a:xfrm>
                <a:off x="2382377" y="2250666"/>
                <a:ext cx="13876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7" name="Прямоугольник 7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2377" y="2250666"/>
                <a:ext cx="138764" cy="584775"/>
              </a:xfrm>
              <a:prstGeom prst="rect">
                <a:avLst/>
              </a:prstGeom>
              <a:blipFill>
                <a:blip r:embed="rId33"/>
                <a:stretch>
                  <a:fillRect r="-1478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3" name="Прямоугольник 82"/>
              <p:cNvSpPr/>
              <p:nvPr/>
            </p:nvSpPr>
            <p:spPr>
              <a:xfrm flipH="1">
                <a:off x="3016424" y="1800251"/>
                <a:ext cx="498548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–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3" name="Прямоугольник 8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3016424" y="1800251"/>
                <a:ext cx="498548" cy="646331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Прямоугольник 91"/>
              <p:cNvSpPr/>
              <p:nvPr/>
            </p:nvSpPr>
            <p:spPr>
              <a:xfrm flipV="1">
                <a:off x="3262603" y="4296343"/>
                <a:ext cx="357687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–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2" name="Прямоугольник 9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V="1">
                <a:off x="3262603" y="4296343"/>
                <a:ext cx="357687" cy="646331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3" name="Прямоугольник 92"/>
              <p:cNvSpPr/>
              <p:nvPr/>
            </p:nvSpPr>
            <p:spPr>
              <a:xfrm flipV="1">
                <a:off x="1777160" y="2256057"/>
                <a:ext cx="78554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–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3" name="Прямоугольник 9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V="1">
                <a:off x="1777160" y="2256057"/>
                <a:ext cx="78554" cy="646331"/>
              </a:xfrm>
              <a:prstGeom prst="rect">
                <a:avLst/>
              </a:prstGeom>
              <a:blipFill>
                <a:blip r:embed="rId36"/>
                <a:stretch>
                  <a:fillRect l="-241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единительная линия 2"/>
          <p:cNvCxnSpPr/>
          <p:nvPr/>
        </p:nvCxnSpPr>
        <p:spPr>
          <a:xfrm>
            <a:off x="5343749" y="1224186"/>
            <a:ext cx="17219" cy="576064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5174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8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2" grpId="0"/>
      <p:bldP spid="13" grpId="0"/>
      <p:bldP spid="14" grpId="0"/>
      <p:bldP spid="16" grpId="0"/>
      <p:bldP spid="17" grpId="0"/>
      <p:bldP spid="18" grpId="0"/>
      <p:bldP spid="19" grpId="0"/>
      <p:bldP spid="21" grpId="0"/>
      <p:bldP spid="22" grpId="0"/>
      <p:bldP spid="28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40" grpId="0"/>
      <p:bldP spid="41" grpId="0"/>
      <p:bldP spid="42" grpId="0"/>
      <p:bldP spid="43" grpId="0"/>
      <p:bldP spid="45" grpId="0"/>
      <p:bldP spid="46" grpId="0"/>
      <p:bldP spid="57" grpId="0"/>
      <p:bldP spid="61" grpId="0"/>
      <p:bldP spid="62" grpId="0"/>
      <p:bldP spid="63" grpId="0"/>
      <p:bldP spid="64" grpId="0"/>
      <p:bldP spid="77" grpId="0"/>
      <p:bldP spid="83" grpId="0"/>
      <p:bldP spid="92" grpId="0"/>
      <p:bldP spid="9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824736" y="319887"/>
            <a:ext cx="3672408" cy="1477328"/>
          </a:xfrm>
        </p:spPr>
        <p:txBody>
          <a:bodyPr/>
          <a:lstStyle/>
          <a:p>
            <a:r>
              <a:rPr lang="en-US" sz="4800" b="1" dirty="0" smtClean="0"/>
              <a:t>MASALA</a:t>
            </a:r>
            <a:endParaRPr lang="ru-RU" sz="48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168" y="1297307"/>
            <a:ext cx="7704856" cy="403244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8993088" y="1944266"/>
            <a:ext cx="18630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ta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ulush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Объект 3"/>
              <p:cNvSpPr txBox="1">
                <a:spLocks/>
              </p:cNvSpPr>
              <p:nvPr/>
            </p:nvSpPr>
            <p:spPr>
              <a:xfrm>
                <a:off x="1002326" y="5399306"/>
                <a:ext cx="882810" cy="93519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0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2326" y="5399306"/>
                <a:ext cx="882810" cy="93519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3"/>
              <p:cNvSpPr txBox="1">
                <a:spLocks/>
              </p:cNvSpPr>
              <p:nvPr/>
            </p:nvSpPr>
            <p:spPr>
              <a:xfrm>
                <a:off x="2122341" y="5348100"/>
                <a:ext cx="729734" cy="92339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1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2341" y="5348100"/>
                <a:ext cx="729734" cy="92339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2852075" y="5279650"/>
                <a:ext cx="1038495" cy="10275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32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2075" y="5279650"/>
                <a:ext cx="1038495" cy="102752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2487208" y="5574514"/>
                <a:ext cx="87674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2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208" y="5574514"/>
                <a:ext cx="876746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рямоугольник 16"/>
          <p:cNvSpPr/>
          <p:nvPr/>
        </p:nvSpPr>
        <p:spPr>
          <a:xfrm>
            <a:off x="1729242" y="5538409"/>
            <a:ext cx="47245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</a:rPr>
              <a:t>+</a:t>
            </a:r>
            <a:endParaRPr lang="ru-RU" sz="4000" b="1" dirty="0">
              <a:solidFill>
                <a:srgbClr val="C00000"/>
              </a:solidFill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flipV="1">
            <a:off x="8253134" y="2467486"/>
            <a:ext cx="648072" cy="5569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705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4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2128" y="3816474"/>
            <a:ext cx="11305256" cy="1292662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Agar </a:t>
            </a:r>
            <a:r>
              <a:rPr lang="en-US" sz="2800" dirty="0" err="1" smtClean="0">
                <a:solidFill>
                  <a:schemeClr val="tx1"/>
                </a:solidFill>
              </a:rPr>
              <a:t>bo‘lish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qoldiqsiz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bajarilsa</a:t>
            </a:r>
            <a:r>
              <a:rPr lang="en-US" sz="2800" dirty="0" smtClean="0">
                <a:solidFill>
                  <a:schemeClr val="tx1"/>
                </a:solidFill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</a:rPr>
              <a:t>bo‘linma</a:t>
            </a:r>
            <a:r>
              <a:rPr lang="en-US" sz="2800" dirty="0" smtClean="0">
                <a:solidFill>
                  <a:schemeClr val="tx1"/>
                </a:solidFill>
              </a:rPr>
              <a:t> natural </a:t>
            </a:r>
            <a:r>
              <a:rPr lang="en-US" sz="2800" dirty="0" err="1" smtClean="0">
                <a:solidFill>
                  <a:schemeClr val="tx1"/>
                </a:solidFill>
              </a:rPr>
              <a:t>sondan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iborat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bo‘ladi</a:t>
            </a:r>
            <a:r>
              <a:rPr lang="en-US" sz="2800" dirty="0" smtClean="0">
                <a:solidFill>
                  <a:schemeClr val="tx1"/>
                </a:solidFill>
              </a:rPr>
              <a:t>. Agar </a:t>
            </a:r>
            <a:r>
              <a:rPr lang="en-US" sz="2800" dirty="0" err="1" smtClean="0">
                <a:solidFill>
                  <a:schemeClr val="tx1"/>
                </a:solidFill>
              </a:rPr>
              <a:t>bo‘lish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qoldiqli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bajarilsa</a:t>
            </a:r>
            <a:r>
              <a:rPr lang="en-US" sz="2800" dirty="0" smtClean="0">
                <a:solidFill>
                  <a:schemeClr val="tx1"/>
                </a:solidFill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</a:rPr>
              <a:t>bo‘linma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kasr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sondan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iborat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bo‘ladi</a:t>
            </a:r>
            <a:r>
              <a:rPr lang="en-US" sz="2800" dirty="0" smtClean="0">
                <a:solidFill>
                  <a:schemeClr val="tx1"/>
                </a:solidFill>
              </a:rPr>
              <a:t>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816624" y="333833"/>
            <a:ext cx="4050550" cy="677108"/>
          </a:xfrm>
        </p:spPr>
        <p:txBody>
          <a:bodyPr/>
          <a:lstStyle/>
          <a:p>
            <a:r>
              <a:rPr lang="en-US" sz="4400" b="1" dirty="0" smtClean="0"/>
              <a:t>KASRLAR</a:t>
            </a:r>
            <a:endParaRPr lang="ru-RU" sz="4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3"/>
              </p:nvPr>
            </p:nvSpPr>
            <p:spPr>
              <a:xfrm>
                <a:off x="352128" y="1440210"/>
                <a:ext cx="11809393" cy="2181816"/>
              </a:xfrm>
            </p:spPr>
            <p:txBody>
              <a:bodyPr/>
              <a:lstStyle/>
              <a:p>
                <a:r>
                  <a:rPr lang="en-US" sz="2800" b="1" dirty="0" smtClean="0">
                    <a:solidFill>
                      <a:srgbClr val="FF0000"/>
                    </a:solidFill>
                  </a:rPr>
                  <a:t>Demak, 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2 : 3=</a:t>
                </a:r>
                <a:r>
                  <a:rPr lang="en-US" sz="2800" b="1" dirty="0" smtClean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deb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yozish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mumkin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.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Shuning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uchun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kasr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chizig‘ini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bo‘lish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belgisi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deb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tushuniladi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.</a:t>
                </a:r>
              </a:p>
              <a:p>
                <a:r>
                  <a:rPr lang="en-US" sz="2800" b="1" dirty="0" smtClean="0">
                    <a:solidFill>
                      <a:schemeClr val="tx1"/>
                    </a:solidFill>
                  </a:rPr>
                  <a:t>Har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qanday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natural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sonlarni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bo‘lish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natijasini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kasrlar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yordamida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ifodalash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mumkin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.</a:t>
                </a:r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3"/>
              </p:nvPr>
            </p:nvSpPr>
            <p:spPr>
              <a:xfrm>
                <a:off x="352128" y="1440210"/>
                <a:ext cx="11809393" cy="2181816"/>
              </a:xfrm>
              <a:blipFill>
                <a:blip r:embed="rId2"/>
                <a:stretch>
                  <a:fillRect l="-1859" b="-89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08072" y="5616674"/>
                <a:ext cx="11593368" cy="8086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Masalan: 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32 : 4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𝟑𝟐</m:t>
                        </m:r>
                      </m:num>
                      <m:den>
                        <m:r>
                          <a:rPr lang="en-US" sz="3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8,  5 : 1 =</a:t>
                </a:r>
                <a:r>
                  <a:rPr lang="en-US" sz="2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5 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4 : 7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13 : 5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num>
                      <m:den>
                        <m:r>
                          <a:rPr lang="en-US" sz="3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072" y="5616674"/>
                <a:ext cx="11593368" cy="808619"/>
              </a:xfrm>
              <a:prstGeom prst="rect">
                <a:avLst/>
              </a:prstGeom>
              <a:blipFill>
                <a:blip r:embed="rId3"/>
                <a:stretch>
                  <a:fillRect l="-1314" b="-97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5043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68552" y="2746325"/>
            <a:ext cx="7560840" cy="853589"/>
          </a:xfrm>
        </p:spPr>
        <p:txBody>
          <a:bodyPr/>
          <a:lstStyle/>
          <a:p>
            <a:r>
              <a:rPr lang="en-US" sz="2800" dirty="0" err="1" smtClean="0">
                <a:solidFill>
                  <a:schemeClr val="tx1"/>
                </a:solidFill>
              </a:rPr>
              <a:t>Bir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xil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maxrajli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kasrlarni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qo‘shish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qoidasi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ifodalangan</a:t>
            </a:r>
            <a:r>
              <a:rPr lang="en-US" sz="2800" dirty="0" smtClean="0">
                <a:solidFill>
                  <a:schemeClr val="tx1"/>
                </a:solidFill>
              </a:rPr>
              <a:t>.  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01588" y="4070908"/>
            <a:ext cx="5711180" cy="1477328"/>
          </a:xfrm>
        </p:spPr>
        <p:txBody>
          <a:bodyPr/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a : c + b : c = (a + b) : c   </a:t>
            </a:r>
            <a:r>
              <a:rPr lang="en-US" sz="3200" b="1" dirty="0" err="1" smtClean="0">
                <a:solidFill>
                  <a:schemeClr val="tx1"/>
                </a:solidFill>
              </a:rPr>
              <a:t>yoki</a:t>
            </a:r>
            <a:endParaRPr lang="en-US" sz="3200" b="1" dirty="0">
              <a:solidFill>
                <a:schemeClr val="tx1"/>
              </a:solidFill>
            </a:endParaRPr>
          </a:p>
          <a:p>
            <a:endParaRPr lang="en-US" sz="3200" b="1" dirty="0" smtClean="0">
              <a:solidFill>
                <a:srgbClr val="7030A0"/>
              </a:solidFill>
            </a:endParaRPr>
          </a:p>
          <a:p>
            <a:r>
              <a:rPr lang="en-US" sz="3200" b="1" dirty="0" smtClean="0">
                <a:solidFill>
                  <a:srgbClr val="7030A0"/>
                </a:solidFill>
              </a:rPr>
              <a:t>(a + b) : c = a : c + b : c 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24136" y="1512218"/>
            <a:ext cx="11737385" cy="861774"/>
          </a:xfrm>
        </p:spPr>
        <p:txBody>
          <a:bodyPr/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Har </a:t>
            </a:r>
            <a:r>
              <a:rPr lang="en-US" sz="2800" b="1" dirty="0" err="1" smtClean="0">
                <a:solidFill>
                  <a:schemeClr val="tx1"/>
                </a:solidFill>
              </a:rPr>
              <a:t>qanday</a:t>
            </a:r>
            <a:r>
              <a:rPr lang="en-US" sz="2800" b="1" dirty="0" smtClean="0">
                <a:solidFill>
                  <a:schemeClr val="tx1"/>
                </a:solidFill>
              </a:rPr>
              <a:t> natural </a:t>
            </a:r>
            <a:r>
              <a:rPr lang="en-US" sz="2800" b="1" dirty="0" err="1" smtClean="0">
                <a:solidFill>
                  <a:schemeClr val="tx1"/>
                </a:solidFill>
              </a:rPr>
              <a:t>sonlarni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bo‘lish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natijasini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kasrlar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yordamida</a:t>
            </a:r>
            <a:r>
              <a:rPr lang="en-US" sz="2800" b="1" dirty="0" smtClean="0">
                <a:solidFill>
                  <a:schemeClr val="tx1"/>
                </a:solidFill>
              </a:rPr>
              <a:t> ifodalash </a:t>
            </a:r>
            <a:r>
              <a:rPr lang="en-US" sz="2800" b="1" dirty="0" err="1" smtClean="0">
                <a:solidFill>
                  <a:schemeClr val="tx1"/>
                </a:solidFill>
              </a:rPr>
              <a:t>mumkin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endParaRPr lang="ru-RU" sz="28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Объект 3"/>
              <p:cNvSpPr txBox="1">
                <a:spLocks/>
              </p:cNvSpPr>
              <p:nvPr/>
            </p:nvSpPr>
            <p:spPr>
              <a:xfrm>
                <a:off x="1755924" y="2738140"/>
                <a:ext cx="504176" cy="960435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kern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𝐛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𝐜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5924" y="2738140"/>
                <a:ext cx="504176" cy="96043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 flipV="1">
                <a:off x="1692384" y="3024917"/>
                <a:ext cx="84380" cy="6709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</m:oMath>
                  </m:oMathPara>
                </a14:m>
                <a:endParaRPr lang="ru-RU" sz="3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V="1">
                <a:off x="1692384" y="3024917"/>
                <a:ext cx="84380" cy="670953"/>
              </a:xfrm>
              <a:prstGeom prst="rect">
                <a:avLst/>
              </a:prstGeom>
              <a:blipFill>
                <a:blip r:embed="rId3"/>
                <a:stretch>
                  <a:fillRect l="-3461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Объект 3"/>
              <p:cNvSpPr txBox="1">
                <a:spLocks/>
              </p:cNvSpPr>
              <p:nvPr/>
            </p:nvSpPr>
            <p:spPr>
              <a:xfrm>
                <a:off x="804330" y="2833464"/>
                <a:ext cx="404718" cy="850426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kern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𝐚</m:t>
                          </m:r>
                        </m:num>
                        <m:den>
                          <m:r>
                            <a:rPr lang="en-US" sz="3200" b="1" i="1" kern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7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330" y="2833464"/>
                <a:ext cx="404718" cy="85042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Объект 3"/>
              <p:cNvSpPr txBox="1">
                <a:spLocks/>
              </p:cNvSpPr>
              <p:nvPr/>
            </p:nvSpPr>
            <p:spPr>
              <a:xfrm>
                <a:off x="2502165" y="2738140"/>
                <a:ext cx="1651877" cy="93756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kern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𝐚</m:t>
                          </m:r>
                          <m:r>
                            <a:rPr lang="ru-RU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US" sz="32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b</m:t>
                          </m:r>
                          <m:r>
                            <m:rPr>
                              <m:nor/>
                            </m:rPr>
                            <a:rPr lang="ru-RU" sz="32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𝐜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8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2165" y="2738140"/>
                <a:ext cx="1651877" cy="93756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2085263" y="2891126"/>
                <a:ext cx="68320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5263" y="2891126"/>
                <a:ext cx="683200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Объект 2"/>
          <p:cNvSpPr txBox="1">
            <a:spLocks/>
          </p:cNvSpPr>
          <p:nvPr/>
        </p:nvSpPr>
        <p:spPr>
          <a:xfrm>
            <a:off x="5104656" y="386536"/>
            <a:ext cx="4050550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4400" b="1" kern="0" dirty="0" smtClean="0">
                <a:solidFill>
                  <a:schemeClr val="bg1"/>
                </a:solidFill>
              </a:rPr>
              <a:t>BO‘LISH</a:t>
            </a:r>
            <a:endParaRPr lang="ru-RU" sz="4400" b="1" kern="0" dirty="0">
              <a:solidFill>
                <a:schemeClr val="bg1"/>
              </a:solidFill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366704" y="5705125"/>
            <a:ext cx="11218671" cy="12926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err="1" smtClean="0">
                <a:solidFill>
                  <a:schemeClr val="tx1"/>
                </a:solidFill>
              </a:rPr>
              <a:t>Yig‘indini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songa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bo‘lishda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har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bir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qo‘shiluvchilarni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alohida</a:t>
            </a:r>
            <a:r>
              <a:rPr lang="en-US" sz="2800" b="1" kern="0" dirty="0" smtClean="0">
                <a:solidFill>
                  <a:schemeClr val="tx1"/>
                </a:solidFill>
              </a:rPr>
              <a:t> –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alohida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bu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songa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bo‘lib</a:t>
            </a:r>
            <a:r>
              <a:rPr lang="en-US" sz="2800" b="1" kern="0" dirty="0" smtClean="0">
                <a:solidFill>
                  <a:schemeClr val="tx1"/>
                </a:solidFill>
              </a:rPr>
              <a:t>,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so‘ng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hosil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bo‘lgan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bo‘linmalarni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qo‘shish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kifoya</a:t>
            </a:r>
            <a:r>
              <a:rPr lang="en-US" sz="2800" b="1" kern="0" dirty="0" smtClean="0">
                <a:solidFill>
                  <a:schemeClr val="tx1"/>
                </a:solidFill>
              </a:rPr>
              <a:t>.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508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/>
      <p:bldP spid="6" grpId="0"/>
      <p:bldP spid="7" grpId="0"/>
      <p:bldP spid="8" grpId="0"/>
      <p:bldP spid="11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384576" y="315223"/>
            <a:ext cx="3826661" cy="677108"/>
          </a:xfrm>
        </p:spPr>
        <p:txBody>
          <a:bodyPr/>
          <a:lstStyle/>
          <a:p>
            <a:r>
              <a:rPr lang="en-US" sz="4400" b="1" dirty="0" smtClean="0">
                <a:solidFill>
                  <a:schemeClr val="bg1"/>
                </a:solidFill>
              </a:rPr>
              <a:t>109 - </a:t>
            </a:r>
            <a:r>
              <a:rPr lang="en-US" sz="4400" b="1" dirty="0" err="1" smtClean="0">
                <a:solidFill>
                  <a:schemeClr val="bg1"/>
                </a:solidFill>
              </a:rPr>
              <a:t>misol</a:t>
            </a:r>
            <a:endParaRPr lang="ru-RU" sz="4400" b="1" dirty="0">
              <a:solidFill>
                <a:schemeClr val="bg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451014" y="5385265"/>
            <a:ext cx="2088274" cy="492443"/>
          </a:xfrm>
        </p:spPr>
        <p:txBody>
          <a:bodyPr/>
          <a:lstStyle/>
          <a:p>
            <a:r>
              <a:rPr lang="en-US" sz="3200" b="1" dirty="0" smtClean="0">
                <a:solidFill>
                  <a:schemeClr val="tx2"/>
                </a:solidFill>
              </a:rPr>
              <a:t>g) </a:t>
            </a:r>
            <a:r>
              <a:rPr lang="en-US" sz="3200" b="1" dirty="0" smtClean="0">
                <a:solidFill>
                  <a:schemeClr val="tx1"/>
                </a:solidFill>
              </a:rPr>
              <a:t>87 : 19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5" name="Объект 3"/>
          <p:cNvSpPr txBox="1">
            <a:spLocks/>
          </p:cNvSpPr>
          <p:nvPr/>
        </p:nvSpPr>
        <p:spPr>
          <a:xfrm>
            <a:off x="746946" y="1719760"/>
            <a:ext cx="2228044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3200" b="1" kern="0" dirty="0" smtClean="0">
                <a:solidFill>
                  <a:schemeClr val="tx2"/>
                </a:solidFill>
              </a:rPr>
              <a:t>a) </a:t>
            </a:r>
            <a:r>
              <a:rPr lang="en-US" sz="3200" b="1" kern="0" dirty="0" smtClean="0">
                <a:solidFill>
                  <a:schemeClr val="tx1"/>
                </a:solidFill>
              </a:rPr>
              <a:t>3 : 7</a:t>
            </a:r>
            <a:endParaRPr lang="ru-RU" sz="3200" b="1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Объект 3"/>
              <p:cNvSpPr txBox="1">
                <a:spLocks/>
              </p:cNvSpPr>
              <p:nvPr/>
            </p:nvSpPr>
            <p:spPr>
              <a:xfrm>
                <a:off x="2627590" y="5193122"/>
                <a:ext cx="1033263" cy="88915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:r>
                  <a:rPr lang="en-US" sz="4000" b="1" kern="0" dirty="0" smtClean="0">
                    <a:solidFill>
                      <a:srgbClr val="C0000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ker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</m:num>
                      <m:den>
                        <m:r>
                          <a:rPr lang="en-US" sz="40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𝟐𝟑</m:t>
                        </m:r>
                      </m:den>
                    </m:f>
                  </m:oMath>
                </a14:m>
                <a:endParaRPr lang="ru-RU" sz="4000" b="1" kern="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6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590" y="5193122"/>
                <a:ext cx="1033263" cy="889154"/>
              </a:xfrm>
              <a:prstGeom prst="rect">
                <a:avLst/>
              </a:prstGeom>
              <a:blipFill>
                <a:blip r:embed="rId2"/>
                <a:stretch>
                  <a:fillRect l="-29412" t="-3425" b="-171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Объект 3"/>
          <p:cNvSpPr txBox="1">
            <a:spLocks/>
          </p:cNvSpPr>
          <p:nvPr/>
        </p:nvSpPr>
        <p:spPr>
          <a:xfrm>
            <a:off x="5392688" y="1719761"/>
            <a:ext cx="1512168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3200" b="1" kern="0" dirty="0" smtClean="0">
                <a:solidFill>
                  <a:schemeClr val="tx2"/>
                </a:solidFill>
              </a:rPr>
              <a:t>e) </a:t>
            </a:r>
            <a:r>
              <a:rPr lang="en-US" sz="3200" b="1" kern="0" dirty="0" smtClean="0">
                <a:solidFill>
                  <a:schemeClr val="tx1"/>
                </a:solidFill>
              </a:rPr>
              <a:t>9 : 1</a:t>
            </a:r>
            <a:endParaRPr lang="ru-RU" sz="3200" b="1" kern="0" dirty="0">
              <a:solidFill>
                <a:schemeClr val="tx1"/>
              </a:solidFill>
            </a:endParaRPr>
          </a:p>
        </p:txBody>
      </p:sp>
      <p:sp>
        <p:nvSpPr>
          <p:cNvPr id="8" name="Объект 3"/>
          <p:cNvSpPr txBox="1">
            <a:spLocks/>
          </p:cNvSpPr>
          <p:nvPr/>
        </p:nvSpPr>
        <p:spPr>
          <a:xfrm>
            <a:off x="746946" y="3659728"/>
            <a:ext cx="2731218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3200" b="1" kern="0" dirty="0" smtClean="0">
                <a:solidFill>
                  <a:schemeClr val="tx2"/>
                </a:solidFill>
              </a:rPr>
              <a:t>b) </a:t>
            </a:r>
            <a:r>
              <a:rPr lang="en-US" sz="3200" b="1" kern="0" dirty="0" smtClean="0">
                <a:solidFill>
                  <a:schemeClr val="tx1"/>
                </a:solidFill>
              </a:rPr>
              <a:t>2 : 10</a:t>
            </a:r>
            <a:endParaRPr lang="ru-RU" sz="3200" b="1" kern="0" dirty="0">
              <a:solidFill>
                <a:schemeClr val="tx1"/>
              </a:solidFill>
            </a:endParaRPr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746946" y="5400650"/>
            <a:ext cx="2112755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3200" b="1" kern="0" dirty="0" smtClean="0">
                <a:solidFill>
                  <a:schemeClr val="tx2"/>
                </a:solidFill>
              </a:rPr>
              <a:t>d) </a:t>
            </a:r>
            <a:r>
              <a:rPr lang="en-US" sz="3200" b="1" kern="0" dirty="0" smtClean="0">
                <a:solidFill>
                  <a:schemeClr val="tx1"/>
                </a:solidFill>
              </a:rPr>
              <a:t>14 : 23</a:t>
            </a:r>
            <a:endParaRPr lang="ru-RU" sz="3200" b="1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195609" y="1437728"/>
                <a:ext cx="779381" cy="9791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kern="0" dirty="0" smtClean="0">
                    <a:solidFill>
                      <a:srgbClr val="C0000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ker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ker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1" ker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ru-RU" sz="40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5609" y="1437728"/>
                <a:ext cx="779381" cy="979114"/>
              </a:xfrm>
              <a:prstGeom prst="rect">
                <a:avLst/>
              </a:prstGeom>
              <a:blipFill>
                <a:blip r:embed="rId3"/>
                <a:stretch>
                  <a:fillRect l="-27344" b="-137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2357800" y="3415205"/>
                <a:ext cx="1003801" cy="9814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kern="0" dirty="0" smtClean="0">
                    <a:solidFill>
                      <a:srgbClr val="C0000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ker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0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lang="ru-RU" sz="40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7800" y="3415205"/>
                <a:ext cx="1003801" cy="981487"/>
              </a:xfrm>
              <a:prstGeom prst="rect">
                <a:avLst/>
              </a:prstGeom>
              <a:blipFill>
                <a:blip r:embed="rId4"/>
                <a:stretch>
                  <a:fillRect l="-21951" b="-13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3"/>
              <p:cNvSpPr txBox="1">
                <a:spLocks/>
              </p:cNvSpPr>
              <p:nvPr/>
            </p:nvSpPr>
            <p:spPr>
              <a:xfrm>
                <a:off x="6904856" y="1503993"/>
                <a:ext cx="1033263" cy="886205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:r>
                  <a:rPr lang="en-US" sz="4000" b="1" kern="0" dirty="0" smtClean="0">
                    <a:solidFill>
                      <a:srgbClr val="C0000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ker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40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</m:oMath>
                </a14:m>
                <a:endParaRPr lang="ru-RU" sz="4000" b="1" kern="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1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4856" y="1503993"/>
                <a:ext cx="1033263" cy="886205"/>
              </a:xfrm>
              <a:prstGeom prst="rect">
                <a:avLst/>
              </a:prstGeom>
              <a:blipFill>
                <a:blip r:embed="rId5"/>
                <a:stretch>
                  <a:fillRect l="-30178" t="-3448" b="-179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Объект 3"/>
              <p:cNvSpPr txBox="1">
                <a:spLocks/>
              </p:cNvSpPr>
              <p:nvPr/>
            </p:nvSpPr>
            <p:spPr>
              <a:xfrm>
                <a:off x="7424342" y="5186909"/>
                <a:ext cx="1033263" cy="88915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:r>
                  <a:rPr lang="en-US" sz="4000" b="1" kern="0" dirty="0" smtClean="0">
                    <a:solidFill>
                      <a:srgbClr val="C0000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ker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𝟖𝟕</m:t>
                        </m:r>
                      </m:num>
                      <m:den>
                        <m:r>
                          <a:rPr lang="en-US" sz="40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𝟏𝟗</m:t>
                        </m:r>
                      </m:den>
                    </m:f>
                  </m:oMath>
                </a14:m>
                <a:endParaRPr lang="ru-RU" sz="4000" b="1" kern="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2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4342" y="5186909"/>
                <a:ext cx="1033263" cy="889154"/>
              </a:xfrm>
              <a:prstGeom prst="rect">
                <a:avLst/>
              </a:prstGeom>
              <a:blipFill>
                <a:blip r:embed="rId6"/>
                <a:stretch>
                  <a:fillRect l="-30178" t="-3425" b="-171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Объект 3"/>
          <p:cNvSpPr txBox="1">
            <a:spLocks/>
          </p:cNvSpPr>
          <p:nvPr/>
        </p:nvSpPr>
        <p:spPr>
          <a:xfrm>
            <a:off x="5392688" y="3676344"/>
            <a:ext cx="1512168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3200" b="1" kern="0" dirty="0">
                <a:solidFill>
                  <a:schemeClr val="tx2"/>
                </a:solidFill>
              </a:rPr>
              <a:t>f</a:t>
            </a:r>
            <a:r>
              <a:rPr lang="en-US" sz="3200" b="1" kern="0" dirty="0" smtClean="0">
                <a:solidFill>
                  <a:schemeClr val="tx2"/>
                </a:solidFill>
              </a:rPr>
              <a:t>) </a:t>
            </a:r>
            <a:r>
              <a:rPr lang="en-US" sz="3200" b="1" kern="0" dirty="0" smtClean="0">
                <a:solidFill>
                  <a:schemeClr val="tx1"/>
                </a:solidFill>
              </a:rPr>
              <a:t>25 : 5</a:t>
            </a:r>
            <a:endParaRPr lang="ru-RU" sz="3200" b="1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Объект 3"/>
              <p:cNvSpPr txBox="1">
                <a:spLocks/>
              </p:cNvSpPr>
              <p:nvPr/>
            </p:nvSpPr>
            <p:spPr>
              <a:xfrm>
                <a:off x="7022656" y="3468600"/>
                <a:ext cx="1033263" cy="89825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:r>
                  <a:rPr lang="en-US" sz="4000" b="1" kern="0" dirty="0" smtClean="0">
                    <a:solidFill>
                      <a:srgbClr val="C0000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ker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</m:num>
                      <m:den>
                        <m:r>
                          <a:rPr lang="en-US" sz="40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ru-RU" sz="4000" b="1" kern="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5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2656" y="3468600"/>
                <a:ext cx="1033263" cy="898259"/>
              </a:xfrm>
              <a:prstGeom prst="rect">
                <a:avLst/>
              </a:prstGeom>
              <a:blipFill>
                <a:blip r:embed="rId7"/>
                <a:stretch>
                  <a:fillRect l="-29412" t="-2041" b="-176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56155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/>
      <p:bldP spid="7" grpId="0"/>
      <p:bldP spid="8" grpId="0"/>
      <p:bldP spid="9" grpId="0"/>
      <p:bldP spid="2" grpId="0"/>
      <p:bldP spid="10" grpId="0"/>
      <p:bldP spid="11" grpId="0"/>
      <p:bldP spid="12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D:\загрузки\Desktop\гиф вопрос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874" y="4378654"/>
            <a:ext cx="2923267" cy="2391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3505" y="1728821"/>
            <a:ext cx="1845127" cy="430887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21 : 3 =</a:t>
            </a:r>
            <a:r>
              <a:rPr lang="en-US" sz="2800" dirty="0" smtClean="0">
                <a:solidFill>
                  <a:srgbClr val="002060"/>
                </a:solidFill>
              </a:rPr>
              <a:t> 7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960640" y="288082"/>
            <a:ext cx="4050550" cy="738664"/>
          </a:xfrm>
        </p:spPr>
        <p:txBody>
          <a:bodyPr/>
          <a:lstStyle/>
          <a:p>
            <a:r>
              <a:rPr lang="en-US" sz="4800" b="1" dirty="0" smtClean="0"/>
              <a:t>111-misol</a:t>
            </a:r>
            <a:endParaRPr lang="ru-RU" sz="4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3"/>
              </p:nvPr>
            </p:nvSpPr>
            <p:spPr>
              <a:xfrm>
                <a:off x="810153" y="1544156"/>
                <a:ext cx="1342175" cy="800219"/>
              </a:xfrm>
            </p:spPr>
            <p:txBody>
              <a:bodyPr/>
              <a:lstStyle/>
              <a:p>
                <a:r>
                  <a:rPr lang="en-US" sz="3200" b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a)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</a:rPr>
                  <a:t> </a:t>
                </a:r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3"/>
              </p:nvPr>
            </p:nvSpPr>
            <p:spPr>
              <a:xfrm>
                <a:off x="810153" y="1544156"/>
                <a:ext cx="1342175" cy="800219"/>
              </a:xfrm>
              <a:blipFill>
                <a:blip r:embed="rId3"/>
                <a:stretch>
                  <a:fillRect l="-18636" b="-121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 стрелкой 5"/>
          <p:cNvCxnSpPr/>
          <p:nvPr/>
        </p:nvCxnSpPr>
        <p:spPr>
          <a:xfrm>
            <a:off x="2152328" y="1944265"/>
            <a:ext cx="720080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Заголовок 1"/>
          <p:cNvSpPr txBox="1">
            <a:spLocks/>
          </p:cNvSpPr>
          <p:nvPr/>
        </p:nvSpPr>
        <p:spPr>
          <a:xfrm>
            <a:off x="3016424" y="4176513"/>
            <a:ext cx="165618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24 : 6 = </a:t>
            </a:r>
            <a:r>
              <a:rPr lang="en-US" sz="2800" kern="0" dirty="0" smtClean="0">
                <a:solidFill>
                  <a:srgbClr val="002060"/>
                </a:solidFill>
              </a:rPr>
              <a:t>4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2152328" y="4391957"/>
            <a:ext cx="720080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Объект 3"/>
              <p:cNvSpPr txBox="1">
                <a:spLocks/>
              </p:cNvSpPr>
              <p:nvPr/>
            </p:nvSpPr>
            <p:spPr>
              <a:xfrm>
                <a:off x="6827849" y="1513447"/>
                <a:ext cx="1508585" cy="8084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:r>
                  <a:rPr lang="en-US" sz="3200" b="1" kern="0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d)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𝟑𝟓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3600" b="1" kern="0" dirty="0" smtClean="0">
                    <a:solidFill>
                      <a:schemeClr val="tx1"/>
                    </a:solidFill>
                  </a:rPr>
                  <a:t> </a:t>
                </a:r>
                <a:endParaRPr lang="ru-RU" sz="36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7849" y="1513447"/>
                <a:ext cx="1508585" cy="808491"/>
              </a:xfrm>
              <a:prstGeom prst="rect">
                <a:avLst/>
              </a:prstGeom>
              <a:blipFill>
                <a:blip r:embed="rId4"/>
                <a:stretch>
                  <a:fillRect l="-16129" b="-120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Объект 3"/>
              <p:cNvSpPr txBox="1">
                <a:spLocks/>
              </p:cNvSpPr>
              <p:nvPr/>
            </p:nvSpPr>
            <p:spPr>
              <a:xfrm>
                <a:off x="6956560" y="4026893"/>
                <a:ext cx="2016224" cy="8084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:r>
                  <a:rPr lang="en-US" sz="3200" b="1" kern="0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e)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𝟐𝟓𝟐𝟓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en-US" sz="3600" b="1" kern="0" dirty="0" smtClean="0">
                    <a:solidFill>
                      <a:schemeClr val="tx1"/>
                    </a:solidFill>
                  </a:rPr>
                  <a:t> </a:t>
                </a:r>
                <a:endParaRPr lang="ru-RU" sz="36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6560" y="4026893"/>
                <a:ext cx="2016224" cy="808491"/>
              </a:xfrm>
              <a:prstGeom prst="rect">
                <a:avLst/>
              </a:prstGeom>
              <a:blipFill>
                <a:blip r:embed="rId5"/>
                <a:stretch>
                  <a:fillRect l="-12085" b="-121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Объект 3"/>
              <p:cNvSpPr txBox="1">
                <a:spLocks/>
              </p:cNvSpPr>
              <p:nvPr/>
            </p:nvSpPr>
            <p:spPr>
              <a:xfrm>
                <a:off x="832145" y="3991846"/>
                <a:ext cx="1319014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:r>
                  <a:rPr lang="en-US" sz="3200" b="1" kern="0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b)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3600" b="1" kern="0" dirty="0" smtClean="0">
                    <a:solidFill>
                      <a:schemeClr val="tx1"/>
                    </a:solidFill>
                  </a:rPr>
                  <a:t> </a:t>
                </a:r>
                <a:endParaRPr lang="ru-RU" sz="36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145" y="3991846"/>
                <a:ext cx="1319014" cy="800219"/>
              </a:xfrm>
              <a:prstGeom prst="rect">
                <a:avLst/>
              </a:prstGeom>
              <a:blipFill>
                <a:blip r:embed="rId6"/>
                <a:stretch>
                  <a:fillRect l="-18981" b="-122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Прямая со стрелкой 18"/>
          <p:cNvCxnSpPr/>
          <p:nvPr/>
        </p:nvCxnSpPr>
        <p:spPr>
          <a:xfrm>
            <a:off x="8849072" y="4391955"/>
            <a:ext cx="720080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8300497" y="1917694"/>
            <a:ext cx="720080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9051591" y="1625306"/>
            <a:ext cx="17091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lang="en-US" sz="3200" b="1" kern="0" dirty="0" smtClean="0"/>
              <a:t>35 </a:t>
            </a:r>
            <a:r>
              <a:rPr lang="en-US" sz="3200" b="1" kern="0" dirty="0"/>
              <a:t>: </a:t>
            </a:r>
            <a:r>
              <a:rPr lang="en-US" sz="3200" b="1" kern="0" dirty="0" smtClean="0"/>
              <a:t>7 </a:t>
            </a:r>
            <a:r>
              <a:rPr lang="en-US" sz="3200" b="1" kern="0" dirty="0"/>
              <a:t>= </a:t>
            </a:r>
            <a:r>
              <a:rPr lang="en-US" sz="3200" b="1" kern="0" dirty="0" smtClean="0">
                <a:solidFill>
                  <a:srgbClr val="002060"/>
                </a:solidFill>
              </a:rPr>
              <a:t>5</a:t>
            </a:r>
            <a:endParaRPr lang="ru-RU" sz="3200" b="1" kern="0" dirty="0">
              <a:solidFill>
                <a:srgbClr val="00206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9570321" y="4138752"/>
            <a:ext cx="28071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3200" b="1" kern="0" dirty="0" smtClean="0"/>
              <a:t>2525 </a:t>
            </a:r>
            <a:r>
              <a:rPr lang="en-US" sz="3200" b="1" kern="0" dirty="0"/>
              <a:t>: </a:t>
            </a:r>
            <a:r>
              <a:rPr lang="en-US" sz="3200" b="1" kern="0" dirty="0" smtClean="0"/>
              <a:t>25 </a:t>
            </a:r>
            <a:r>
              <a:rPr lang="en-US" sz="3200" b="1" kern="0" dirty="0"/>
              <a:t>= </a:t>
            </a:r>
            <a:r>
              <a:rPr lang="en-US" sz="3200" b="1" kern="0" dirty="0" smtClean="0">
                <a:solidFill>
                  <a:srgbClr val="002060"/>
                </a:solidFill>
              </a:rPr>
              <a:t>101</a:t>
            </a:r>
            <a:endParaRPr lang="ru-RU" sz="3200" b="1" kern="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5156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10" grpId="0"/>
      <p:bldP spid="14" grpId="0"/>
      <p:bldP spid="17" grpId="0"/>
      <p:bldP spid="18" grpId="0"/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352128" y="2427695"/>
                <a:ext cx="11521280" cy="1228991"/>
              </a:xfrm>
              <a:ln>
                <a:noFill/>
              </a:ln>
            </p:spPr>
            <p:txBody>
              <a:bodyPr/>
              <a:lstStyle/>
              <a:p>
                <a:r>
                  <a:rPr lang="en-US" sz="2800" dirty="0" smtClean="0">
                    <a:solidFill>
                      <a:schemeClr val="tx1"/>
                    </a:solidFill>
                  </a:rPr>
                  <a:t>1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hafta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= </a:t>
                </a:r>
                <a:r>
                  <a:rPr lang="en-US" sz="2800" dirty="0">
                    <a:solidFill>
                      <a:schemeClr val="tx1"/>
                    </a:solidFill>
                  </a:rPr>
                  <a:t>7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kun</a:t>
                </a:r>
                <a:br>
                  <a:rPr lang="en-US" sz="2800" dirty="0" smtClean="0">
                    <a:solidFill>
                      <a:schemeClr val="tx1"/>
                    </a:solidFill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</a:rPr>
                  <a:t>1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kunda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18 : 7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𝟏𝟖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dona</a:t>
                </a:r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352128" y="2427695"/>
                <a:ext cx="11521280" cy="1228991"/>
              </a:xfrm>
              <a:blipFill>
                <a:blip r:embed="rId2"/>
                <a:stretch>
                  <a:fillRect l="-1905" t="-8911" b="-445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48472" y="5329222"/>
            <a:ext cx="1296144" cy="430887"/>
          </a:xfrm>
        </p:spPr>
        <p:txBody>
          <a:bodyPr/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2 km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Объект 3"/>
          <p:cNvSpPr>
            <a:spLocks noGrp="1"/>
          </p:cNvSpPr>
          <p:nvPr>
            <p:ph sz="half" idx="3"/>
          </p:nvPr>
        </p:nvSpPr>
        <p:spPr>
          <a:xfrm>
            <a:off x="568152" y="3982608"/>
            <a:ext cx="11305256" cy="861774"/>
          </a:xfrm>
        </p:spPr>
        <p:txBody>
          <a:bodyPr/>
          <a:lstStyle/>
          <a:p>
            <a:r>
              <a:rPr lang="en-US" sz="2800" b="1" dirty="0" smtClean="0">
                <a:solidFill>
                  <a:srgbClr val="7030A0"/>
                </a:solidFill>
              </a:rPr>
              <a:t>115-masala: </a:t>
            </a:r>
            <a:r>
              <a:rPr lang="en-US" sz="2800" b="1" dirty="0" smtClean="0">
                <a:solidFill>
                  <a:schemeClr val="tx1"/>
                </a:solidFill>
              </a:rPr>
              <a:t>Halima </a:t>
            </a:r>
            <a:r>
              <a:rPr lang="en-US" sz="2800" b="1" dirty="0" smtClean="0">
                <a:solidFill>
                  <a:srgbClr val="7030A0"/>
                </a:solidFill>
              </a:rPr>
              <a:t>35</a:t>
            </a:r>
            <a:r>
              <a:rPr lang="en-US" sz="2800" b="1" dirty="0" smtClean="0">
                <a:solidFill>
                  <a:schemeClr val="tx1"/>
                </a:solidFill>
              </a:rPr>
              <a:t> minutda </a:t>
            </a: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</a:rPr>
              <a:t>2 </a:t>
            </a:r>
            <a:r>
              <a:rPr lang="en-US" sz="2800" b="1" dirty="0" smtClean="0">
                <a:solidFill>
                  <a:schemeClr val="tx1"/>
                </a:solidFill>
              </a:rPr>
              <a:t>km </a:t>
            </a:r>
            <a:r>
              <a:rPr lang="en-US" sz="2800" b="1" dirty="0" err="1" smtClean="0">
                <a:solidFill>
                  <a:schemeClr val="tx1"/>
                </a:solidFill>
              </a:rPr>
              <a:t>yurdi</a:t>
            </a:r>
            <a:r>
              <a:rPr lang="en-US" sz="2800" b="1" dirty="0" smtClean="0">
                <a:solidFill>
                  <a:schemeClr val="tx1"/>
                </a:solidFill>
              </a:rPr>
              <a:t>. U </a:t>
            </a:r>
            <a:r>
              <a:rPr lang="en-US" sz="2800" b="1" dirty="0" smtClean="0">
                <a:solidFill>
                  <a:srgbClr val="FF0000"/>
                </a:solidFill>
              </a:rPr>
              <a:t>1</a:t>
            </a:r>
            <a:r>
              <a:rPr lang="en-US" sz="2800" b="1" dirty="0" smtClean="0">
                <a:solidFill>
                  <a:schemeClr val="tx1"/>
                </a:solidFill>
              </a:rPr>
              <a:t> minutda </a:t>
            </a:r>
            <a:r>
              <a:rPr lang="en-US" sz="2800" b="1" dirty="0" err="1" smtClean="0">
                <a:solidFill>
                  <a:schemeClr val="tx1"/>
                </a:solidFill>
              </a:rPr>
              <a:t>yurgan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yo‘lni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kasr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ko‘rinishida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ifodalang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2656384" y="5544666"/>
            <a:ext cx="648072" cy="0"/>
          </a:xfrm>
          <a:prstGeom prst="straightConnector1">
            <a:avLst/>
          </a:prstGeom>
          <a:ln w="57150">
            <a:solidFill>
              <a:srgbClr val="00A85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Объект 2"/>
              <p:cNvSpPr txBox="1">
                <a:spLocks/>
              </p:cNvSpPr>
              <p:nvPr/>
            </p:nvSpPr>
            <p:spPr>
              <a:xfrm>
                <a:off x="3353955" y="5864636"/>
                <a:ext cx="2758813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3125" b="0" i="0">
                    <a:solidFill>
                      <a:srgbClr val="FEFEFE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:r>
                  <a:rPr lang="en-US" sz="2800" b="1" kern="0" dirty="0" smtClean="0">
                    <a:solidFill>
                      <a:schemeClr val="tx1"/>
                    </a:solidFill>
                  </a:rPr>
                  <a:t>2 : 35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𝟑𝟓</m:t>
                        </m:r>
                      </m:den>
                    </m:f>
                  </m:oMath>
                </a14:m>
                <a:r>
                  <a:rPr lang="en-US" sz="3600" b="1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kern="0" dirty="0" smtClean="0">
                    <a:solidFill>
                      <a:schemeClr val="tx1"/>
                    </a:solidFill>
                  </a:rPr>
                  <a:t>km</a:t>
                </a:r>
                <a:endParaRPr lang="ru-RU" sz="28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955" y="5864636"/>
                <a:ext cx="2758813" cy="800219"/>
              </a:xfrm>
              <a:prstGeom prst="rect">
                <a:avLst/>
              </a:prstGeom>
              <a:blipFill>
                <a:blip r:embed="rId3"/>
                <a:stretch>
                  <a:fillRect l="-7726" b="-7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 стрелкой 10"/>
          <p:cNvCxnSpPr/>
          <p:nvPr/>
        </p:nvCxnSpPr>
        <p:spPr>
          <a:xfrm>
            <a:off x="2656384" y="6264746"/>
            <a:ext cx="648072" cy="0"/>
          </a:xfrm>
          <a:prstGeom prst="straightConnector1">
            <a:avLst/>
          </a:prstGeom>
          <a:ln w="57150">
            <a:solidFill>
              <a:srgbClr val="00A85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бъект 2"/>
          <p:cNvSpPr txBox="1">
            <a:spLocks/>
          </p:cNvSpPr>
          <p:nvPr/>
        </p:nvSpPr>
        <p:spPr>
          <a:xfrm>
            <a:off x="4753000" y="458941"/>
            <a:ext cx="3330470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4400" b="1" kern="0" dirty="0" smtClean="0"/>
              <a:t>Masalalar</a:t>
            </a:r>
            <a:endParaRPr lang="ru-RU" sz="4400" b="1" kern="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0788" y="1263844"/>
            <a:ext cx="116239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113-masala: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haftada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oila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18 ta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non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iste’mol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oila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iste’mol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nonni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kasr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ifodalang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68152" y="5197400"/>
            <a:ext cx="208823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35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minutda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minutda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8576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10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4078" y="2001488"/>
            <a:ext cx="7765165" cy="430887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a) (34 + 51) : 17 = 34 : 17 + 51 : 17 = 2 + 3 = 5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672608" y="288082"/>
            <a:ext cx="4278790" cy="738664"/>
          </a:xfrm>
        </p:spPr>
        <p:txBody>
          <a:bodyPr/>
          <a:lstStyle/>
          <a:p>
            <a:r>
              <a:rPr lang="en-US" sz="4800" b="1" dirty="0" smtClean="0">
                <a:solidFill>
                  <a:schemeClr val="bg1"/>
                </a:solidFill>
              </a:rPr>
              <a:t>121-misol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24136" y="1368202"/>
            <a:ext cx="11737304" cy="633286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accent2">
                    <a:lumMod val="75000"/>
                  </a:schemeClr>
                </a:solidFill>
              </a:rPr>
              <a:t>Yig‘indini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2">
                    <a:lumMod val="75000"/>
                  </a:schemeClr>
                </a:solidFill>
              </a:rPr>
              <a:t>songa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2">
                    <a:lumMod val="75000"/>
                  </a:schemeClr>
                </a:solidFill>
              </a:rPr>
              <a:t>bo‘lish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2">
                    <a:lumMod val="75000"/>
                  </a:schemeClr>
                </a:solidFill>
              </a:rPr>
              <a:t>qoidasiga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2">
                    <a:lumMod val="75000"/>
                  </a:schemeClr>
                </a:solidFill>
              </a:rPr>
              <a:t>ko‘ra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2">
                    <a:lumMod val="75000"/>
                  </a:schemeClr>
                </a:solidFill>
              </a:rPr>
              <a:t>ifodaning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2">
                    <a:lumMod val="75000"/>
                  </a:schemeClr>
                </a:solidFill>
              </a:rPr>
              <a:t>qiymatini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</a:rPr>
              <a:t> toping.</a:t>
            </a:r>
            <a:endParaRPr lang="ru-RU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14675" y="2765697"/>
            <a:ext cx="1101145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>
                <a:solidFill>
                  <a:schemeClr val="tx1"/>
                </a:solidFill>
              </a:rPr>
              <a:t>b</a:t>
            </a:r>
            <a:r>
              <a:rPr lang="en-US" sz="2800" kern="0" dirty="0" smtClean="0">
                <a:solidFill>
                  <a:schemeClr val="tx1"/>
                </a:solidFill>
              </a:rPr>
              <a:t>) (3434 + 68) : 34 = 3434 : 34 + 68 : 34 = 101 + 2 = 103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87412" y="3512783"/>
            <a:ext cx="921117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>
                <a:solidFill>
                  <a:schemeClr val="tx1"/>
                </a:solidFill>
              </a:rPr>
              <a:t>d</a:t>
            </a:r>
            <a:r>
              <a:rPr lang="en-US" sz="2800" kern="0" dirty="0" smtClean="0">
                <a:solidFill>
                  <a:schemeClr val="tx1"/>
                </a:solidFill>
              </a:rPr>
              <a:t>) 156 </a:t>
            </a:r>
            <a:r>
              <a:rPr lang="en-US" sz="2800" kern="0" dirty="0" smtClean="0">
                <a:solidFill>
                  <a:schemeClr val="tx1"/>
                </a:solidFill>
              </a:rPr>
              <a:t>: </a:t>
            </a:r>
            <a:r>
              <a:rPr lang="en-US" sz="2800" kern="0" dirty="0" smtClean="0">
                <a:solidFill>
                  <a:schemeClr val="tx1"/>
                </a:solidFill>
              </a:rPr>
              <a:t>26 + 364 : 26 = (364 +156) : 26 = 520 : 26 =20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56686" y="5170659"/>
            <a:ext cx="778731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e) (133 + 228) : 19 = 361 : 19 = 19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356686" y="4341721"/>
            <a:ext cx="1112743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>
                <a:solidFill>
                  <a:schemeClr val="tx1"/>
                </a:solidFill>
              </a:rPr>
              <a:t>g</a:t>
            </a:r>
            <a:r>
              <a:rPr lang="en-US" sz="2800" kern="0" dirty="0" smtClean="0">
                <a:solidFill>
                  <a:schemeClr val="tx1"/>
                </a:solidFill>
              </a:rPr>
              <a:t>) 1107 : 123 + 1353 : 123 = (1107 + 1353 ) : 123 = 2460 : 123 =20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386015" y="6120730"/>
            <a:ext cx="1062614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f) (952 + 3528) : 56 = 4480 : 56 = 80 </a:t>
            </a:r>
            <a:endParaRPr lang="ru-RU" sz="280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324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6" grpId="0"/>
      <p:bldP spid="7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11382</TotalTime>
  <Words>423</Words>
  <Application>Microsoft Office PowerPoint</Application>
  <PresentationFormat>Произвольный</PresentationFormat>
  <Paragraphs>106</Paragraphs>
  <Slides>10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 Math</vt:lpstr>
      <vt:lpstr>Office Theme</vt:lpstr>
      <vt:lpstr>MATEMATIKA</vt:lpstr>
      <vt:lpstr>Презентация PowerPoint</vt:lpstr>
      <vt:lpstr>Презентация PowerPoint</vt:lpstr>
      <vt:lpstr>Agar bo‘lish qoldiqsiz bajarilsa, bo‘linma natural sondan iborat bo‘ladi. Agar bo‘lish qoldiqli bajarilsa, bo‘linma kasr sondan iborat bo‘ladi.</vt:lpstr>
      <vt:lpstr>Bir xil maxrajli kasrlarni qo‘shish qoidasi ifodalangan.   </vt:lpstr>
      <vt:lpstr>Презентация PowerPoint</vt:lpstr>
      <vt:lpstr>21 : 3 = 7</vt:lpstr>
      <vt:lpstr>1 hafta = 7 kun 1 kunda 18 : 7 = 18/7  dona</vt:lpstr>
      <vt:lpstr>a) (34 + 51) : 17 = 34 : 17 + 51 : 17 = 2 + 3 = 5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910</cp:revision>
  <dcterms:created xsi:type="dcterms:W3CDTF">2020-04-09T07:32:19Z</dcterms:created>
  <dcterms:modified xsi:type="dcterms:W3CDTF">2020-12-21T05:15:21Z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