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4" r:id="rId2"/>
    <p:sldId id="414" r:id="rId3"/>
    <p:sldId id="416" r:id="rId4"/>
    <p:sldId id="418" r:id="rId5"/>
    <p:sldId id="422" r:id="rId6"/>
    <p:sldId id="423" r:id="rId7"/>
    <p:sldId id="420" r:id="rId8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0293" autoAdjust="0"/>
  </p:normalViewPr>
  <p:slideViewPr>
    <p:cSldViewPr>
      <p:cViewPr varScale="1">
        <p:scale>
          <a:sx n="56" d="100"/>
          <a:sy n="56" d="100"/>
        </p:scale>
        <p:origin x="732" y="52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328570" y="2314566"/>
            <a:ext cx="10968774" cy="1693313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AVZU</a:t>
            </a:r>
            <a:r>
              <a:rPr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 JISM HARAKATIGA DOIR MASALALAR</a:t>
            </a:r>
            <a:r>
              <a:rPr lang="en-US" altLang="ru-RU" sz="54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en-US" sz="5400" dirty="0">
              <a:solidFill>
                <a:srgbClr val="002060"/>
              </a:solidFill>
              <a:latin typeface="Arial Black" pitchFamily="34" charset="0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201703"/>
            <a:chOff x="439458" y="322808"/>
            <a:chExt cx="4985770" cy="541243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524232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257528" y="2314566"/>
            <a:ext cx="9144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5256" y="4068892"/>
            <a:ext cx="7218384" cy="28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285454" y="720323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240" y="216074"/>
            <a:ext cx="9289032" cy="677108"/>
          </a:xfrm>
        </p:spPr>
        <p:txBody>
          <a:bodyPr/>
          <a:lstStyle/>
          <a:p>
            <a:pPr algn="ctr"/>
            <a:r>
              <a:rPr lang="en-US" sz="4400" dirty="0" smtClean="0"/>
              <a:t> MUSTAHKAMLASH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42884" y="1314434"/>
            <a:ext cx="11858708" cy="301621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S- </a:t>
            </a:r>
            <a:r>
              <a:rPr lang="en-US" sz="2800" b="1" dirty="0" err="1" smtClean="0">
                <a:solidFill>
                  <a:schemeClr val="tx1"/>
                </a:solidFill>
              </a:rPr>
              <a:t>bosib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o‘tilgan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yo‘l</a:t>
            </a:r>
            <a:r>
              <a:rPr lang="en-US" sz="2800" b="1" dirty="0" smtClean="0">
                <a:solidFill>
                  <a:schemeClr val="tx1"/>
                </a:solidFill>
              </a:rPr>
              <a:t> (m,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</a:rPr>
              <a:t>m,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km)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v-</a:t>
            </a:r>
            <a:r>
              <a:rPr lang="en-US" sz="2800" b="1" dirty="0" err="1" smtClean="0">
                <a:solidFill>
                  <a:schemeClr val="tx1"/>
                </a:solidFill>
              </a:rPr>
              <a:t>harakat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tezligi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(m/s, km/</a:t>
            </a:r>
            <a:r>
              <a:rPr lang="en-US" sz="2800" b="1" dirty="0" err="1" smtClean="0">
                <a:solidFill>
                  <a:schemeClr val="tx1"/>
                </a:solidFill>
              </a:rPr>
              <a:t>soat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t-</a:t>
            </a:r>
            <a:r>
              <a:rPr lang="en-US" sz="2800" b="1" dirty="0" err="1" smtClean="0">
                <a:solidFill>
                  <a:schemeClr val="tx1"/>
                </a:solidFill>
              </a:rPr>
              <a:t>harakat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vaqti</a:t>
            </a:r>
            <a:r>
              <a:rPr lang="en-US" sz="2800" b="1" dirty="0" smtClean="0">
                <a:solidFill>
                  <a:schemeClr val="tx1"/>
                </a:solidFill>
              </a:rPr>
              <a:t>  (</a:t>
            </a:r>
            <a:r>
              <a:rPr lang="en-US" sz="2800" b="1" dirty="0" err="1" smtClean="0">
                <a:solidFill>
                  <a:schemeClr val="tx1"/>
                </a:solidFill>
              </a:rPr>
              <a:t>sekund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minut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soat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sutka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pPr marL="914400" indent="-914400">
              <a:buAutoNum type="arabicParenR"/>
            </a:pPr>
            <a:r>
              <a:rPr lang="en-US" sz="2800" b="1" dirty="0" smtClean="0">
                <a:solidFill>
                  <a:schemeClr val="tx1"/>
                </a:solidFill>
              </a:rPr>
              <a:t>S=</a:t>
            </a:r>
            <a:r>
              <a:rPr lang="en-US" sz="2800" b="1" dirty="0" err="1" smtClean="0">
                <a:solidFill>
                  <a:schemeClr val="tx1"/>
                </a:solidFill>
              </a:rPr>
              <a:t>v·t</a:t>
            </a:r>
            <a:r>
              <a:rPr lang="en-US" sz="2800" b="1" dirty="0" smtClean="0">
                <a:solidFill>
                  <a:schemeClr val="tx1"/>
                </a:solidFill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</a:rPr>
              <a:t>tezlikni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harakatlanish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vaqtiga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ko‘paytirish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</a:p>
          <a:p>
            <a:pPr marL="914400" indent="-914400">
              <a:buAutoNum type="arabicParenR" startAt="2"/>
            </a:pPr>
            <a:r>
              <a:rPr lang="en-US" sz="2800" b="1" dirty="0" smtClean="0">
                <a:solidFill>
                  <a:schemeClr val="tx1"/>
                </a:solidFill>
              </a:rPr>
              <a:t>v=S:t  (</a:t>
            </a:r>
            <a:r>
              <a:rPr lang="en-US" sz="2800" b="1" dirty="0" err="1" smtClean="0">
                <a:solidFill>
                  <a:schemeClr val="tx1"/>
                </a:solidFill>
              </a:rPr>
              <a:t>bosib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o‘tilgan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masofani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vaqtga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bo‘lish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</a:p>
          <a:p>
            <a:pPr marL="914400" indent="-914400">
              <a:buAutoNum type="arabicParenR" startAt="3"/>
            </a:pPr>
            <a:r>
              <a:rPr lang="en-US" sz="2800" b="1" dirty="0" smtClean="0">
                <a:solidFill>
                  <a:schemeClr val="tx1"/>
                </a:solidFill>
              </a:rPr>
              <a:t>t=S: v (</a:t>
            </a:r>
            <a:r>
              <a:rPr lang="en-US" sz="2800" b="1" dirty="0" err="1" smtClean="0">
                <a:solidFill>
                  <a:schemeClr val="tx1"/>
                </a:solidFill>
              </a:rPr>
              <a:t>bosib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o‘tilgan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masofani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tezlikka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bo‘lish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208" y="9458325"/>
            <a:ext cx="601134" cy="3381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4" y="4598007"/>
            <a:ext cx="6616824" cy="1995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8952" y="4770452"/>
            <a:ext cx="1682452" cy="1651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0404" y="314302"/>
            <a:ext cx="4357718" cy="677108"/>
          </a:xfrm>
        </p:spPr>
        <p:txBody>
          <a:bodyPr/>
          <a:lstStyle/>
          <a:p>
            <a:r>
              <a:rPr lang="en-US" sz="4400" dirty="0" smtClean="0">
                <a:solidFill>
                  <a:schemeClr val="bg2"/>
                </a:solidFill>
              </a:rPr>
              <a:t>        471-masala</a:t>
            </a:r>
            <a:endParaRPr lang="ru-RU" sz="4400" dirty="0">
              <a:solidFill>
                <a:schemeClr val="bg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24135" y="4248523"/>
            <a:ext cx="2976269" cy="2585323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2"/>
                </a:solidFill>
              </a:rPr>
              <a:t>Berilgan</a:t>
            </a:r>
            <a:r>
              <a:rPr lang="en-US" sz="2800" b="1" dirty="0" smtClean="0">
                <a:solidFill>
                  <a:schemeClr val="tx2"/>
                </a:solidFill>
              </a:rPr>
              <a:t>:                      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t=3 </a:t>
            </a:r>
            <a:r>
              <a:rPr lang="en-US" sz="2800" b="1" dirty="0" err="1" smtClean="0">
                <a:solidFill>
                  <a:schemeClr val="tx1"/>
                </a:solidFill>
              </a:rPr>
              <a:t>soat</a:t>
            </a:r>
            <a:r>
              <a:rPr lang="en-US" sz="2800" b="1" dirty="0" smtClean="0">
                <a:solidFill>
                  <a:schemeClr val="tx1"/>
                </a:solidFill>
              </a:rPr>
              <a:t>                           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v</a:t>
            </a:r>
            <a:r>
              <a:rPr lang="en-US" sz="1400" b="1" dirty="0">
                <a:solidFill>
                  <a:schemeClr val="tx1"/>
                </a:solidFill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</a:rPr>
              <a:t>=15 </a:t>
            </a:r>
            <a:r>
              <a:rPr lang="en-US" sz="2800" b="1" dirty="0" smtClean="0">
                <a:solidFill>
                  <a:schemeClr val="tx1"/>
                </a:solidFill>
              </a:rPr>
              <a:t>km/</a:t>
            </a:r>
            <a:r>
              <a:rPr lang="en-US" sz="2800" b="1" dirty="0" err="1" smtClean="0">
                <a:solidFill>
                  <a:schemeClr val="tx1"/>
                </a:solidFill>
              </a:rPr>
              <a:t>soat</a:t>
            </a:r>
            <a:r>
              <a:rPr lang="en-US" sz="2800" b="1" dirty="0" smtClean="0">
                <a:solidFill>
                  <a:schemeClr val="tx1"/>
                </a:solidFill>
              </a:rPr>
              <a:t>                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S=S</a:t>
            </a:r>
            <a:r>
              <a:rPr lang="en-US" sz="1600" b="1" dirty="0" smtClean="0">
                <a:solidFill>
                  <a:schemeClr val="tx1"/>
                </a:solidFill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</a:rPr>
              <a:t> + S</a:t>
            </a:r>
            <a:r>
              <a:rPr lang="en-US" sz="1400" b="1" dirty="0" smtClean="0">
                <a:solidFill>
                  <a:schemeClr val="tx1"/>
                </a:solidFill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</a:rPr>
              <a:t>=99 km           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v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</a:rPr>
              <a:t>=?                       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endParaRPr lang="en-US" sz="2800" b="1" dirty="0" smtClean="0">
              <a:solidFill>
                <a:schemeClr val="tx2"/>
              </a:solidFill>
            </a:endParaRPr>
          </a:p>
          <a:p>
            <a:endParaRPr lang="ru-RU" sz="2800" b="1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550872" y="1385873"/>
            <a:ext cx="11564967" cy="1723549"/>
          </a:xfrm>
        </p:spPr>
        <p:txBody>
          <a:bodyPr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punktdan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vaqtda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qarama</a:t>
            </a:r>
            <a:r>
              <a:rPr lang="en-US" sz="2800" b="1" dirty="0" smtClean="0">
                <a:solidFill>
                  <a:schemeClr val="tx1"/>
                </a:solidFill>
              </a:rPr>
              <a:t> - </a:t>
            </a:r>
            <a:r>
              <a:rPr lang="en-US" sz="2800" b="1" dirty="0" err="1" smtClean="0">
                <a:solidFill>
                  <a:schemeClr val="tx1"/>
                </a:solidFill>
              </a:rPr>
              <a:t>qarshi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yo‘nalishda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ikki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velosipedchi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yo‘lga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chiqdi</a:t>
            </a:r>
            <a:r>
              <a:rPr lang="en-US" sz="2800" b="1" dirty="0" smtClean="0">
                <a:solidFill>
                  <a:schemeClr val="tx1"/>
                </a:solidFill>
              </a:rPr>
              <a:t>. 3 </a:t>
            </a:r>
            <a:r>
              <a:rPr lang="en-US" sz="2800" b="1" dirty="0" err="1" smtClean="0">
                <a:solidFill>
                  <a:schemeClr val="tx1"/>
                </a:solidFill>
              </a:rPr>
              <a:t>soatdan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so‘ng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orasidagi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masofa</a:t>
            </a:r>
            <a:r>
              <a:rPr lang="en-US" sz="2800" b="1" dirty="0" smtClean="0">
                <a:solidFill>
                  <a:schemeClr val="tx1"/>
                </a:solidFill>
              </a:rPr>
              <a:t>  99 km </a:t>
            </a:r>
            <a:r>
              <a:rPr lang="en-US" sz="2800" b="1" dirty="0" err="1" smtClean="0">
                <a:solidFill>
                  <a:schemeClr val="tx1"/>
                </a:solidFill>
              </a:rPr>
              <a:t>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tashkil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qildi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Velosipedchilardan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tezligi</a:t>
            </a:r>
            <a:r>
              <a:rPr lang="en-US" sz="2800" b="1" dirty="0" smtClean="0">
                <a:solidFill>
                  <a:schemeClr val="tx1"/>
                </a:solidFill>
              </a:rPr>
              <a:t> 15 km/h </a:t>
            </a:r>
            <a:r>
              <a:rPr lang="en-US" sz="2800" b="1" dirty="0" err="1" smtClean="0">
                <a:solidFill>
                  <a:schemeClr val="tx1"/>
                </a:solidFill>
              </a:rPr>
              <a:t>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Ikkinchi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velosipedchining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tezligini</a:t>
            </a:r>
            <a:r>
              <a:rPr lang="en-US" sz="2800" b="1" dirty="0" smtClean="0">
                <a:solidFill>
                  <a:schemeClr val="tx1"/>
                </a:solidFill>
              </a:rPr>
              <a:t> toping.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009" y="3176424"/>
            <a:ext cx="6368744" cy="15100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95105" y="4219857"/>
            <a:ext cx="64008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Yechish: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· t=15 km/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·3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=45 km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=S - 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=99 km – 45 km/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=54 km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t=54:3=18 km/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120" y="6437429"/>
            <a:ext cx="8915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velosipedchining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18 km/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6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4189" y="7911395"/>
            <a:ext cx="3577002" cy="430887"/>
          </a:xfrm>
        </p:spPr>
        <p:txBody>
          <a:bodyPr/>
          <a:lstStyle/>
          <a:p>
            <a:r>
              <a:rPr lang="en-US" sz="2800" dirty="0" smtClean="0"/>
              <a:t>J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971644" y="7200900"/>
            <a:ext cx="1349333" cy="4809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758122" y="7529540"/>
            <a:ext cx="5568696" cy="338554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00470" y="242864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472-masala</a:t>
            </a:r>
            <a:endParaRPr lang="ru-RU" sz="44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32" y="1314434"/>
            <a:ext cx="12408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bazadan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vaqtda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qarama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qarshi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yo‘nalishda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ikki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chang‘ichi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yo‘lga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chiqdi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Birining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tezligi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11 km/h,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ikkinchisiniki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12 km/h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Necha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soatdan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so‘ng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ular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orasidagi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masofa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46 km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tashkil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qiladi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3820" y="2844852"/>
            <a:ext cx="2040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6349" y="3328682"/>
            <a:ext cx="253409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=11 km/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soat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2384" y="3829769"/>
            <a:ext cx="2920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=12 km/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soat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S=S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+S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=46 km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9509" y="4722289"/>
            <a:ext cx="1182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t=?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21346" y="5334735"/>
            <a:ext cx="5400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41526" y="6435326"/>
            <a:ext cx="3220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t= 2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soat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713539" y="2844852"/>
            <a:ext cx="27878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Yechish: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=v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· t=11 · t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=12 · t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 · t +12 · t=46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(11+12) · t =46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23 · t=46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t=46:23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t=2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542" y="2752665"/>
            <a:ext cx="5500050" cy="1961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7528" y="242865"/>
            <a:ext cx="8640530" cy="928588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sz="4400" dirty="0" smtClean="0"/>
              <a:t>476-masala</a:t>
            </a:r>
            <a:endParaRPr lang="ru-RU" sz="44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Объект 23"/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149" y="7886700"/>
            <a:ext cx="501377" cy="338138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446" y="1258719"/>
            <a:ext cx="12050034" cy="4308872"/>
          </a:xfrm>
        </p:spPr>
        <p:txBody>
          <a:bodyPr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</a:rPr>
              <a:t>Qishloqdan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vaqtda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qarama</a:t>
            </a:r>
            <a:r>
              <a:rPr lang="en-US" sz="2800" b="1" dirty="0" smtClean="0">
                <a:solidFill>
                  <a:schemeClr val="tx1"/>
                </a:solidFill>
              </a:rPr>
              <a:t> - </a:t>
            </a:r>
            <a:r>
              <a:rPr lang="en-US" sz="2800" b="1" dirty="0" err="1" smtClean="0">
                <a:solidFill>
                  <a:schemeClr val="tx1"/>
                </a:solidFill>
              </a:rPr>
              <a:t>qarshi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yo‘nalishda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ikki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traktor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yo‘lga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chiqdi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Birining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tezligi</a:t>
            </a:r>
            <a:r>
              <a:rPr lang="en-US" sz="2800" b="1" dirty="0" smtClean="0">
                <a:solidFill>
                  <a:schemeClr val="tx1"/>
                </a:solidFill>
              </a:rPr>
              <a:t> 34 km/h, </a:t>
            </a:r>
            <a:r>
              <a:rPr lang="en-US" sz="2800" b="1" dirty="0" err="1" smtClean="0">
                <a:solidFill>
                  <a:schemeClr val="tx1"/>
                </a:solidFill>
              </a:rPr>
              <a:t>ikkinchisiniki</a:t>
            </a:r>
            <a:r>
              <a:rPr lang="en-US" sz="2800" b="1" dirty="0" smtClean="0">
                <a:solidFill>
                  <a:schemeClr val="tx1"/>
                </a:solidFill>
              </a:rPr>
              <a:t> 32 km/h </a:t>
            </a:r>
            <a:r>
              <a:rPr lang="en-US" sz="2800" b="1" dirty="0" err="1" smtClean="0">
                <a:solidFill>
                  <a:schemeClr val="tx1"/>
                </a:solidFill>
              </a:rPr>
              <a:t>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Necha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soatdan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so‘ng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orasidagi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masofa</a:t>
            </a:r>
            <a:r>
              <a:rPr lang="en-US" sz="2800" b="1" dirty="0" smtClean="0">
                <a:solidFill>
                  <a:schemeClr val="tx1"/>
                </a:solidFill>
              </a:rPr>
              <a:t> 132 km </a:t>
            </a:r>
            <a:r>
              <a:rPr lang="en-US" sz="2800" b="1" dirty="0" err="1" smtClean="0">
                <a:solidFill>
                  <a:schemeClr val="tx1"/>
                </a:solidFill>
              </a:rPr>
              <a:t>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tashkil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qiladi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pPr algn="just"/>
            <a:endParaRPr lang="en-US" sz="2800" b="1" dirty="0">
              <a:solidFill>
                <a:schemeClr val="tx1"/>
              </a:solidFill>
            </a:endParaRPr>
          </a:p>
          <a:p>
            <a:pPr algn="just"/>
            <a:r>
              <a:rPr lang="en-US" sz="2800" b="1" dirty="0" err="1" smtClean="0">
                <a:solidFill>
                  <a:schemeClr val="tx2"/>
                </a:solidFill>
              </a:rPr>
              <a:t>Berilgan</a:t>
            </a:r>
            <a:r>
              <a:rPr lang="en-US" sz="2800" b="1" dirty="0" smtClean="0">
                <a:solidFill>
                  <a:schemeClr val="tx2"/>
                </a:solidFill>
              </a:rPr>
              <a:t>: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v</a:t>
            </a:r>
            <a:r>
              <a:rPr lang="en-US" sz="1600" b="1" dirty="0" smtClean="0">
                <a:solidFill>
                  <a:schemeClr val="tx1"/>
                </a:solidFill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</a:rPr>
              <a:t>=34 km/h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v</a:t>
            </a:r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</a:rPr>
              <a:t>=32 km/h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S=S</a:t>
            </a:r>
            <a:r>
              <a:rPr lang="en-US" sz="1600" b="1" dirty="0" smtClean="0">
                <a:solidFill>
                  <a:schemeClr val="tx1"/>
                </a:solidFill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</a:rPr>
              <a:t>+S</a:t>
            </a:r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</a:rPr>
              <a:t>=132 km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t=?</a:t>
            </a:r>
            <a:endParaRPr lang="en-US" sz="2800" b="1" dirty="0">
              <a:solidFill>
                <a:schemeClr val="tx1"/>
              </a:solidFill>
            </a:endParaRPr>
          </a:p>
          <a:p>
            <a:pPr algn="just"/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5993" y="2960244"/>
            <a:ext cx="28083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Yechish:</a:t>
            </a:r>
          </a:p>
          <a:p>
            <a:r>
              <a:rPr lang="en-US" sz="3200" b="1" dirty="0" smtClean="0"/>
              <a:t>S</a:t>
            </a:r>
            <a:r>
              <a:rPr lang="en-US" sz="1600" b="1" dirty="0" smtClean="0"/>
              <a:t>1</a:t>
            </a:r>
            <a:r>
              <a:rPr lang="en-US" sz="3200" b="1" dirty="0" smtClean="0"/>
              <a:t>=v</a:t>
            </a:r>
            <a:r>
              <a:rPr lang="en-US" sz="1600" b="1" dirty="0" smtClean="0"/>
              <a:t>1</a:t>
            </a:r>
            <a:r>
              <a:rPr lang="en-US" sz="3200" b="1" dirty="0" smtClean="0"/>
              <a:t> · t=34 · t</a:t>
            </a:r>
          </a:p>
          <a:p>
            <a:r>
              <a:rPr lang="en-US" sz="3200" b="1" dirty="0" smtClean="0"/>
              <a:t>S</a:t>
            </a:r>
            <a:r>
              <a:rPr lang="en-US" sz="1600" b="1" dirty="0" smtClean="0"/>
              <a:t>2</a:t>
            </a:r>
            <a:r>
              <a:rPr lang="en-US" sz="3200" b="1" dirty="0" smtClean="0"/>
              <a:t>=v</a:t>
            </a:r>
            <a:r>
              <a:rPr lang="en-US" sz="1600" b="1" dirty="0" smtClean="0"/>
              <a:t>2</a:t>
            </a:r>
            <a:r>
              <a:rPr lang="en-US" sz="3200" b="1" dirty="0" smtClean="0"/>
              <a:t> · t=32 · t</a:t>
            </a:r>
          </a:p>
          <a:p>
            <a:r>
              <a:rPr lang="en-US" sz="3200" b="1" dirty="0" smtClean="0"/>
              <a:t>34t+32t=132 </a:t>
            </a:r>
          </a:p>
          <a:p>
            <a:r>
              <a:rPr lang="en-US" sz="3200" b="1" dirty="0" smtClean="0"/>
              <a:t>(34+32) ·t=132</a:t>
            </a:r>
          </a:p>
          <a:p>
            <a:r>
              <a:rPr lang="en-US" sz="3200" b="1" dirty="0" smtClean="0"/>
              <a:t>t=132:66</a:t>
            </a:r>
          </a:p>
          <a:p>
            <a:r>
              <a:rPr lang="en-US" sz="3200" b="1" dirty="0" smtClean="0"/>
              <a:t>t=2 </a:t>
            </a:r>
            <a:r>
              <a:rPr lang="en-US" sz="3200" b="1" dirty="0" err="1" smtClean="0"/>
              <a:t>soat</a:t>
            </a:r>
            <a:endParaRPr lang="en-US" sz="3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0383" y="6245044"/>
            <a:ext cx="3220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t= 2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soat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05" y="3185668"/>
            <a:ext cx="1588663" cy="192695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0304" y="3185668"/>
            <a:ext cx="1545720" cy="1926950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6324305" y="5112618"/>
            <a:ext cx="4831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Прямоугольник 20487"/>
          <p:cNvSpPr/>
          <p:nvPr/>
        </p:nvSpPr>
        <p:spPr>
          <a:xfrm>
            <a:off x="6921382" y="4970945"/>
            <a:ext cx="49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9" name="Прямоугольник 20488"/>
          <p:cNvSpPr/>
          <p:nvPr/>
        </p:nvSpPr>
        <p:spPr>
          <a:xfrm>
            <a:off x="10020799" y="5050588"/>
            <a:ext cx="49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488" grpId="0"/>
      <p:bldP spid="204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171" y="144066"/>
            <a:ext cx="6786610" cy="928588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     </a:t>
            </a:r>
            <a:r>
              <a:rPr lang="en-US" sz="4400" dirty="0" smtClean="0">
                <a:latin typeface="Arial Black" pitchFamily="34" charset="0"/>
              </a:rPr>
              <a:t>477-masala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43167" y="3216461"/>
            <a:ext cx="2842923" cy="2404504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Berilgan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b="1" dirty="0">
                <a:solidFill>
                  <a:schemeClr val="tx1"/>
                </a:solidFill>
              </a:rPr>
              <a:t>v</a:t>
            </a:r>
            <a:r>
              <a:rPr lang="en-US" sz="1600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=30 </a:t>
            </a:r>
            <a:r>
              <a:rPr lang="en-US" b="1" dirty="0" smtClean="0">
                <a:solidFill>
                  <a:schemeClr val="tx1"/>
                </a:solidFill>
              </a:rPr>
              <a:t>km/h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v</a:t>
            </a:r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=40 </a:t>
            </a:r>
            <a:r>
              <a:rPr lang="en-US" b="1" dirty="0" smtClean="0">
                <a:solidFill>
                  <a:schemeClr val="tx1"/>
                </a:solidFill>
              </a:rPr>
              <a:t>km/h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S=210 km</a:t>
            </a:r>
          </a:p>
          <a:p>
            <a:r>
              <a:rPr lang="en-US" b="1" dirty="0">
                <a:solidFill>
                  <a:schemeClr val="tx1"/>
                </a:solidFill>
              </a:rPr>
              <a:t>t</a:t>
            </a:r>
            <a:r>
              <a:rPr lang="en-US" b="1" dirty="0" smtClean="0">
                <a:solidFill>
                  <a:schemeClr val="tx1"/>
                </a:solidFill>
              </a:rPr>
              <a:t>=?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43167" y="1358566"/>
            <a:ext cx="11978026" cy="1292662"/>
          </a:xfrm>
        </p:spPr>
        <p:txBody>
          <a:bodyPr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</a:rPr>
              <a:t>Qirg‘oqdan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vaqtda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qarama</a:t>
            </a:r>
            <a:r>
              <a:rPr lang="en-US" sz="2800" b="1" dirty="0" smtClean="0">
                <a:solidFill>
                  <a:schemeClr val="tx1"/>
                </a:solidFill>
              </a:rPr>
              <a:t> - </a:t>
            </a:r>
            <a:r>
              <a:rPr lang="en-US" sz="2800" b="1" dirty="0" err="1" smtClean="0">
                <a:solidFill>
                  <a:schemeClr val="tx1"/>
                </a:solidFill>
              </a:rPr>
              <a:t>qarshi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yo‘nalishda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ikkita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kater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chiqdi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Birinchi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katerning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tezligi</a:t>
            </a:r>
            <a:r>
              <a:rPr lang="en-US" sz="2800" b="1" dirty="0" smtClean="0">
                <a:solidFill>
                  <a:schemeClr val="tx1"/>
                </a:solidFill>
              </a:rPr>
              <a:t> 30 km/h, </a:t>
            </a:r>
            <a:r>
              <a:rPr lang="en-US" sz="2800" b="1" dirty="0" err="1" smtClean="0">
                <a:solidFill>
                  <a:schemeClr val="tx1"/>
                </a:solidFill>
              </a:rPr>
              <a:t>ikkinchisiniki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</a:rPr>
              <a:t> 40 km/h </a:t>
            </a:r>
            <a:r>
              <a:rPr lang="en-US" sz="2800" b="1" dirty="0" err="1" smtClean="0">
                <a:solidFill>
                  <a:schemeClr val="tx1"/>
                </a:solidFill>
              </a:rPr>
              <a:t>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Ular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orasidagi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masofa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qancha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vaqtdan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keyin</a:t>
            </a:r>
            <a:r>
              <a:rPr lang="en-US" sz="2800" b="1" dirty="0" smtClean="0">
                <a:solidFill>
                  <a:schemeClr val="tx1"/>
                </a:solidFill>
              </a:rPr>
              <a:t> 210 km </a:t>
            </a:r>
            <a:r>
              <a:rPr lang="en-US" sz="2800" b="1" dirty="0" err="1" smtClean="0">
                <a:solidFill>
                  <a:schemeClr val="tx1"/>
                </a:solidFill>
              </a:rPr>
              <a:t>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bo‘ladi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3895" y="3194654"/>
            <a:ext cx="29523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Yechish: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·t=30 · t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· t=40· t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30t+40t=210 km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70t=210 km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210 : 70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=3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752" y="2736354"/>
            <a:ext cx="5546333" cy="1512168"/>
          </a:xfrm>
          <a:prstGeom prst="rect">
            <a:avLst/>
          </a:prstGeom>
        </p:spPr>
      </p:pic>
      <p:sp>
        <p:nvSpPr>
          <p:cNvPr id="16" name="Блок-схема: узел 15"/>
          <p:cNvSpPr/>
          <p:nvPr/>
        </p:nvSpPr>
        <p:spPr>
          <a:xfrm>
            <a:off x="8490098" y="4248522"/>
            <a:ext cx="885598" cy="626575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40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7440882" y="6242059"/>
            <a:ext cx="816264" cy="649139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3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7120880" y="4222545"/>
            <a:ext cx="864095" cy="626575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30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6612476" y="5151370"/>
            <a:ext cx="856465" cy="685205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210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7981468" y="5176609"/>
            <a:ext cx="862054" cy="687157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7</a:t>
            </a:r>
            <a:r>
              <a:rPr lang="en-US" sz="2000" b="1" dirty="0" smtClean="0">
                <a:solidFill>
                  <a:schemeClr val="tx1"/>
                </a:solidFill>
              </a:rPr>
              <a:t>0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8005011" y="4307160"/>
            <a:ext cx="485087" cy="445418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r>
              <a:rPr lang="en-US" dirty="0" smtClean="0"/>
              <a:t>=</a:t>
            </a:r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7504186" y="5265372"/>
            <a:ext cx="457200" cy="4572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919597">
            <a:off x="8673671" y="4897448"/>
            <a:ext cx="151136" cy="293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4" name="Стрелка вниз 23"/>
          <p:cNvSpPr/>
          <p:nvPr/>
        </p:nvSpPr>
        <p:spPr>
          <a:xfrm rot="19279299">
            <a:off x="7382531" y="5812945"/>
            <a:ext cx="116701" cy="419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123973">
            <a:off x="7913156" y="4822953"/>
            <a:ext cx="126489" cy="3902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919597">
            <a:off x="8086619" y="5873050"/>
            <a:ext cx="153469" cy="3902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04256" y="6308702"/>
            <a:ext cx="2914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t=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soat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6" grpId="0" animBg="1"/>
      <p:bldP spid="17" grpId="0" animBg="1"/>
      <p:bldP spid="18" grpId="0" animBg="1"/>
      <p:bldP spid="19" grpId="0" animBg="1"/>
      <p:bldP spid="20" grpId="0" animBg="1"/>
      <p:bldP spid="14" grpId="0" animBg="1"/>
      <p:bldP spid="15" grpId="0" animBg="1"/>
      <p:bldP spid="21" grpId="0" animBg="1"/>
      <p:bldP spid="24" grpId="0" animBg="1"/>
      <p:bldP spid="25" grpId="0" animBg="1"/>
      <p:bldP spid="26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2828900" y="1457310"/>
            <a:ext cx="8756476" cy="2786082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ru-RU" sz="3200" b="1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Darslikning</a:t>
            </a:r>
            <a:r>
              <a:rPr lang="en-US" altLang="ru-RU" sz="32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3200" b="1" dirty="0" smtClean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107-betdagi </a:t>
            </a:r>
            <a:endParaRPr lang="en-US" altLang="ru-RU" sz="3200" b="1" dirty="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ru-RU" sz="3200" b="1" dirty="0" smtClean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473-,474,- 475-masalalarni </a:t>
            </a:r>
            <a:r>
              <a:rPr lang="en-US" altLang="ru-RU" sz="3200" b="1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altLang="ru-RU" sz="32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08" y="242864"/>
            <a:ext cx="12001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topshiriqlar</a:t>
            </a:r>
            <a:r>
              <a:rPr lang="en-US" altLang="ru-RU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altLang="ru-RU" sz="48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801770" y="4395360"/>
            <a:ext cx="2054259" cy="224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8772</TotalTime>
  <Words>418</Words>
  <Application>Microsoft Office PowerPoint</Application>
  <PresentationFormat>Произвольный</PresentationFormat>
  <Paragraphs>87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Office Theme</vt:lpstr>
      <vt:lpstr>MATEMATIKA</vt:lpstr>
      <vt:lpstr> MUSTAHKAMLASH</vt:lpstr>
      <vt:lpstr>        471-masala</vt:lpstr>
      <vt:lpstr>J</vt:lpstr>
      <vt:lpstr>      476-masala</vt:lpstr>
      <vt:lpstr>     477-masala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629</cp:revision>
  <dcterms:created xsi:type="dcterms:W3CDTF">2020-04-09T07:32:19Z</dcterms:created>
  <dcterms:modified xsi:type="dcterms:W3CDTF">2020-11-23T05:34:01Z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