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8"/>
  </p:notesMasterIdLst>
  <p:sldIdLst>
    <p:sldId id="266" r:id="rId2"/>
    <p:sldId id="265" r:id="rId3"/>
    <p:sldId id="403" r:id="rId4"/>
    <p:sldId id="417" r:id="rId5"/>
    <p:sldId id="411" r:id="rId6"/>
    <p:sldId id="413" r:id="rId7"/>
    <p:sldId id="404" r:id="rId8"/>
    <p:sldId id="390" r:id="rId9"/>
    <p:sldId id="405" r:id="rId10"/>
    <p:sldId id="406" r:id="rId11"/>
    <p:sldId id="339" r:id="rId12"/>
    <p:sldId id="407" r:id="rId13"/>
    <p:sldId id="409" r:id="rId14"/>
    <p:sldId id="408" r:id="rId15"/>
    <p:sldId id="410" r:id="rId16"/>
    <p:sldId id="384" r:id="rId17"/>
    <p:sldId id="385" r:id="rId18"/>
    <p:sldId id="418" r:id="rId19"/>
    <p:sldId id="386" r:id="rId20"/>
    <p:sldId id="421" r:id="rId21"/>
    <p:sldId id="420" r:id="rId22"/>
    <p:sldId id="412" r:id="rId23"/>
    <p:sldId id="414" r:id="rId24"/>
    <p:sldId id="415" r:id="rId25"/>
    <p:sldId id="416" r:id="rId26"/>
    <p:sldId id="402" r:id="rId27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848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025" autoAdjust="0"/>
  </p:normalViewPr>
  <p:slideViewPr>
    <p:cSldViewPr>
      <p:cViewPr varScale="1">
        <p:scale>
          <a:sx n="127" d="100"/>
          <a:sy n="127" d="100"/>
        </p:scale>
        <p:origin x="812" y="8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6BC234-9311-4826-9728-89C1882C445C}" type="datetimeFigureOut">
              <a:rPr lang="ru-RU" smtClean="0"/>
              <a:t>14.11.2020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C81406-C751-4517-B02A-BE40C6E5A9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16086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C81406-C751-4517-B02A-BE40C6E5A956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60766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11/14/2020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11/14/2020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11/14/2020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5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gif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5757267" cy="1020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8755" y="228029"/>
            <a:ext cx="3361945" cy="537640"/>
          </a:xfrm>
          <a:prstGeom prst="rect">
            <a:avLst/>
          </a:prstGeom>
        </p:spPr>
        <p:txBody>
          <a:bodyPr vert="horz" wrap="square" lIns="0" tIns="14597" rIns="0" bIns="0" rtlCol="0" anchor="ctr">
            <a:spAutoFit/>
          </a:bodyPr>
          <a:lstStyle/>
          <a:p>
            <a:pPr marL="12693" algn="ctr">
              <a:spcBef>
                <a:spcPts val="114"/>
              </a:spcBef>
            </a:pPr>
            <a:r>
              <a:rPr lang="ru-RU" sz="3398" spc="-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98" spc="-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Русский</a:t>
            </a:r>
            <a:r>
              <a:rPr sz="3398" spc="-5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98" spc="10" dirty="0">
                <a:latin typeface="Arial" panose="020B0604020202020204" pitchFamily="34" charset="0"/>
                <a:cs typeface="Arial" panose="020B0604020202020204" pitchFamily="34" charset="0"/>
              </a:rPr>
              <a:t>язык</a:t>
            </a:r>
            <a:endParaRPr sz="3398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25194" y="1258887"/>
            <a:ext cx="2776907" cy="321876"/>
          </a:xfrm>
          <a:prstGeom prst="rect">
            <a:avLst/>
          </a:prstGeom>
        </p:spPr>
        <p:txBody>
          <a:bodyPr vert="horz" wrap="square" lIns="0" tIns="13963" rIns="0" bIns="0" rtlCol="0">
            <a:spAutoFit/>
          </a:bodyPr>
          <a:lstStyle/>
          <a:p>
            <a:r>
              <a:rPr lang="ru-RU" sz="2000" b="1" spc="-20" dirty="0" smtClean="0">
                <a:solidFill>
                  <a:srgbClr val="2365C7"/>
                </a:solidFill>
                <a:latin typeface="Arial"/>
                <a:cs typeface="Arial"/>
              </a:rPr>
              <a:t>   </a:t>
            </a:r>
            <a:endParaRPr lang="ru-RU" sz="2000" b="1" spc="-20" dirty="0">
              <a:solidFill>
                <a:srgbClr val="2365C7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42012" y="1195133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grpSp>
        <p:nvGrpSpPr>
          <p:cNvPr id="10" name="object 10"/>
          <p:cNvGrpSpPr/>
          <p:nvPr/>
        </p:nvGrpSpPr>
        <p:grpSpPr>
          <a:xfrm>
            <a:off x="4685877" y="213558"/>
            <a:ext cx="634055" cy="63405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3208" y="249697"/>
            <a:ext cx="173270" cy="362142"/>
          </a:xfrm>
          <a:prstGeom prst="rect">
            <a:avLst/>
          </a:prstGeom>
        </p:spPr>
        <p:txBody>
          <a:bodyPr vert="horz" wrap="square" lIns="0" tIns="15867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249" b="1" spc="10" dirty="0">
                <a:solidFill>
                  <a:srgbClr val="FFFFFF"/>
                </a:solidFill>
                <a:latin typeface="Arial"/>
                <a:cs typeface="Arial"/>
              </a:rPr>
              <a:t>5</a:t>
            </a:r>
            <a:endParaRPr sz="2249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7359" y="542482"/>
            <a:ext cx="439205" cy="212232"/>
          </a:xfrm>
          <a:prstGeom prst="rect">
            <a:avLst/>
          </a:prstGeom>
        </p:spPr>
        <p:txBody>
          <a:bodyPr vert="horz" wrap="square" lIns="0" tIns="12059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7773" y="289663"/>
            <a:ext cx="467131" cy="466497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</p:grpSp>
      <p:sp>
        <p:nvSpPr>
          <p:cNvPr id="27" name="object 5"/>
          <p:cNvSpPr/>
          <p:nvPr/>
        </p:nvSpPr>
        <p:spPr>
          <a:xfrm>
            <a:off x="142012" y="2092582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 sz="1799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86013" y="1195133"/>
            <a:ext cx="498768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</a:p>
        </p:txBody>
      </p:sp>
      <p:sp>
        <p:nvSpPr>
          <p:cNvPr id="8" name="AutoShape 2" descr="обои : небо, Синий фон, Зима, Макрос, филиал, мороз, Замораживание, Хлопья  снега, Дерево, Погода, время года 3840x2160 - rehctawatcher - 255751 -  красивые картинки - WallHer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674104" y="1239193"/>
            <a:ext cx="365024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Тема: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указать </a:t>
            </a:r>
            <a:endParaRPr lang="ru-RU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признак предмета</a:t>
            </a:r>
            <a:r>
              <a:rPr 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Наш помощник – школьная библиотека. 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9" name="Picture 3" descr="D:\клипарт\узбекистан\биб навои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99633" y="1146072"/>
            <a:ext cx="1962158" cy="1035054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534860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08042" y="174625"/>
            <a:ext cx="2149715" cy="315471"/>
          </a:xfrm>
        </p:spPr>
        <p:txBody>
          <a:bodyPr/>
          <a:lstStyle/>
          <a:p>
            <a:r>
              <a:rPr lang="ru-RU" dirty="0" smtClean="0"/>
              <a:t>Упражнение 2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15900" y="676003"/>
            <a:ext cx="5410200" cy="2222579"/>
          </a:xfrm>
          <a:blipFill>
            <a:blip r:embed="rId2" cstate="email"/>
            <a:stretch>
              <a:fillRect/>
            </a:stretch>
          </a:blipFill>
        </p:spPr>
        <p:txBody>
          <a:bodyPr>
            <a:normAutofit fontScale="92500" lnSpcReduction="20000"/>
          </a:bodyPr>
          <a:lstStyle/>
          <a:p>
            <a:pPr indent="177800"/>
            <a:r>
              <a:rPr lang="ru-R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Учитель физик</a:t>
            </a:r>
            <a:r>
              <a:rPr lang="ru-RU" sz="19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, математик</a:t>
            </a:r>
            <a:r>
              <a:rPr lang="ru-RU" sz="19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, литератур</a:t>
            </a:r>
            <a:r>
              <a:rPr lang="ru-RU" sz="19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</a:t>
            </a:r>
            <a:r>
              <a:rPr lang="ru-R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, хими</a:t>
            </a:r>
            <a:r>
              <a:rPr lang="ru-RU" sz="19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, биологи</a:t>
            </a:r>
            <a:r>
              <a:rPr lang="ru-RU" sz="19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, истори</a:t>
            </a:r>
            <a:r>
              <a:rPr lang="ru-RU" sz="19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177800"/>
            <a:r>
              <a:rPr lang="ru-R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Директор колледж</a:t>
            </a:r>
            <a:r>
              <a:rPr lang="ru-RU" sz="19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, лице</a:t>
            </a:r>
            <a:r>
              <a:rPr lang="ru-RU" sz="19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</a:t>
            </a:r>
            <a:r>
              <a:rPr lang="ru-R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, завод</a:t>
            </a:r>
            <a:r>
              <a:rPr lang="ru-RU" sz="19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, цирк</a:t>
            </a:r>
            <a:r>
              <a:rPr lang="ru-RU" sz="19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, музе</a:t>
            </a:r>
            <a:r>
              <a:rPr lang="ru-RU" sz="19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</a:t>
            </a:r>
            <a:r>
              <a:rPr lang="ru-R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, театр</a:t>
            </a:r>
            <a:r>
              <a:rPr lang="ru-RU" sz="19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177800"/>
            <a:r>
              <a:rPr lang="ru-R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Главный врач детск</a:t>
            </a:r>
            <a:r>
              <a:rPr lang="ru-RU" sz="19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ой</a:t>
            </a:r>
            <a:r>
              <a:rPr lang="ru-R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больниц</a:t>
            </a:r>
            <a:r>
              <a:rPr lang="ru-RU" sz="19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ы,</a:t>
            </a:r>
            <a:r>
              <a:rPr lang="ru-R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наш</a:t>
            </a:r>
            <a:r>
              <a:rPr lang="ru-RU" sz="19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ей</a:t>
            </a:r>
            <a:r>
              <a:rPr lang="ru-R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поликлиник</a:t>
            </a:r>
            <a:r>
              <a:rPr lang="ru-RU" sz="19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, скор</a:t>
            </a:r>
            <a:r>
              <a:rPr lang="ru-RU" sz="19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ой</a:t>
            </a:r>
            <a:r>
              <a:rPr lang="ru-R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помощ</a:t>
            </a:r>
            <a:r>
              <a:rPr lang="ru-RU" sz="19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177800"/>
            <a:r>
              <a:rPr lang="ru-R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Артист музыкальн</a:t>
            </a:r>
            <a:r>
              <a:rPr lang="ru-RU" sz="19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ого</a:t>
            </a:r>
            <a:r>
              <a:rPr lang="ru-R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театр</a:t>
            </a:r>
            <a:r>
              <a:rPr lang="ru-RU" sz="19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, ташкентск</a:t>
            </a:r>
            <a:r>
              <a:rPr lang="ru-RU" sz="19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ого</a:t>
            </a:r>
            <a:r>
              <a:rPr lang="ru-R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цирк</a:t>
            </a:r>
            <a:r>
              <a:rPr lang="ru-RU" sz="19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, национальн</a:t>
            </a:r>
            <a:r>
              <a:rPr lang="ru-RU" sz="19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ого</a:t>
            </a:r>
            <a:r>
              <a:rPr lang="ru-R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балет</a:t>
            </a:r>
            <a:r>
              <a:rPr lang="ru-RU" sz="19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177800"/>
            <a:r>
              <a:rPr lang="ru-R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Ученик пят</a:t>
            </a:r>
            <a:r>
              <a:rPr lang="ru-RU" sz="19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ого</a:t>
            </a:r>
            <a:r>
              <a:rPr lang="ru-R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класс</a:t>
            </a:r>
            <a:r>
              <a:rPr lang="ru-RU" sz="19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а,</a:t>
            </a:r>
            <a:r>
              <a:rPr lang="ru-R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медицинск</a:t>
            </a:r>
            <a:r>
              <a:rPr lang="ru-RU" sz="19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ого</a:t>
            </a:r>
            <a:r>
              <a:rPr lang="ru-R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колледж</a:t>
            </a:r>
            <a:r>
              <a:rPr lang="ru-RU" sz="19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, городск</a:t>
            </a:r>
            <a:r>
              <a:rPr lang="ru-RU" sz="19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ого</a:t>
            </a:r>
            <a:r>
              <a:rPr lang="ru-R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лице</a:t>
            </a:r>
            <a:r>
              <a:rPr lang="ru-RU" sz="19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</a:t>
            </a:r>
            <a:r>
              <a:rPr lang="ru-R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, спортивн</a:t>
            </a:r>
            <a:r>
              <a:rPr lang="ru-RU" sz="19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ой</a:t>
            </a:r>
            <a:r>
              <a:rPr lang="ru-R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школ</a:t>
            </a:r>
            <a:r>
              <a:rPr lang="ru-RU" sz="19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</a:t>
            </a:r>
            <a:r>
              <a:rPr lang="ru-R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78717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</a:t>
            </a:r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555626"/>
            <a:ext cx="5410200" cy="2523768"/>
          </a:xfrm>
        </p:spPr>
        <p:txBody>
          <a:bodyPr/>
          <a:lstStyle/>
          <a:p>
            <a:r>
              <a:rPr lang="ru-RU" b="1" dirty="0"/>
              <a:t>Прочитайте диалог «В библиотеке». Спросите о книгах в </a:t>
            </a:r>
            <a:r>
              <a:rPr lang="ru-RU" b="1" dirty="0" smtClean="0"/>
              <a:t>вашей школьной </a:t>
            </a:r>
            <a:r>
              <a:rPr lang="ru-RU" b="1" dirty="0"/>
              <a:t>библиотеке. Придумайте свои варианты диалогов. </a:t>
            </a:r>
            <a:endParaRPr lang="ru-RU" b="1" dirty="0" smtClean="0"/>
          </a:p>
          <a:p>
            <a:r>
              <a:rPr lang="ru-RU" sz="1400" dirty="0" smtClean="0"/>
              <a:t>— </a:t>
            </a:r>
            <a:r>
              <a:rPr lang="ru-RU" sz="1400" dirty="0"/>
              <a:t>Здравствуйте, </a:t>
            </a:r>
            <a:r>
              <a:rPr lang="ru-RU" sz="1400" dirty="0" err="1"/>
              <a:t>Холида</a:t>
            </a:r>
            <a:r>
              <a:rPr lang="ru-RU" sz="1400" dirty="0"/>
              <a:t> </a:t>
            </a:r>
            <a:r>
              <a:rPr lang="ru-RU" sz="1400" dirty="0" err="1"/>
              <a:t>Икромовна</a:t>
            </a:r>
            <a:r>
              <a:rPr lang="ru-RU" sz="1400" dirty="0"/>
              <a:t>! </a:t>
            </a:r>
            <a:endParaRPr lang="ru-RU" sz="1400" dirty="0" smtClean="0"/>
          </a:p>
          <a:p>
            <a:r>
              <a:rPr lang="ru-RU" sz="1400" dirty="0" smtClean="0"/>
              <a:t>— </a:t>
            </a:r>
            <a:r>
              <a:rPr lang="ru-RU" sz="1400" dirty="0"/>
              <a:t>Здравствуй, Анвар! Какая книга тебе нужна? </a:t>
            </a:r>
            <a:endParaRPr lang="ru-RU" sz="1400" dirty="0" smtClean="0"/>
          </a:p>
          <a:p>
            <a:r>
              <a:rPr lang="ru-RU" sz="1400" dirty="0" smtClean="0"/>
              <a:t>— </a:t>
            </a:r>
            <a:r>
              <a:rPr lang="ru-RU" sz="1400" dirty="0"/>
              <a:t>Учитель ботаники попросил сделать доклад «Редкие растения Узбекистана». Какие книги вы посоветуете взять? </a:t>
            </a:r>
            <a:endParaRPr lang="ru-RU" sz="1400" dirty="0" smtClean="0"/>
          </a:p>
          <a:p>
            <a:r>
              <a:rPr lang="ru-RU" sz="1400" dirty="0" smtClean="0"/>
              <a:t>— </a:t>
            </a:r>
            <a:r>
              <a:rPr lang="ru-RU" sz="1400" dirty="0"/>
              <a:t>У нас есть «Атлас Узбекистана» и «Книга юного биолога</a:t>
            </a:r>
            <a:r>
              <a:rPr lang="ru-RU" sz="1400" dirty="0" smtClean="0"/>
              <a:t>».</a:t>
            </a:r>
          </a:p>
          <a:p>
            <a:r>
              <a:rPr lang="ru-RU" sz="1400" dirty="0" smtClean="0"/>
              <a:t>— Большое </a:t>
            </a:r>
            <a:r>
              <a:rPr lang="ru-RU" sz="1400" dirty="0"/>
              <a:t>спасибо</a:t>
            </a:r>
            <a:r>
              <a:rPr lang="ru-RU" sz="1400" dirty="0" smtClean="0"/>
              <a:t>.</a:t>
            </a:r>
          </a:p>
          <a:p>
            <a:endParaRPr lang="ru-RU" sz="1400" dirty="0" smtClean="0"/>
          </a:p>
          <a:p>
            <a:r>
              <a:rPr lang="ru-RU" sz="1400" b="1" dirty="0" smtClean="0"/>
              <a:t> </a:t>
            </a:r>
            <a:r>
              <a:rPr lang="ru-RU" sz="1400" dirty="0"/>
              <a:t>Слова для справок: учитель математики, «Справочник юного математика», учебник алгебры; учитель русского языка, биография </a:t>
            </a:r>
            <a:r>
              <a:rPr lang="ru-RU" sz="1400" dirty="0" smtClean="0"/>
              <a:t>Пушкина</a:t>
            </a:r>
            <a:r>
              <a:rPr lang="ru-RU" sz="1400" dirty="0"/>
              <a:t>, «Энциклопедия юного читателя».</a:t>
            </a:r>
            <a:endParaRPr lang="ru-RU" sz="1400" dirty="0" smtClean="0"/>
          </a:p>
        </p:txBody>
      </p:sp>
      <p:pic>
        <p:nvPicPr>
          <p:cNvPr id="4098" name="Picture 2" descr="Факты о животных и растениях можно сообщить составителям Красной книги |  NORMA.UZ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356" y="595480"/>
            <a:ext cx="5283183" cy="2483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1350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</a:t>
            </a:r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784225"/>
            <a:ext cx="5474546" cy="2231380"/>
          </a:xfrm>
        </p:spPr>
        <p:txBody>
          <a:bodyPr/>
          <a:lstStyle/>
          <a:p>
            <a:r>
              <a:rPr lang="ru-RU" sz="1400" dirty="0" smtClean="0"/>
              <a:t>— </a:t>
            </a:r>
            <a:r>
              <a:rPr lang="ru-RU" sz="1400" dirty="0"/>
              <a:t>Здравствуйте, </a:t>
            </a:r>
            <a:r>
              <a:rPr lang="ru-RU" sz="1400" dirty="0" err="1" smtClean="0"/>
              <a:t>Саломат</a:t>
            </a:r>
            <a:r>
              <a:rPr lang="ru-RU" sz="1400" dirty="0" smtClean="0"/>
              <a:t> </a:t>
            </a:r>
            <a:r>
              <a:rPr lang="ru-RU" sz="1400" dirty="0" err="1"/>
              <a:t>Икромовна</a:t>
            </a:r>
            <a:r>
              <a:rPr lang="ru-RU" sz="1400" dirty="0"/>
              <a:t>! </a:t>
            </a:r>
            <a:endParaRPr lang="ru-RU" sz="1400" dirty="0" smtClean="0"/>
          </a:p>
          <a:p>
            <a:r>
              <a:rPr lang="ru-RU" sz="1400" dirty="0" smtClean="0"/>
              <a:t>— </a:t>
            </a:r>
            <a:r>
              <a:rPr lang="ru-RU" sz="1400" dirty="0"/>
              <a:t>Здравствуй, </a:t>
            </a:r>
            <a:r>
              <a:rPr lang="ru-RU" sz="1400" dirty="0" smtClean="0"/>
              <a:t>Фарида! </a:t>
            </a:r>
            <a:r>
              <a:rPr lang="ru-RU" sz="1400" dirty="0"/>
              <a:t>Какая книга тебе нужна? </a:t>
            </a:r>
            <a:endParaRPr lang="ru-RU" sz="1400" dirty="0" smtClean="0"/>
          </a:p>
          <a:p>
            <a:r>
              <a:rPr lang="ru-RU" sz="1400" dirty="0" smtClean="0"/>
              <a:t>— Учитель математики сказал готовиться к олимпиаде. Какие </a:t>
            </a:r>
            <a:r>
              <a:rPr lang="ru-RU" sz="1400" dirty="0"/>
              <a:t>книги вы посоветуете взять? </a:t>
            </a:r>
            <a:endParaRPr lang="ru-RU" sz="1400" dirty="0" smtClean="0"/>
          </a:p>
          <a:p>
            <a:r>
              <a:rPr lang="ru-RU" sz="1400" dirty="0" smtClean="0"/>
              <a:t>— </a:t>
            </a:r>
            <a:r>
              <a:rPr lang="ru-RU" sz="1400" dirty="0"/>
              <a:t>У нас есть </a:t>
            </a:r>
            <a:r>
              <a:rPr lang="ru-RU" sz="1400" dirty="0" smtClean="0"/>
              <a:t>«Справочник юного математика» </a:t>
            </a:r>
            <a:r>
              <a:rPr lang="ru-RU" sz="1400" dirty="0"/>
              <a:t>и </a:t>
            </a:r>
            <a:r>
              <a:rPr lang="ru-RU" sz="1400" dirty="0" smtClean="0"/>
              <a:t>учебник алгебры.</a:t>
            </a:r>
          </a:p>
          <a:p>
            <a:pPr>
              <a:spcAft>
                <a:spcPts val="600"/>
              </a:spcAft>
            </a:pPr>
            <a:r>
              <a:rPr lang="ru-RU" sz="1400" dirty="0" smtClean="0"/>
              <a:t>— Большое </a:t>
            </a:r>
            <a:r>
              <a:rPr lang="ru-RU" sz="1400" dirty="0"/>
              <a:t>спасибо</a:t>
            </a:r>
            <a:r>
              <a:rPr lang="ru-RU" sz="1400" dirty="0" smtClean="0"/>
              <a:t>.</a:t>
            </a:r>
          </a:p>
          <a:p>
            <a:pPr>
              <a:spcAft>
                <a:spcPts val="600"/>
              </a:spcAft>
            </a:pPr>
            <a:r>
              <a:rPr lang="ru-RU" sz="1400" dirty="0" smtClean="0"/>
              <a:t>Слова </a:t>
            </a:r>
            <a:r>
              <a:rPr lang="ru-RU" sz="1400" dirty="0"/>
              <a:t>для справок: учитель математики, «Справочник юного математика», учебник алгебры; учитель русского языка, биография </a:t>
            </a:r>
            <a:r>
              <a:rPr lang="ru-RU" sz="1400" dirty="0" smtClean="0"/>
              <a:t>Пушкина</a:t>
            </a:r>
            <a:r>
              <a:rPr lang="ru-RU" sz="1400" dirty="0"/>
              <a:t>, «Энциклопедия юного читателя».</a:t>
            </a:r>
            <a:endParaRPr lang="ru-RU" sz="1400" dirty="0" smtClean="0"/>
          </a:p>
        </p:txBody>
      </p:sp>
    </p:spTree>
    <p:extLst>
      <p:ext uri="{BB962C8B-B14F-4D97-AF65-F5344CB8AC3E}">
        <p14:creationId xmlns:p14="http://schemas.microsoft.com/office/powerpoint/2010/main" val="1675798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Все правила по математике для начальной школы - Скачать и распечатать  бесплатн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6655" y="760284"/>
            <a:ext cx="1732488" cy="2238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Марина Томилина - Справочник по математике. 5-9 классы скачать книгу  бесплатно (epub, fb2, txt, torrent) | 7books.ru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3478" y="741234"/>
            <a:ext cx="1746421" cy="2276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М.Мирзааҳмедов: Математикадан масалалар тўплами 5-синф | Asaxiy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54" r="868" b="9404"/>
          <a:stretch/>
        </p:blipFill>
        <p:spPr bwMode="auto">
          <a:xfrm>
            <a:off x="104196" y="636459"/>
            <a:ext cx="1876955" cy="236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2258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</a:t>
            </a:r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708025"/>
            <a:ext cx="5486400" cy="2354491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ru-RU" sz="1600" dirty="0" smtClean="0"/>
              <a:t>— </a:t>
            </a:r>
            <a:r>
              <a:rPr lang="ru-RU" sz="1600" dirty="0"/>
              <a:t>Здравствуйте, </a:t>
            </a:r>
            <a:r>
              <a:rPr lang="ru-RU" sz="1600" dirty="0" err="1" smtClean="0"/>
              <a:t>Саломат</a:t>
            </a:r>
            <a:r>
              <a:rPr lang="ru-RU" sz="1600" dirty="0" smtClean="0"/>
              <a:t> </a:t>
            </a:r>
            <a:r>
              <a:rPr lang="ru-RU" sz="1600" dirty="0" err="1"/>
              <a:t>Икромовна</a:t>
            </a:r>
            <a:r>
              <a:rPr lang="ru-RU" sz="1600" dirty="0"/>
              <a:t>! </a:t>
            </a:r>
            <a:endParaRPr lang="ru-RU" sz="1600" dirty="0" smtClean="0"/>
          </a:p>
          <a:p>
            <a:pPr>
              <a:spcAft>
                <a:spcPts val="600"/>
              </a:spcAft>
            </a:pPr>
            <a:r>
              <a:rPr lang="ru-RU" sz="1600" dirty="0" smtClean="0"/>
              <a:t>— </a:t>
            </a:r>
            <a:r>
              <a:rPr lang="ru-RU" sz="1600" dirty="0"/>
              <a:t>Здравствуй, </a:t>
            </a:r>
            <a:r>
              <a:rPr lang="ru-RU" sz="1600" dirty="0" err="1" smtClean="0"/>
              <a:t>Барно</a:t>
            </a:r>
            <a:r>
              <a:rPr lang="ru-RU" sz="1600" dirty="0" smtClean="0"/>
              <a:t>! </a:t>
            </a:r>
            <a:r>
              <a:rPr lang="ru-RU" sz="1600" dirty="0"/>
              <a:t>Какая книга тебе нужна? </a:t>
            </a:r>
            <a:endParaRPr lang="ru-RU" sz="1600" dirty="0" smtClean="0"/>
          </a:p>
          <a:p>
            <a:pPr>
              <a:spcAft>
                <a:spcPts val="600"/>
              </a:spcAft>
            </a:pPr>
            <a:r>
              <a:rPr lang="ru-RU" sz="1600" dirty="0" smtClean="0"/>
              <a:t>— Учитель русского языка сказала прочитать биографию Пушкина. Какие </a:t>
            </a:r>
            <a:r>
              <a:rPr lang="ru-RU" sz="1600" dirty="0"/>
              <a:t>книги вы посоветуете взять? </a:t>
            </a:r>
            <a:endParaRPr lang="ru-RU" sz="1600" dirty="0" smtClean="0"/>
          </a:p>
          <a:p>
            <a:pPr>
              <a:spcAft>
                <a:spcPts val="600"/>
              </a:spcAft>
            </a:pPr>
            <a:r>
              <a:rPr lang="ru-RU" sz="1600" dirty="0" smtClean="0"/>
              <a:t>— </a:t>
            </a:r>
            <a:r>
              <a:rPr lang="ru-RU" sz="1600" dirty="0"/>
              <a:t>У нас есть </a:t>
            </a:r>
            <a:r>
              <a:rPr lang="ru-RU" sz="1600" dirty="0" smtClean="0"/>
              <a:t>«Энциклопедия юного читателя» и книги Пушкина .</a:t>
            </a:r>
          </a:p>
          <a:p>
            <a:pPr>
              <a:spcAft>
                <a:spcPts val="600"/>
              </a:spcAft>
            </a:pPr>
            <a:r>
              <a:rPr lang="ru-RU" sz="1600" dirty="0" smtClean="0"/>
              <a:t>— Большое </a:t>
            </a:r>
            <a:r>
              <a:rPr lang="ru-RU" sz="1600" dirty="0"/>
              <a:t>спасибо</a:t>
            </a:r>
            <a:r>
              <a:rPr lang="ru-RU" sz="1600" dirty="0" smtClean="0"/>
              <a:t>.</a:t>
            </a:r>
          </a:p>
          <a:p>
            <a:endParaRPr lang="ru-RU" sz="1600" dirty="0" smtClean="0"/>
          </a:p>
        </p:txBody>
      </p:sp>
    </p:spTree>
    <p:extLst>
      <p:ext uri="{BB962C8B-B14F-4D97-AF65-F5344CB8AC3E}">
        <p14:creationId xmlns:p14="http://schemas.microsoft.com/office/powerpoint/2010/main" val="3034919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 descr="Энциклопедический словарь юного литературовед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300" y="738121"/>
            <a:ext cx="1447800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Книга «Devar. Космос. 4D Энциклопедия в дополненной реальности» Аверьянов  В.В. – купить онлайн в Ташкенте и Узбекистане на Book4you.uz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86" t="4305" r="9709" b="9603"/>
          <a:stretch/>
        </p:blipFill>
        <p:spPr bwMode="auto">
          <a:xfrm>
            <a:off x="2164085" y="738121"/>
            <a:ext cx="1492990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Книга «Насекомые. Первая энциклопедия» Л.В. Клюшкин – купить онлайн в  Ташкенте и Узбекистане на Book4you.uz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94" r="1843" b="9417"/>
          <a:stretch/>
        </p:blipFill>
        <p:spPr bwMode="auto">
          <a:xfrm>
            <a:off x="3941047" y="763394"/>
            <a:ext cx="1524000" cy="2042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3085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63700" y="129944"/>
            <a:ext cx="3078242" cy="343255"/>
          </a:xfrm>
        </p:spPr>
        <p:txBody>
          <a:bodyPr>
            <a:normAutofit/>
          </a:bodyPr>
          <a:lstStyle/>
          <a:p>
            <a:r>
              <a:rPr lang="ru-RU" dirty="0" smtClean="0"/>
              <a:t>Упражнение 5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15900" y="473199"/>
            <a:ext cx="5410200" cy="2673226"/>
          </a:xfrm>
        </p:spPr>
        <p:txBody>
          <a:bodyPr>
            <a:normAutofit fontScale="92500"/>
          </a:bodyPr>
          <a:lstStyle/>
          <a:p>
            <a:r>
              <a:rPr lang="ru-RU" sz="2300" dirty="0"/>
              <a:t> </a:t>
            </a:r>
            <a:r>
              <a:rPr lang="ru-RU" sz="1300" b="1" dirty="0"/>
              <a:t>Прочитайте рассказ </a:t>
            </a:r>
            <a:r>
              <a:rPr lang="ru-RU" sz="1300" b="1" dirty="0" err="1"/>
              <a:t>Даврона</a:t>
            </a:r>
            <a:r>
              <a:rPr lang="ru-RU" sz="1300" b="1" dirty="0"/>
              <a:t>, правильно поставьте окончания существительных. </a:t>
            </a:r>
            <a:r>
              <a:rPr lang="ru-RU" sz="1300" b="1" dirty="0" smtClean="0"/>
              <a:t>Запишите </a:t>
            </a:r>
            <a:r>
              <a:rPr lang="ru-RU" sz="1300" b="1" dirty="0"/>
              <a:t>в тетрадь. Расскажите о своей </a:t>
            </a:r>
            <a:r>
              <a:rPr lang="ru-RU" sz="1300" b="1" dirty="0" smtClean="0"/>
              <a:t>школьной </a:t>
            </a:r>
            <a:r>
              <a:rPr lang="ru-RU" sz="1300" b="1" dirty="0"/>
              <a:t>библиотеке. Какие книги вы берёте в библиотеке? Какие книги хотите прочитать? </a:t>
            </a:r>
            <a:endParaRPr lang="ru-RU" sz="1300" b="1" dirty="0" smtClean="0"/>
          </a:p>
          <a:p>
            <a:r>
              <a:rPr lang="ru-RU" sz="2300" dirty="0" smtClean="0"/>
              <a:t>Учитель </a:t>
            </a:r>
            <a:r>
              <a:rPr lang="ru-RU" sz="2300" dirty="0" err="1"/>
              <a:t>истори</a:t>
            </a:r>
            <a:r>
              <a:rPr lang="ru-RU" sz="2300" dirty="0"/>
              <a:t>... дал мне и Анвару задание написать доклад. </a:t>
            </a:r>
            <a:r>
              <a:rPr lang="ru-RU" sz="2300" dirty="0" smtClean="0"/>
              <a:t>Тема </a:t>
            </a:r>
            <a:r>
              <a:rPr lang="ru-RU" sz="2300" dirty="0"/>
              <a:t>доклад... — «Древние города Узбекистан...». В ш</a:t>
            </a:r>
            <a:r>
              <a:rPr lang="ru-RU" sz="2300" dirty="0" smtClean="0"/>
              <a:t>кольной </a:t>
            </a:r>
            <a:r>
              <a:rPr lang="ru-RU" sz="2300" dirty="0"/>
              <a:t>библиотеке мы взяли учебник </a:t>
            </a:r>
            <a:r>
              <a:rPr lang="ru-RU" sz="2300" dirty="0" err="1"/>
              <a:t>истори</a:t>
            </a:r>
            <a:r>
              <a:rPr lang="ru-RU" sz="2300" dirty="0"/>
              <a:t>... и </a:t>
            </a:r>
            <a:r>
              <a:rPr lang="ru-RU" sz="2300" dirty="0" smtClean="0"/>
              <a:t>большой </a:t>
            </a:r>
            <a:r>
              <a:rPr lang="ru-RU" sz="2300" dirty="0"/>
              <a:t>том </a:t>
            </a:r>
            <a:r>
              <a:rPr lang="ru-RU" sz="2300" dirty="0" err="1"/>
              <a:t>энциклопеди</a:t>
            </a:r>
            <a:r>
              <a:rPr lang="ru-RU" sz="2300" dirty="0"/>
              <a:t>... 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64100" y="2576594"/>
            <a:ext cx="3417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092700" y="1603315"/>
            <a:ext cx="32733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endParaRPr lang="ru-RU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120900" y="1283127"/>
            <a:ext cx="349776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102100" y="1927225"/>
            <a:ext cx="32733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endParaRPr lang="ru-RU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77900" y="2576594"/>
            <a:ext cx="34176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</a:p>
        </p:txBody>
      </p:sp>
    </p:spTree>
    <p:extLst>
      <p:ext uri="{BB962C8B-B14F-4D97-AF65-F5344CB8AC3E}">
        <p14:creationId xmlns:p14="http://schemas.microsoft.com/office/powerpoint/2010/main" val="2990951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5990" y="129944"/>
            <a:ext cx="3893820" cy="31547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92100" y="708026"/>
            <a:ext cx="5257800" cy="1905000"/>
          </a:xfrm>
        </p:spPr>
        <p:txBody>
          <a:bodyPr>
            <a:noAutofit/>
          </a:bodyPr>
          <a:lstStyle/>
          <a:p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Феруза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посоветовала нам пойти в Национальную библиотеку имени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Алишер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... Навои. На входе мы показали читательский билет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Феруз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... . По каталогу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Феруза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выбрала книгу «Памятники Самарканд...,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Хив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... и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Бухар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...».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73100" y="2155825"/>
            <a:ext cx="381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</a:t>
            </a:r>
            <a:endParaRPr lang="ru-RU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835398" y="1901206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735847" y="1546225"/>
            <a:ext cx="3818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</a:t>
            </a:r>
            <a:endParaRPr lang="ru-RU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245100" y="1012825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816100" y="2167493"/>
            <a:ext cx="3818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</a:t>
            </a:r>
            <a:endParaRPr lang="ru-RU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73167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5279" y="1083504"/>
            <a:ext cx="2086621" cy="738664"/>
          </a:xfrm>
        </p:spPr>
        <p:txBody>
          <a:bodyPr/>
          <a:lstStyle/>
          <a:p>
            <a:r>
              <a:rPr lang="ru-RU" sz="1600" dirty="0" smtClean="0">
                <a:solidFill>
                  <a:srgbClr val="002060"/>
                </a:solidFill>
              </a:rPr>
              <a:t>Национальная библиотека имени </a:t>
            </a:r>
            <a:r>
              <a:rPr lang="ru-RU" sz="1600" dirty="0">
                <a:solidFill>
                  <a:srgbClr val="002060"/>
                </a:solidFill>
              </a:rPr>
              <a:t>Алишер</a:t>
            </a:r>
            <a:r>
              <a:rPr lang="ru-RU" sz="1600" dirty="0">
                <a:solidFill>
                  <a:srgbClr val="FF0000"/>
                </a:solidFill>
              </a:rPr>
              <a:t>а</a:t>
            </a:r>
            <a:r>
              <a:rPr lang="ru-RU" sz="1600" dirty="0">
                <a:solidFill>
                  <a:srgbClr val="002060"/>
                </a:solidFill>
              </a:rPr>
              <a:t> Навои</a:t>
            </a:r>
            <a:endParaRPr lang="ru-RU" sz="16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email"/>
          <a:srcRect r="-1"/>
          <a:stretch>
            <a:fillRect/>
          </a:stretch>
        </p:blipFill>
        <p:spPr bwMode="auto">
          <a:xfrm>
            <a:off x="2654300" y="631825"/>
            <a:ext cx="2939329" cy="2389418"/>
          </a:xfrm>
          <a:prstGeom prst="round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111096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5990" y="129945"/>
            <a:ext cx="3893820" cy="31547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39700" y="708025"/>
            <a:ext cx="5410200" cy="2190558"/>
          </a:xfrm>
        </p:spPr>
        <p:txBody>
          <a:bodyPr>
            <a:normAutofit/>
          </a:bodyPr>
          <a:lstStyle/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В читальном зале «Узбекистан» мы сделали заказ на компьютере библиотек... . Специальный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телелифт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доставил из хранилища книгу Анвар... . Я попросил библиотекаря сделать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ксерокопи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..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всех </a:t>
            </a:r>
            <a:r>
              <a:rPr lang="ru-RU" sz="20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иллюстраций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73500" y="936625"/>
            <a:ext cx="3273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879863" y="1546225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989498" y="1892586"/>
            <a:ext cx="3273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20507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Сегодня на уроке мы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69641" y="555625"/>
            <a:ext cx="4343400" cy="1846659"/>
          </a:xfrm>
        </p:spPr>
        <p:txBody>
          <a:bodyPr/>
          <a:lstStyle/>
          <a:p>
            <a:pPr algn="l"/>
            <a:r>
              <a:rPr lang="ru-RU" sz="2000" dirty="0" smtClean="0"/>
              <a:t>Побываем в школьной библиотеке.</a:t>
            </a:r>
          </a:p>
          <a:p>
            <a:pPr algn="l"/>
            <a:r>
              <a:rPr lang="ru-RU" sz="2000" dirty="0" smtClean="0"/>
              <a:t>Повторим окончания прилагательных в Р</a:t>
            </a:r>
            <a:r>
              <a:rPr lang="en-US" sz="2000" dirty="0" smtClean="0"/>
              <a:t>.</a:t>
            </a:r>
            <a:r>
              <a:rPr lang="ru-RU" sz="2000" dirty="0" smtClean="0"/>
              <a:t>п.</a:t>
            </a:r>
          </a:p>
          <a:p>
            <a:pPr algn="l"/>
            <a:r>
              <a:rPr lang="ru-RU" sz="2000" dirty="0" smtClean="0"/>
              <a:t>Научимся говорить о признаках предмета, используя в речи родительный падеж без предлога.</a:t>
            </a:r>
          </a:p>
        </p:txBody>
      </p:sp>
      <p:pic>
        <p:nvPicPr>
          <p:cNvPr id="9218" name="Picture 2" descr="Правила поведения в библиотеке памятка – Правила поведения в детской  библиотеке. Правила поведения в библиотеке для детей: памятка. Правила  поведения в библиотеке: памятка для школьников — Стройматериалы Пирамида в  Демихово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2100" y="830470"/>
            <a:ext cx="1524656" cy="92530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8590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39700" y="660132"/>
            <a:ext cx="3655820" cy="1800493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Книга – друг человека.</a:t>
            </a:r>
          </a:p>
          <a:p>
            <a:pPr>
              <a:spcAft>
                <a:spcPts val="600"/>
              </a:spcAft>
            </a:pP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Книги читать – скуки не знать. </a:t>
            </a:r>
          </a:p>
          <a:p>
            <a:pPr>
              <a:spcAft>
                <a:spcPts val="600"/>
              </a:spcAft>
            </a:pP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Кто много читает, тот много  знает.</a:t>
            </a:r>
          </a:p>
          <a:p>
            <a:pPr>
              <a:spcAft>
                <a:spcPts val="600"/>
              </a:spcAft>
            </a:pP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Одна книга тысячи людей учит. </a:t>
            </a:r>
          </a:p>
          <a:p>
            <a:pPr>
              <a:spcAft>
                <a:spcPts val="600"/>
              </a:spcAft>
            </a:pP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Чтение – лучшее учение. </a:t>
            </a:r>
          </a:p>
          <a:p>
            <a:pPr>
              <a:spcAft>
                <a:spcPts val="600"/>
              </a:spcAft>
            </a:pPr>
            <a:endParaRPr lang="ru-RU" dirty="0"/>
          </a:p>
        </p:txBody>
      </p:sp>
      <p:pic>
        <p:nvPicPr>
          <p:cNvPr id="2050" name="Picture 2" descr="D:\клипарт\Новая папка (2)\0_87751_56f299ba_S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999953" flipH="1">
            <a:off x="1691711" y="2184888"/>
            <a:ext cx="1422433" cy="1071566"/>
          </a:xfrm>
          <a:prstGeom prst="rect">
            <a:avLst/>
          </a:prstGeom>
          <a:noFill/>
        </p:spPr>
      </p:pic>
      <p:pic>
        <p:nvPicPr>
          <p:cNvPr id="2052" name="Picture 4" descr="D:\клипарт\школа\игк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09563" y="75618"/>
            <a:ext cx="1392737" cy="3070808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1206500" y="75618"/>
            <a:ext cx="25890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Пословицы 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4104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0900" y="129945"/>
            <a:ext cx="1471816" cy="315471"/>
          </a:xfrm>
        </p:spPr>
        <p:txBody>
          <a:bodyPr/>
          <a:lstStyle/>
          <a:p>
            <a:r>
              <a:rPr lang="ru-RU" dirty="0" smtClean="0"/>
              <a:t>Загадки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931886" y="687268"/>
            <a:ext cx="2941614" cy="1538883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Дороги есть – ехать нельзя,</a:t>
            </a:r>
          </a:p>
          <a:p>
            <a:pPr>
              <a:spcAft>
                <a:spcPts val="600"/>
              </a:spcAft>
              <a:buNone/>
            </a:pP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Земля есть – пахать нельзя,</a:t>
            </a:r>
          </a:p>
          <a:p>
            <a:pPr>
              <a:spcAft>
                <a:spcPts val="600"/>
              </a:spcAft>
              <a:buNone/>
            </a:pP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реках, в морях воды нет.</a:t>
            </a:r>
          </a:p>
          <a:p>
            <a:pPr>
              <a:spcAft>
                <a:spcPts val="600"/>
              </a:spcAft>
            </a:pP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Кто говорит молча?</a:t>
            </a:r>
          </a:p>
          <a:p>
            <a:pPr>
              <a:spcAft>
                <a:spcPts val="600"/>
              </a:spcAft>
            </a:pPr>
            <a:endParaRPr lang="ru-RU" sz="1600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949700" y="653083"/>
            <a:ext cx="1599774" cy="12741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077" name="Picture 5" descr="D:\Маме\Учительская деятельность\школа\для учебника 5 класса\иллюстрации чтение\книга2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14438" y="1572765"/>
            <a:ext cx="1123686" cy="1192624"/>
          </a:xfrm>
          <a:prstGeom prst="rect">
            <a:avLst/>
          </a:prstGeom>
          <a:noFill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 flipH="1">
            <a:off x="110278" y="1325870"/>
            <a:ext cx="745408" cy="917936"/>
          </a:xfrm>
          <a:prstGeom prst="ellipse">
            <a:avLst/>
          </a:prstGeom>
          <a:noFill/>
          <a:ln w="19050">
            <a:solidFill>
              <a:srgbClr val="0070C0"/>
            </a:solidFill>
            <a:miter lim="800000"/>
            <a:headEnd/>
            <a:tailEnd/>
          </a:ln>
          <a:effectLst/>
        </p:spPr>
      </p:pic>
      <p:sp>
        <p:nvSpPr>
          <p:cNvPr id="9" name="Скругленная прямоугольная выноска 8"/>
          <p:cNvSpPr/>
          <p:nvPr/>
        </p:nvSpPr>
        <p:spPr>
          <a:xfrm>
            <a:off x="444500" y="2679846"/>
            <a:ext cx="743617" cy="439410"/>
          </a:xfrm>
          <a:prstGeom prst="wedgeRoundRectCallout">
            <a:avLst>
              <a:gd name="adj1" fmla="val -51208"/>
              <a:gd name="adj2" fmla="val -127722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946" b="1" dirty="0">
                <a:solidFill>
                  <a:srgbClr val="0070C0"/>
                </a:solidFill>
              </a:rPr>
              <a:t>Я тоже всё отгадал!</a:t>
            </a:r>
          </a:p>
        </p:txBody>
      </p:sp>
    </p:spTree>
    <p:extLst>
      <p:ext uri="{BB962C8B-B14F-4D97-AF65-F5344CB8AC3E}">
        <p14:creationId xmlns:p14="http://schemas.microsoft.com/office/powerpoint/2010/main" val="3918744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Правила библиотеки. Центральная детская библиотека. Муниципальное бюджетное  учреждение культуры «Рославльская межпоселенческая централизованная  библиотечная система»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" y="94169"/>
            <a:ext cx="5562600" cy="3052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739900" y="1083504"/>
            <a:ext cx="3886200" cy="203132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Правила библиотеки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В библиотеку 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приходи опрятным, 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Чистым,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причёсанным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 аккуратным.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Здороваться не забывай!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Правила следующие соблюдай:</a:t>
            </a:r>
          </a:p>
        </p:txBody>
      </p:sp>
    </p:spTree>
    <p:extLst>
      <p:ext uri="{BB962C8B-B14F-4D97-AF65-F5344CB8AC3E}">
        <p14:creationId xmlns:p14="http://schemas.microsoft.com/office/powerpoint/2010/main" val="3245604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Правила библиотеки. Центральная детская библиотека. Муниципальное бюджетное  учреждение культуры «Рославльская межпоселенческая централизованная  библиотечная система»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16" y="30367"/>
            <a:ext cx="5562600" cy="3052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781416" y="1215688"/>
            <a:ext cx="3810000" cy="193899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Ясно,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чётко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кратко, быстро</a:t>
            </a:r>
            <a:b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Автора и книгу назови,</a:t>
            </a:r>
            <a:b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И когда получишь то, что нужно,</a:t>
            </a:r>
            <a:b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Вежливо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спасибо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ты скажи.</a:t>
            </a:r>
            <a:b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892300" y="860425"/>
            <a:ext cx="3054796" cy="3077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14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Правила библиотеки</a:t>
            </a:r>
          </a:p>
        </p:txBody>
      </p:sp>
    </p:spTree>
    <p:extLst>
      <p:ext uri="{BB962C8B-B14F-4D97-AF65-F5344CB8AC3E}">
        <p14:creationId xmlns:p14="http://schemas.microsoft.com/office/powerpoint/2010/main" val="433164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Правила библиотеки. Центральная детская библиотека. Муниципальное бюджетное  учреждение культуры «Рославльская межпоселенческая централизованная  библиотечная система»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70" y="37464"/>
            <a:ext cx="5580030" cy="3108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770029" y="1286235"/>
            <a:ext cx="3949700" cy="175432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Возвращай полученную книгу 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Обязательно в указанный в ней срок,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Чтобы эту книгу без проблемы,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Прочитать другой ребенок смог.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5211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Правила библиотеки. Центральная детская библиотека. Муниципальное бюджетное  учреждение культуры «Рославльская межпоселенческая централизованная  библиотечная система»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70" y="37464"/>
            <a:ext cx="5580030" cy="3108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770029" y="1286235"/>
            <a:ext cx="3856071" cy="163121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Если эти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правила, ребята,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Будете вы строго соблюдать,</a:t>
            </a:r>
            <a:b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То тогда Страна Библиотека</a:t>
            </a:r>
            <a:b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будет рада вас всегда принять!</a:t>
            </a:r>
          </a:p>
        </p:txBody>
      </p:sp>
    </p:spTree>
    <p:extLst>
      <p:ext uri="{BB962C8B-B14F-4D97-AF65-F5344CB8AC3E}">
        <p14:creationId xmlns:p14="http://schemas.microsoft.com/office/powerpoint/2010/main" val="1964934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4" name="Picture 6" descr="Обои снег, winter, красавица Фон № 53103 , раздел Праздники, размер  4893x3247 - скачать бесплатно картинку на рабочий стол и телефон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08" y="-11303"/>
            <a:ext cx="5766308" cy="3243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899" y="294958"/>
            <a:ext cx="3352801" cy="2639184"/>
          </a:xfrm>
        </p:spPr>
        <p:txBody>
          <a:bodyPr/>
          <a:lstStyle/>
          <a:p>
            <a:pPr algn="l"/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     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Задание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Упражнение 7 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стр.78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Прочитать о библиотеке Александрии.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Найти пословицы о книге и записать в тетрадь. 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741234"/>
            <a:ext cx="3048000" cy="369332"/>
          </a:xfrm>
        </p:spPr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pic>
        <p:nvPicPr>
          <p:cNvPr id="6" name="Picture 4" descr="Дед Мороз с мешком подарков - Новогодние картинки - Анимационные блестящие  картинки 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4500" y="-53975"/>
            <a:ext cx="1236687" cy="1648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5282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9700" y="606763"/>
            <a:ext cx="28194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Какие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книги есть в библиотеке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наш</a:t>
            </a:r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ей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школ</a:t>
            </a:r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 У нас есть энциклопедия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природ</a:t>
            </a:r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атлас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мир</a:t>
            </a:r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энциклопедия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редк</a:t>
            </a:r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их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животн</a:t>
            </a:r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ых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dirty="0"/>
          </a:p>
        </p:txBody>
      </p:sp>
      <p:pic>
        <p:nvPicPr>
          <p:cNvPr id="2050" name="Picture 2" descr="Школьная библиотека. Сборник 110 книг (2001-2016) pdf, fb2 »  SoftLabirint.Ru: Скачать бесплатно и без регистрации - Самые Популярные Но…  | Books, School, Home deco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4833" y="1698625"/>
            <a:ext cx="2204357" cy="1157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C:\Users\Маманя\Pictures\img460.jpg"/>
          <p:cNvPicPr/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626165" y="645350"/>
            <a:ext cx="886730" cy="1254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perspectiveAbove"/>
            <a:lightRig rig="threePt" dir="t"/>
          </a:scene3d>
        </p:spPr>
      </p:pic>
      <p:pic>
        <p:nvPicPr>
          <p:cNvPr id="6" name="Рисунок 5" descr="C:\Users\Маманя\Pictures\img462.jpg"/>
          <p:cNvPicPr/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620083" y="595529"/>
            <a:ext cx="912620" cy="1273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perspectiveAbove"/>
            <a:lightRig rig="threePt" dir="t"/>
          </a:scene3d>
        </p:spPr>
      </p:pic>
      <p:pic>
        <p:nvPicPr>
          <p:cNvPr id="4" name="Рисунок 3" descr="C:\Users\Маманя\Pictures\img461.jpg"/>
          <p:cNvPicPr/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2558307" y="645350"/>
            <a:ext cx="908775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perspectiveAbove"/>
            <a:lightRig rig="threePt" dir="t"/>
          </a:scene3d>
        </p:spPr>
      </p:pic>
      <p:sp>
        <p:nvSpPr>
          <p:cNvPr id="8" name="TextBox 7"/>
          <p:cNvSpPr txBox="1"/>
          <p:nvPr/>
        </p:nvSpPr>
        <p:spPr>
          <a:xfrm>
            <a:off x="1206500" y="98425"/>
            <a:ext cx="30728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Интервью Анвара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3808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Стихотворения о книгах и библиотеке» - Сайт sbiblio2!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525" y="127697"/>
            <a:ext cx="5096748" cy="3015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054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1700" y="102424"/>
            <a:ext cx="4563347" cy="315471"/>
          </a:xfrm>
        </p:spPr>
        <p:txBody>
          <a:bodyPr/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Переведите на русский язык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 descr="Делаем книжные полки своими руками | Строительный портал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7149" y="742070"/>
            <a:ext cx="2395361" cy="2236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197007" y="632192"/>
            <a:ext cx="1274048" cy="307140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-7935" rIns="0" bIns="-7935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1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kutubxona</a:t>
            </a:r>
            <a:r>
              <a:rPr kumimoji="0" lang="ru-RU" altLang="ru-RU" sz="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8"/>
          <p:cNvSpPr>
            <a:spLocks noChangeArrowheads="1"/>
          </p:cNvSpPr>
          <p:nvPr/>
        </p:nvSpPr>
        <p:spPr bwMode="auto">
          <a:xfrm>
            <a:off x="370602" y="1081352"/>
            <a:ext cx="1140698" cy="307140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-7935" rIns="0" bIns="-7935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21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altLang="ru-RU" sz="2100" dirty="0" smtClean="0">
                <a:solidFill>
                  <a:srgbClr val="2021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kumimoji="0" lang="ru-RU" altLang="ru-RU" sz="21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quvchi</a:t>
            </a:r>
            <a:r>
              <a:rPr kumimoji="0" lang="ru-RU" altLang="ru-RU" sz="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340496" y="1508852"/>
            <a:ext cx="2197100" cy="307140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-7935" rIns="0" bIns="-7935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1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kutubxona</a:t>
            </a:r>
            <a:r>
              <a:rPr kumimoji="0" lang="ru-RU" altLang="ru-RU" sz="21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21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kartasi</a:t>
            </a:r>
            <a:r>
              <a:rPr kumimoji="0" lang="ru-RU" altLang="ru-RU" sz="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370602" y="1924885"/>
            <a:ext cx="1968500" cy="307140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-7935" rIns="0" bIns="-7935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1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kitoblar</a:t>
            </a:r>
            <a:r>
              <a:rPr kumimoji="0" lang="ru-RU" altLang="ru-RU" sz="21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21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katalogi</a:t>
            </a:r>
            <a:r>
              <a:rPr kumimoji="0" lang="ru-RU" altLang="ru-RU" sz="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11"/>
          <p:cNvSpPr>
            <a:spLocks noChangeArrowheads="1"/>
          </p:cNvSpPr>
          <p:nvPr/>
        </p:nvSpPr>
        <p:spPr bwMode="auto">
          <a:xfrm>
            <a:off x="356184" y="2326426"/>
            <a:ext cx="2197100" cy="307140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-7935" rIns="0" bIns="-7935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1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al</a:t>
            </a:r>
            <a:r>
              <a:rPr kumimoji="0" lang="en-US" altLang="ru-RU" sz="21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ifbo</a:t>
            </a:r>
            <a:r>
              <a:rPr kumimoji="0" lang="ru-RU" altLang="ru-RU" sz="21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21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  <a:r>
              <a:rPr kumimoji="0" lang="en-US" altLang="ru-RU" sz="2100" b="0" i="0" u="none" strike="noStrike" cap="none" normalizeH="0" dirty="0" smtClean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kumimoji="0" lang="ru-RU" altLang="ru-RU" sz="21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rsat</a:t>
            </a:r>
            <a:r>
              <a:rPr kumimoji="0" lang="en-US" altLang="ru-RU" sz="21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kumimoji="0" lang="ru-RU" altLang="ru-RU" sz="21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ichi</a:t>
            </a:r>
            <a:r>
              <a:rPr kumimoji="0" lang="ru-RU" altLang="ru-RU" sz="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12"/>
          <p:cNvSpPr>
            <a:spLocks noChangeArrowheads="1"/>
          </p:cNvSpPr>
          <p:nvPr/>
        </p:nvSpPr>
        <p:spPr bwMode="auto">
          <a:xfrm>
            <a:off x="368300" y="2763085"/>
            <a:ext cx="1816100" cy="307140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-7935" rIns="0" bIns="-7935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1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alifbo</a:t>
            </a:r>
            <a:r>
              <a:rPr kumimoji="0" lang="ru-RU" altLang="ru-RU" sz="21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21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tartibida</a:t>
            </a:r>
            <a:r>
              <a:rPr kumimoji="0" lang="ru-RU" altLang="ru-RU" sz="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794331" y="1050256"/>
            <a:ext cx="1184940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100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uz-Latn-UZ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itobxon</a:t>
            </a:r>
            <a:endParaRPr lang="ru-RU" sz="2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3"/>
          <p:cNvSpPr>
            <a:spLocks noChangeArrowheads="1"/>
          </p:cNvSpPr>
          <p:nvPr/>
        </p:nvSpPr>
        <p:spPr bwMode="auto">
          <a:xfrm>
            <a:off x="1659652" y="631825"/>
            <a:ext cx="1358900" cy="307140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-7935" rIns="0" bIns="-7935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1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r>
              <a:rPr kumimoji="0" lang="ru-RU" altLang="ru-RU" sz="21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21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javoni</a:t>
            </a:r>
            <a:r>
              <a:rPr kumimoji="0" lang="ru-RU" altLang="ru-RU" sz="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3551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Школьная библиотека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5004" y="1083502"/>
            <a:ext cx="2162822" cy="1424939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42" name="Picture 2" descr="Школьная библиотека XXI века: 5 идей (1) | ЛибИнформ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6195" y="784225"/>
            <a:ext cx="2486152" cy="1976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http://school1.gor.kubannet.ru/wp-content/uploads/2015/10/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004" y="769684"/>
            <a:ext cx="2518900" cy="1990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7901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16100" y="129945"/>
            <a:ext cx="2993443" cy="315471"/>
          </a:xfrm>
        </p:spPr>
        <p:txBody>
          <a:bodyPr/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Упражнение 1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491709" y="606323"/>
            <a:ext cx="2081901" cy="1854301"/>
          </a:xfrm>
          <a:prstGeom prst="round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71157" y="936625"/>
            <a:ext cx="1240425" cy="11154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15900" y="611531"/>
            <a:ext cx="2261391" cy="2306294"/>
          </a:xfrm>
          <a:prstGeom prst="roundRect">
            <a:avLst/>
          </a:prstGeom>
          <a:solidFill>
            <a:srgbClr val="FFFFFF"/>
          </a:solidFill>
          <a:ln w="28575">
            <a:solidFill>
              <a:srgbClr val="0070C0"/>
            </a:solidFill>
          </a:ln>
        </p:spPr>
        <p:txBody>
          <a:bodyPr>
            <a:normAutofit/>
          </a:bodyPr>
          <a:lstStyle/>
          <a:p>
            <a:r>
              <a:rPr lang="ru-RU" sz="1800" dirty="0" smtClean="0">
                <a:solidFill>
                  <a:srgbClr val="98480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800" b="1" dirty="0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Что это? </a:t>
            </a:r>
          </a:p>
          <a:p>
            <a:r>
              <a:rPr lang="ru-RU" sz="1800" b="1" dirty="0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 Это театр.</a:t>
            </a:r>
          </a:p>
          <a:p>
            <a:pPr marL="177800" indent="-177800"/>
            <a:r>
              <a:rPr lang="ru-RU" sz="1800" b="1" dirty="0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 Какой это театр? </a:t>
            </a:r>
          </a:p>
          <a:p>
            <a:r>
              <a:rPr lang="ru-RU" sz="1800" b="1" dirty="0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 Это театр оперы и балета.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72517" y="1932806"/>
            <a:ext cx="1229303" cy="11591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829711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39900" y="129945"/>
            <a:ext cx="3048000" cy="315471"/>
          </a:xfrm>
        </p:spPr>
        <p:txBody>
          <a:bodyPr/>
          <a:lstStyle/>
          <a:p>
            <a:r>
              <a:rPr lang="ru-RU" dirty="0" smtClean="0"/>
              <a:t>Медресе Улугбека</a:t>
            </a:r>
            <a:endParaRPr lang="ru-RU" dirty="0"/>
          </a:p>
        </p:txBody>
      </p:sp>
      <p:pic>
        <p:nvPicPr>
          <p:cNvPr id="3074" name="Picture 2" descr="Медресе Улугбека (Самарканд) — Википедия"/>
          <p:cNvPicPr>
            <a:picLocks noGrp="1" noChangeAspect="1" noChangeArrowheads="1"/>
          </p:cNvPicPr>
          <p:nvPr>
            <p:ph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0100" y="568706"/>
            <a:ext cx="1847078" cy="120905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Медресе Улугбека (Бухара) — Википедия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2900" y="1901049"/>
            <a:ext cx="1752600" cy="12314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одержимое 2"/>
          <p:cNvSpPr txBox="1">
            <a:spLocks/>
          </p:cNvSpPr>
          <p:nvPr/>
        </p:nvSpPr>
        <p:spPr>
          <a:xfrm>
            <a:off x="215900" y="611531"/>
            <a:ext cx="2460962" cy="2306294"/>
          </a:xfrm>
          <a:prstGeom prst="roundRect">
            <a:avLst/>
          </a:prstGeom>
          <a:solidFill>
            <a:srgbClr val="FFFFFF"/>
          </a:solidFill>
          <a:ln w="28575">
            <a:solidFill>
              <a:srgbClr val="0070C0"/>
            </a:solidFill>
          </a:ln>
        </p:spPr>
        <p:txBody>
          <a:bodyPr wrap="square" lIns="0" tIns="0" rIns="0" bIns="0">
            <a:normAutofit/>
          </a:bodyPr>
          <a:lstStyle>
            <a:lvl1pPr marL="0">
              <a:defRPr sz="1200" b="0" i="0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400" b="1" kern="0" dirty="0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Что это? </a:t>
            </a:r>
          </a:p>
          <a:p>
            <a:r>
              <a:rPr lang="ru-RU" sz="1400" b="1" kern="0" dirty="0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 Это медресе.</a:t>
            </a:r>
          </a:p>
          <a:p>
            <a:r>
              <a:rPr lang="ru-RU" sz="1400" b="1" kern="0" dirty="0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 Какое это медресе? </a:t>
            </a:r>
          </a:p>
          <a:p>
            <a:r>
              <a:rPr lang="ru-RU" sz="1400" b="1" kern="0" dirty="0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 Это медресе Улугбека.</a:t>
            </a:r>
          </a:p>
          <a:p>
            <a:r>
              <a:rPr lang="ru-RU" sz="1400" b="1" kern="0" dirty="0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 А где оно находится?</a:t>
            </a:r>
          </a:p>
          <a:p>
            <a:pPr marL="88900" indent="-88900"/>
            <a:r>
              <a:rPr lang="ru-RU" sz="1400" b="1" kern="0" dirty="0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 В Самарканде. Есть и в Бухаре, и в Гиждуване.</a:t>
            </a:r>
          </a:p>
          <a:p>
            <a:pPr marL="171450" indent="-171450">
              <a:buFontTx/>
              <a:buChar char="-"/>
            </a:pPr>
            <a:endParaRPr lang="ru-RU" sz="1400" b="1" kern="0" dirty="0" smtClean="0">
              <a:ln w="1905"/>
              <a:solidFill>
                <a:schemeClr val="accent6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4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8" name="Picture 6" descr="ГИЖДУВАНСКОЕ МЕДРЕСЕ УЛУГБЕКА - Блог Dolores Travel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405" y="708025"/>
            <a:ext cx="2256177" cy="18288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55677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88418" y="585878"/>
            <a:ext cx="2084882" cy="1417548"/>
          </a:xfrm>
          <a:prstGeom prst="roundRect">
            <a:avLst/>
          </a:prstGeom>
          <a:solidFill>
            <a:srgbClr val="FFFFFF"/>
          </a:solidFill>
          <a:ln w="28575">
            <a:solidFill>
              <a:schemeClr val="accent6">
                <a:lumMod val="50000"/>
              </a:schemeClr>
            </a:solidFill>
          </a:ln>
        </p:spPr>
        <p:txBody>
          <a:bodyPr>
            <a:noAutofit/>
          </a:bodyPr>
          <a:lstStyle/>
          <a:p>
            <a:pPr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- Что это за фото? </a:t>
            </a:r>
          </a:p>
          <a:p>
            <a:pPr marL="177800" indent="-17780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- Это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арк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старая крепость.</a:t>
            </a:r>
          </a:p>
          <a:p>
            <a:pPr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- Какой это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арк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pPr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- Это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арк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Бухары.</a:t>
            </a:r>
          </a:p>
          <a:p>
            <a:endParaRPr lang="ru-RU" sz="16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49500" y="585878"/>
            <a:ext cx="1780082" cy="1341347"/>
          </a:xfrm>
          <a:prstGeom prst="rect">
            <a:avLst/>
          </a:prstGeom>
          <a:noFill/>
          <a:ln w="28575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814" y="585877"/>
            <a:ext cx="1318230" cy="1341347"/>
          </a:xfrm>
          <a:prstGeom prst="rect">
            <a:avLst/>
          </a:prstGeom>
          <a:noFill/>
          <a:ln w="28575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8300" y="2090108"/>
            <a:ext cx="1089131" cy="980218"/>
          </a:xfrm>
          <a:prstGeom prst="rect">
            <a:avLst/>
          </a:prstGeom>
          <a:noFill/>
          <a:ln w="28575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702934" y="2163237"/>
            <a:ext cx="1216827" cy="907089"/>
          </a:xfrm>
          <a:prstGeom prst="rect">
            <a:avLst/>
          </a:prstGeom>
          <a:noFill/>
          <a:ln w="28575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25302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1227</TotalTime>
  <Words>719</Words>
  <Application>Microsoft Office PowerPoint</Application>
  <PresentationFormat>Произвольный</PresentationFormat>
  <Paragraphs>109</Paragraphs>
  <Slides>26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9" baseType="lpstr">
      <vt:lpstr>Arial</vt:lpstr>
      <vt:lpstr>Calibri</vt:lpstr>
      <vt:lpstr>Office Theme</vt:lpstr>
      <vt:lpstr> Русский язык</vt:lpstr>
      <vt:lpstr>Сегодня на уроке мы </vt:lpstr>
      <vt:lpstr>Презентация PowerPoint</vt:lpstr>
      <vt:lpstr>Презентация PowerPoint</vt:lpstr>
      <vt:lpstr>Переведите на русский язык</vt:lpstr>
      <vt:lpstr>Школьная библиотека</vt:lpstr>
      <vt:lpstr>Упражнение 1</vt:lpstr>
      <vt:lpstr>Медресе Улугбека</vt:lpstr>
      <vt:lpstr>Презентация PowerPoint</vt:lpstr>
      <vt:lpstr>Упражнение 2</vt:lpstr>
      <vt:lpstr>Упражнение 3</vt:lpstr>
      <vt:lpstr>Упражнение 3</vt:lpstr>
      <vt:lpstr>Презентация PowerPoint</vt:lpstr>
      <vt:lpstr>Упражнение 3</vt:lpstr>
      <vt:lpstr>Презентация PowerPoint</vt:lpstr>
      <vt:lpstr>Упражнение 5</vt:lpstr>
      <vt:lpstr>Презентация PowerPoint</vt:lpstr>
      <vt:lpstr>Презентация PowerPoint</vt:lpstr>
      <vt:lpstr>Презентация PowerPoint</vt:lpstr>
      <vt:lpstr>Презентация PowerPoint</vt:lpstr>
      <vt:lpstr>Загадки</vt:lpstr>
      <vt:lpstr>Презентация PowerPoint</vt:lpstr>
      <vt:lpstr>Презентация PowerPoint</vt:lpstr>
      <vt:lpstr>Презентация PowerPoint</vt:lpstr>
      <vt:lpstr>Презентация PowerPoint</vt:lpstr>
      <vt:lpstr>      Задание   Упражнение 7  стр.78 Прочитать о библиотеке Александрии. Найти пословицы о книге и записать в тетрадь.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cp:lastModifiedBy>Пользователь</cp:lastModifiedBy>
  <cp:revision>135</cp:revision>
  <dcterms:created xsi:type="dcterms:W3CDTF">2020-04-13T08:06:06Z</dcterms:created>
  <dcterms:modified xsi:type="dcterms:W3CDTF">2020-11-14T11:16:27Z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