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04" r:id="rId2"/>
    <p:sldId id="265" r:id="rId3"/>
    <p:sldId id="317" r:id="rId4"/>
    <p:sldId id="326" r:id="rId5"/>
    <p:sldId id="344" r:id="rId6"/>
    <p:sldId id="320" r:id="rId7"/>
    <p:sldId id="322" r:id="rId8"/>
    <p:sldId id="319" r:id="rId9"/>
    <p:sldId id="321" r:id="rId10"/>
    <p:sldId id="325" r:id="rId11"/>
    <p:sldId id="324" r:id="rId12"/>
    <p:sldId id="327" r:id="rId13"/>
    <p:sldId id="323" r:id="rId14"/>
    <p:sldId id="328" r:id="rId15"/>
    <p:sldId id="329" r:id="rId16"/>
    <p:sldId id="330" r:id="rId17"/>
    <p:sldId id="331" r:id="rId18"/>
    <p:sldId id="332" r:id="rId19"/>
    <p:sldId id="333" r:id="rId20"/>
    <p:sldId id="338" r:id="rId21"/>
    <p:sldId id="340" r:id="rId22"/>
    <p:sldId id="339" r:id="rId23"/>
    <p:sldId id="334" r:id="rId24"/>
    <p:sldId id="335" r:id="rId25"/>
    <p:sldId id="341" r:id="rId26"/>
    <p:sldId id="342" r:id="rId27"/>
    <p:sldId id="336" r:id="rId28"/>
    <p:sldId id="337" r:id="rId29"/>
    <p:sldId id="288" r:id="rId30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812" y="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0AD52-BAE8-4D5C-82D0-E8F0F8E974C6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A63E3-9B42-420F-A663-E06ADE11D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23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A63E3-9B42-420F-A663-E06ADE11D59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11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6399" y="863791"/>
            <a:ext cx="2450465" cy="21236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18936" y="863791"/>
            <a:ext cx="2450465" cy="21236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BB2588F7-8CDB-48C2-917B-B3AD01E7E9BE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F4CDE8CA-1A58-48D6-8087-871032C11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26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4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jpe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1" y="2328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3588" y="70293"/>
            <a:ext cx="3462491" cy="853111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sz="3398" spc="-5" dirty="0" err="1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 err="1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r>
              <a:rPr lang="ru-RU" sz="3398" spc="1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398" spc="1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pc="10" dirty="0">
                <a:latin typeface="Arial" panose="020B0604020202020204" pitchFamily="34" charset="0"/>
                <a:cs typeface="Arial" panose="020B0604020202020204" pitchFamily="34" charset="0"/>
              </a:rPr>
              <a:t>литературное чтение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0794" y="1422209"/>
            <a:ext cx="3335081" cy="1270854"/>
          </a:xfrm>
          <a:prstGeom prst="rect">
            <a:avLst/>
          </a:prstGeom>
        </p:spPr>
        <p:txBody>
          <a:bodyPr vert="horz" wrap="square" lIns="0" tIns="13963" rIns="0" bIns="0" rtlCol="0">
            <a:spAutoFit/>
          </a:bodyPr>
          <a:lstStyle/>
          <a:p>
            <a:pPr marL="18405" algn="ctr">
              <a:lnSpc>
                <a:spcPts val="1949"/>
              </a:lnSpc>
              <a:spcBef>
                <a:spcPts val="110"/>
              </a:spcBef>
            </a:pPr>
            <a:r>
              <a:rPr sz="2081" spc="-20" dirty="0" err="1" smtClean="0">
                <a:solidFill>
                  <a:srgbClr val="2365C7"/>
                </a:solidFill>
                <a:latin typeface="Arial"/>
                <a:cs typeface="Arial"/>
              </a:rPr>
              <a:t>Тем</a:t>
            </a:r>
            <a:r>
              <a:rPr lang="ru-RU" sz="2081" spc="-20" dirty="0" smtClean="0">
                <a:solidFill>
                  <a:srgbClr val="2365C7"/>
                </a:solidFill>
                <a:latin typeface="Arial"/>
                <a:cs typeface="Arial"/>
              </a:rPr>
              <a:t>а: Самуил Яковлевич Маршак</a:t>
            </a:r>
          </a:p>
          <a:p>
            <a:pPr marL="18405" algn="ctr">
              <a:lnSpc>
                <a:spcPts val="1949"/>
              </a:lnSpc>
              <a:spcBef>
                <a:spcPts val="110"/>
              </a:spcBef>
            </a:pPr>
            <a:endParaRPr lang="ru-RU" sz="2081" spc="-2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18405" algn="ctr">
              <a:lnSpc>
                <a:spcPts val="1949"/>
              </a:lnSpc>
              <a:spcBef>
                <a:spcPts val="110"/>
              </a:spcBef>
            </a:pPr>
            <a:r>
              <a:rPr lang="ru-RU" sz="2081" spc="-20" dirty="0" smtClean="0">
                <a:solidFill>
                  <a:srgbClr val="2365C7"/>
                </a:solidFill>
                <a:latin typeface="Arial"/>
                <a:cs typeface="Arial"/>
              </a:rPr>
              <a:t>«Путешествие от А до Я» </a:t>
            </a:r>
            <a:endParaRPr lang="ru-RU" sz="2081" b="1" i="1" spc="-2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18405" algn="ctr">
              <a:lnSpc>
                <a:spcPts val="1949"/>
              </a:lnSpc>
              <a:spcBef>
                <a:spcPts val="110"/>
              </a:spcBef>
            </a:pPr>
            <a:endParaRPr lang="ru-RU" sz="2081" spc="-10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3423" y="1422210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3208" y="249697"/>
            <a:ext cx="173270" cy="362142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9" b="1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249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7359" y="542482"/>
            <a:ext cx="439205" cy="212232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" y="30211"/>
            <a:ext cx="1081365" cy="1078855"/>
          </a:xfrm>
          <a:prstGeom prst="rect">
            <a:avLst/>
          </a:prstGeom>
        </p:spPr>
      </p:pic>
      <p:sp>
        <p:nvSpPr>
          <p:cNvPr id="16" name="object 5"/>
          <p:cNvSpPr/>
          <p:nvPr/>
        </p:nvSpPr>
        <p:spPr>
          <a:xfrm>
            <a:off x="193423" y="2216982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pic>
        <p:nvPicPr>
          <p:cNvPr id="15362" name="Picture 2" descr="https://s1.livelib.ru/boocover/1001213439/o/cdf8/Samuil_Marshak__Veseloe_puteshestvie_ot_A_do_Ya_sbornik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78" y="1279453"/>
            <a:ext cx="1144659" cy="152621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5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2.labirint.ru/books/218568/scrn_bi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825"/>
            <a:ext cx="3371866" cy="248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Книга: &quot;Азбука в стихах и картинках&quot; - Самуил Маршак. Купить книгу, читать  рецензии | ISBN 978-5-17-061411-0 | Лабирин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623413"/>
            <a:ext cx="155187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4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Раскрыта тайна самой длинной реки - ТЕХНО bigmir)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55625"/>
            <a:ext cx="5562600" cy="25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069" y="98425"/>
            <a:ext cx="2906865" cy="315471"/>
          </a:xfrm>
        </p:spPr>
        <p:txBody>
          <a:bodyPr/>
          <a:lstStyle/>
          <a:p>
            <a:r>
              <a:rPr lang="ru-RU" b="1" dirty="0" smtClean="0"/>
              <a:t>Весёлое путешествие</a:t>
            </a:r>
            <a:endParaRPr lang="ru-RU" b="1" dirty="0"/>
          </a:p>
        </p:txBody>
      </p:sp>
      <p:pic>
        <p:nvPicPr>
          <p:cNvPr id="5122" name="Picture 2" descr="D:\клипарт\алфавит\793240593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7956" y="1018689"/>
            <a:ext cx="1697362" cy="1697362"/>
          </a:xfrm>
          <a:prstGeom prst="rect">
            <a:avLst/>
          </a:prstGeom>
          <a:noFill/>
        </p:spPr>
      </p:pic>
      <p:pic>
        <p:nvPicPr>
          <p:cNvPr id="5123" name="Picture 3" descr="D:\клипарт\алфавит\82793889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4185" y="1043673"/>
            <a:ext cx="1672378" cy="16723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40253" y="2038057"/>
            <a:ext cx="838201" cy="52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39" b="1" dirty="0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7894" y="2068923"/>
            <a:ext cx="647985" cy="52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39" b="1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33310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92101" y="709806"/>
            <a:ext cx="2590800" cy="2188778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Ребятам объявляется,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Что поезд отправляется,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Немедля отправляется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От станции Москва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До первой буквы - «А».</a:t>
            </a:r>
          </a:p>
          <a:p>
            <a:endParaRPr lang="ru-RU" sz="1600" dirty="0"/>
          </a:p>
        </p:txBody>
      </p:sp>
      <p:pic>
        <p:nvPicPr>
          <p:cNvPr id="4098" name="Picture 2" descr="D:\Илес акамнинг компьютери\только для Камилки картинки\транспорт\поез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9100" y="709806"/>
            <a:ext cx="2583940" cy="193284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D:\клипарт\алфавит\8279388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616" y="2003425"/>
            <a:ext cx="1033885" cy="999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2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Раскрыта тайна самой длинной реки - ТЕХНО bigmir)net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53892"/>
            <a:ext cx="5486400" cy="25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Словарная работа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9032" y="784225"/>
            <a:ext cx="5049769" cy="2123658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Струя – </a:t>
            </a:r>
            <a:r>
              <a:rPr lang="en-US" sz="1800" dirty="0" err="1">
                <a:solidFill>
                  <a:schemeClr val="tx1"/>
                </a:solidFill>
              </a:rPr>
              <a:t>suyuqliq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oqimi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Могучий = сильный</a:t>
            </a:r>
          </a:p>
          <a:p>
            <a:r>
              <a:rPr lang="ru-RU" sz="1800" dirty="0">
                <a:solidFill>
                  <a:schemeClr val="tx1"/>
                </a:solidFill>
              </a:rPr>
              <a:t>Безводный - </a:t>
            </a:r>
            <a:r>
              <a:rPr lang="en-US" sz="1800" dirty="0" err="1">
                <a:solidFill>
                  <a:schemeClr val="tx1"/>
                </a:solidFill>
              </a:rPr>
              <a:t>suvsiz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Бесплодный – </a:t>
            </a:r>
            <a:r>
              <a:rPr lang="en-US" sz="1800" dirty="0" err="1">
                <a:solidFill>
                  <a:schemeClr val="tx1"/>
                </a:solidFill>
              </a:rPr>
              <a:t>hosilsiz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unumsiz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Безлюдный </a:t>
            </a:r>
            <a:r>
              <a:rPr lang="ru-RU" sz="1800" dirty="0" smtClean="0">
                <a:solidFill>
                  <a:schemeClr val="tx1"/>
                </a:solidFill>
              </a:rPr>
              <a:t>- 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rgbClr val="002060"/>
                </a:solidFill>
              </a:rPr>
              <a:t>Тюк – </a:t>
            </a:r>
            <a:r>
              <a:rPr lang="en-US" sz="1800" dirty="0">
                <a:solidFill>
                  <a:srgbClr val="002060"/>
                </a:solidFill>
              </a:rPr>
              <a:t>toy</a:t>
            </a:r>
            <a:endParaRPr lang="ru-RU" sz="1800" dirty="0">
              <a:solidFill>
                <a:srgbClr val="002060"/>
              </a:solidFill>
            </a:endParaRPr>
          </a:p>
          <a:p>
            <a:r>
              <a:rPr lang="ru-RU" sz="1800" dirty="0">
                <a:solidFill>
                  <a:srgbClr val="002060"/>
                </a:solidFill>
              </a:rPr>
              <a:t>Песчаный – </a:t>
            </a:r>
            <a:r>
              <a:rPr lang="ru-RU" sz="1800" dirty="0" err="1">
                <a:solidFill>
                  <a:srgbClr val="002060"/>
                </a:solidFill>
              </a:rPr>
              <a:t>qumli</a:t>
            </a:r>
            <a:endParaRPr lang="ru-RU" sz="18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92300" y="1869137"/>
            <a:ext cx="3352800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yashamaydigan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851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Читаем вместе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39700" y="746315"/>
            <a:ext cx="2656713" cy="1384995"/>
          </a:xfrm>
        </p:spPr>
        <p:txBody>
          <a:bodyPr/>
          <a:lstStyle/>
          <a:p>
            <a:r>
              <a:rPr lang="ru-RU" sz="1800" dirty="0"/>
              <a:t>От буквы «А» </a:t>
            </a:r>
            <a:endParaRPr lang="ru-RU" sz="1800" dirty="0" smtClean="0"/>
          </a:p>
          <a:p>
            <a:r>
              <a:rPr lang="ru-RU" sz="1800" dirty="0"/>
              <a:t> </a:t>
            </a:r>
            <a:r>
              <a:rPr lang="ru-RU" sz="1800" dirty="0" smtClean="0"/>
              <a:t>               до</a:t>
            </a:r>
            <a:r>
              <a:rPr lang="ru-RU" sz="1800" dirty="0"/>
              <a:t> буквы «Я»</a:t>
            </a:r>
            <a:br>
              <a:rPr lang="ru-RU" sz="1800" dirty="0"/>
            </a:br>
            <a:r>
              <a:rPr lang="ru-RU" sz="1800" dirty="0" smtClean="0"/>
              <a:t>Течёт</a:t>
            </a:r>
            <a:r>
              <a:rPr lang="ru-RU" sz="1800" dirty="0"/>
              <a:t> река </a:t>
            </a:r>
            <a:r>
              <a:rPr lang="ru-RU" sz="1800" dirty="0" err="1"/>
              <a:t>Аму</a:t>
            </a:r>
            <a:r>
              <a:rPr lang="ru-RU" sz="1800" dirty="0"/>
              <a:t>-Дарья.</a:t>
            </a:r>
            <a:br>
              <a:rPr lang="ru-RU" sz="1800" dirty="0"/>
            </a:br>
            <a:r>
              <a:rPr lang="ru-RU" sz="1800" dirty="0"/>
              <a:t>Полна воды </a:t>
            </a:r>
            <a:r>
              <a:rPr lang="ru-RU" sz="1800" dirty="0" err="1"/>
              <a:t>Аму</a:t>
            </a:r>
            <a:r>
              <a:rPr lang="ru-RU" sz="1800" dirty="0"/>
              <a:t>-Дарья.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1026" name="Picture 2" descr="Амударья (река) — Азия — Планета Земля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746315"/>
            <a:ext cx="2593975" cy="21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3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Ответы Mail.ru: Выберите Вариант, в котором правильно перечислены пустыни  Азии: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41234"/>
            <a:ext cx="2508250" cy="2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384995"/>
          </a:xfrm>
        </p:spPr>
        <p:txBody>
          <a:bodyPr/>
          <a:lstStyle/>
          <a:p>
            <a:r>
              <a:rPr lang="ru-RU" sz="1800" dirty="0" smtClean="0"/>
              <a:t>Её</a:t>
            </a:r>
            <a:r>
              <a:rPr lang="ru-RU" sz="1800" dirty="0"/>
              <a:t> могучая струя</a:t>
            </a:r>
            <a:br>
              <a:rPr lang="ru-RU" sz="1800" dirty="0"/>
            </a:br>
            <a:r>
              <a:rPr lang="ru-RU" sz="1800" dirty="0" smtClean="0"/>
              <a:t>Пойдёт</a:t>
            </a:r>
            <a:r>
              <a:rPr lang="ru-RU" sz="1800" dirty="0"/>
              <a:t> туда, где ныне</a:t>
            </a:r>
            <a:br>
              <a:rPr lang="ru-RU" sz="1800" dirty="0"/>
            </a:br>
            <a:r>
              <a:rPr lang="ru-RU" sz="1800" dirty="0"/>
              <a:t>Еще безлюдные края,</a:t>
            </a:r>
            <a:br>
              <a:rPr lang="ru-RU" sz="1800" dirty="0"/>
            </a:br>
            <a:r>
              <a:rPr lang="ru-RU" sz="1800" dirty="0"/>
              <a:t>Песчаные пустыни.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0419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938992"/>
          </a:xfrm>
        </p:spPr>
        <p:txBody>
          <a:bodyPr/>
          <a:lstStyle/>
          <a:p>
            <a:r>
              <a:rPr lang="ru-RU" sz="1800" dirty="0">
                <a:solidFill>
                  <a:srgbClr val="002060"/>
                </a:solidFill>
              </a:rPr>
              <a:t>Пускай в песках, где пауки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Да ящерицы жили,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Перекликаются гудки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И </a:t>
            </a:r>
            <a:r>
              <a:rPr lang="ru-RU" sz="1800" i="1" dirty="0">
                <a:solidFill>
                  <a:srgbClr val="002060"/>
                </a:solidFill>
              </a:rPr>
              <a:t>хлопка мягкие тюки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Везут автомобили.</a:t>
            </a:r>
          </a:p>
          <a:p>
            <a:endParaRPr lang="ru-RU" sz="1800" dirty="0"/>
          </a:p>
        </p:txBody>
      </p:sp>
      <p:pic>
        <p:nvPicPr>
          <p:cNvPr id="3074" name="Picture 2" descr="Пустыни - Животный мир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90" y="1470025"/>
            <a:ext cx="1676401" cy="111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аук-фаланга или сольпуга. Описание, фото и видео сольпуг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5633" y="492348"/>
            <a:ext cx="1541517" cy="1047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охранить бойкот узбекского хлопка, хотя бы на год… | Центр-1 / Centre1.com  - Новости из Узбекиста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428" y="631825"/>
            <a:ext cx="2548012" cy="21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7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Как выращивать хлопок шаг за шагом в Farming Simulator 19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41234"/>
            <a:ext cx="2508250" cy="21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овости Узбекистана - Кызылтепинский хирман становится весоме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741234"/>
            <a:ext cx="2508250" cy="21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Хирман становится весомее В... - «Do'stlik bayrog'i»-«Знамя дружбы» | 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Хирман становится весомее В... - «Do'stlik bayrog'i»-«Знамя дружбы» | 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В Узбекистане собрано более 3,35 миллиона тонн хлопка – Газета.u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9" y="559625"/>
            <a:ext cx="5214006" cy="260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5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280849"/>
          </a:xfrm>
        </p:spPr>
        <p:txBody>
          <a:bodyPr/>
          <a:lstStyle/>
          <a:p>
            <a:endParaRPr lang="ru-RU"/>
          </a:p>
        </p:txBody>
      </p:sp>
      <p:pic>
        <p:nvPicPr>
          <p:cNvPr id="8" name="Picture 2" descr="D:\клипарт\узбекистан\73587159_MOI_FOTO_2_171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8551" y="1266161"/>
            <a:ext cx="1295400" cy="86022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8" name="Picture 8" descr="Что особенного можно сделать во время поездки в Узбекистан | Novotours Silk  Road - Туристическое агентство (туроператор) в Ташкенте, Узбекиста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46" y="1183979"/>
            <a:ext cx="1371600" cy="99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Самаркандские лепёшки, Сказания и легенды узбекского народа, Рубрика - Это  интересно!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31" y="545169"/>
            <a:ext cx="1679575" cy="11631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 descr="Цой Анна-Мария. Наманганские ябло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Цой Анна-Мария. Наманганские ябло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6" name="Picture 16" descr="Цой Анна-Мария. Наманганские яблок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394" y="1406914"/>
            <a:ext cx="1275955" cy="9569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В Намангане яблоки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34363" r="5997" b="24342"/>
          <a:stretch/>
        </p:blipFill>
        <p:spPr bwMode="auto">
          <a:xfrm>
            <a:off x="3539583" y="1931210"/>
            <a:ext cx="1899349" cy="9548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D:\клипарт\Еда\гранат1.png"/>
          <p:cNvPicPr>
            <a:picLocks noChangeAspect="1" noChangeArrowheads="1"/>
          </p:cNvPicPr>
          <p:nvPr/>
        </p:nvPicPr>
        <p:blipFill>
          <a:blip r:embed="rId7" cstate="print"/>
          <a:srcRect l="23097" t="8702" r="17082" b="10459"/>
          <a:stretch>
            <a:fillRect/>
          </a:stretch>
        </p:blipFill>
        <p:spPr bwMode="auto">
          <a:xfrm>
            <a:off x="3313447" y="1965440"/>
            <a:ext cx="442216" cy="497493"/>
          </a:xfrm>
          <a:prstGeom prst="rect">
            <a:avLst/>
          </a:prstGeom>
          <a:noFill/>
        </p:spPr>
      </p:pic>
      <p:pic>
        <p:nvPicPr>
          <p:cNvPr id="16" name="Picture 7" descr="D:\клипарт\Еда\гранат1.png"/>
          <p:cNvPicPr>
            <a:picLocks noChangeAspect="1" noChangeArrowheads="1"/>
          </p:cNvPicPr>
          <p:nvPr/>
        </p:nvPicPr>
        <p:blipFill>
          <a:blip r:embed="rId7" cstate="print"/>
          <a:srcRect l="23097" t="8702" r="17082" b="10459"/>
          <a:stretch>
            <a:fillRect/>
          </a:stretch>
        </p:blipFill>
        <p:spPr bwMode="auto">
          <a:xfrm rot="4001178">
            <a:off x="5113454" y="1682363"/>
            <a:ext cx="503249" cy="56615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3500" y="697251"/>
            <a:ext cx="32594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Пусть будет хлебным этот край,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Безводный и бесплодный.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Пусть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яблок, ягод урожай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Приносит ежегодно!</a:t>
            </a:r>
          </a:p>
        </p:txBody>
      </p:sp>
      <p:pic>
        <p:nvPicPr>
          <p:cNvPr id="5140" name="Picture 20" descr="К Аральскому морю, через плато Устюрт | Туры в Узбекистан – Mice Uzbekist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132" y="4137025"/>
            <a:ext cx="4571772" cy="303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6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661993"/>
          </a:xfrm>
        </p:spPr>
        <p:txBody>
          <a:bodyPr/>
          <a:lstStyle/>
          <a:p>
            <a:r>
              <a:rPr lang="ru-RU" sz="1800" dirty="0"/>
              <a:t>От буквы «А» </a:t>
            </a:r>
            <a:endParaRPr lang="ru-RU" sz="1800" dirty="0" smtClean="0"/>
          </a:p>
          <a:p>
            <a:r>
              <a:rPr lang="ru-RU" sz="1800" dirty="0"/>
              <a:t> </a:t>
            </a:r>
            <a:r>
              <a:rPr lang="ru-RU" sz="1800" dirty="0" smtClean="0"/>
              <a:t>             до</a:t>
            </a:r>
            <a:r>
              <a:rPr lang="ru-RU" sz="1800" dirty="0"/>
              <a:t> буквы «Я»</a:t>
            </a:r>
            <a:br>
              <a:rPr lang="ru-RU" sz="1800" dirty="0"/>
            </a:br>
            <a:r>
              <a:rPr lang="ru-RU" sz="1800" dirty="0" smtClean="0"/>
              <a:t>Течёт</a:t>
            </a:r>
            <a:r>
              <a:rPr lang="ru-RU" sz="1800" dirty="0"/>
              <a:t> река </a:t>
            </a:r>
            <a:r>
              <a:rPr lang="ru-RU" sz="1800" dirty="0" err="1"/>
              <a:t>Аму</a:t>
            </a:r>
            <a:r>
              <a:rPr lang="ru-RU" sz="1800" dirty="0"/>
              <a:t>-Дарья.</a:t>
            </a:r>
            <a:br>
              <a:rPr lang="ru-RU" sz="1800" dirty="0"/>
            </a:br>
            <a:r>
              <a:rPr lang="ru-RU" sz="1800" dirty="0"/>
              <a:t>От буквы «А» </a:t>
            </a:r>
            <a:endParaRPr lang="ru-RU" sz="1800" dirty="0" smtClean="0"/>
          </a:p>
          <a:p>
            <a:r>
              <a:rPr lang="ru-RU" sz="1800" dirty="0"/>
              <a:t> </a:t>
            </a:r>
            <a:r>
              <a:rPr lang="ru-RU" sz="1800" dirty="0" smtClean="0"/>
              <a:t>              до</a:t>
            </a:r>
            <a:r>
              <a:rPr lang="ru-RU" sz="1800" dirty="0"/>
              <a:t> буквы «Я»</a:t>
            </a:r>
            <a:br>
              <a:rPr lang="ru-RU" sz="1800" dirty="0"/>
            </a:br>
            <a:r>
              <a:rPr lang="ru-RU" sz="1800" dirty="0" smtClean="0"/>
              <a:t>Идёт</a:t>
            </a:r>
            <a:r>
              <a:rPr lang="ru-RU" sz="1800" dirty="0"/>
              <a:t> и азбука моя.</a:t>
            </a:r>
          </a:p>
        </p:txBody>
      </p:sp>
      <p:pic>
        <p:nvPicPr>
          <p:cNvPr id="6146" name="Picture 2" descr="Поездка на реку Амударья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41235"/>
            <a:ext cx="2508250" cy="210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Река Амударья (Таджикистан – Туркмения - Узбекистан) &gt; 29 Пальм - Клуб  путешествий Павла Аксенов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8" b="13570"/>
          <a:stretch/>
        </p:blipFill>
        <p:spPr bwMode="auto">
          <a:xfrm>
            <a:off x="2981063" y="741234"/>
            <a:ext cx="2495661" cy="21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1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Сегодня на уроке мы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708025"/>
            <a:ext cx="3429000" cy="1938992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П</a:t>
            </a:r>
            <a:r>
              <a:rPr lang="ru-RU" sz="1800" dirty="0" smtClean="0">
                <a:solidFill>
                  <a:schemeClr val="tx1"/>
                </a:solidFill>
              </a:rPr>
              <a:t>ознакомимся с творчеством замечательного детского поэта, переводчика.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Вспомним стихи Маршака. Прочитаем отрывок  стихотворения «Весёлое путешествие от А до Я»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Маршак Самуил Яковлевич стихи детям | Лабирин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708026"/>
            <a:ext cx="156558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2895600" cy="2708434"/>
          </a:xfrm>
        </p:spPr>
        <p:txBody>
          <a:bodyPr/>
          <a:lstStyle/>
          <a:p>
            <a:r>
              <a:rPr lang="ru-RU" sz="1600" dirty="0"/>
              <a:t>А эта буква оттого</a:t>
            </a:r>
            <a:br>
              <a:rPr lang="ru-RU" sz="1600" dirty="0"/>
            </a:br>
            <a:r>
              <a:rPr lang="ru-RU" sz="1600" dirty="0"/>
              <a:t>Считается последней,</a:t>
            </a:r>
            <a:br>
              <a:rPr lang="ru-RU" sz="1600" dirty="0"/>
            </a:br>
            <a:r>
              <a:rPr lang="ru-RU" sz="1600" dirty="0"/>
              <a:t>Что ты себя же самого</a:t>
            </a:r>
            <a:br>
              <a:rPr lang="ru-RU" sz="1600" dirty="0"/>
            </a:br>
            <a:r>
              <a:rPr lang="ru-RU" sz="1600" dirty="0"/>
              <a:t>Не ставишь в ряд передний</a:t>
            </a:r>
            <a:r>
              <a:rPr lang="ru-RU" sz="1600" dirty="0" smtClean="0"/>
              <a:t>.</a:t>
            </a:r>
            <a:r>
              <a:rPr lang="ru-RU" sz="1600" dirty="0"/>
              <a:t> Не могут ждать у нас в стране</a:t>
            </a:r>
            <a:br>
              <a:rPr lang="ru-RU" sz="1600" dirty="0"/>
            </a:br>
            <a:r>
              <a:rPr lang="ru-RU" sz="1600" dirty="0" smtClean="0"/>
              <a:t>Почёта</a:t>
            </a:r>
            <a:r>
              <a:rPr lang="ru-RU" sz="1600" dirty="0"/>
              <a:t>, славы, чести</a:t>
            </a:r>
            <a:br>
              <a:rPr lang="ru-RU" sz="1600" dirty="0"/>
            </a:br>
            <a:r>
              <a:rPr lang="ru-RU" sz="1600" dirty="0"/>
              <a:t>Те, у которых «я» да «мне»</a:t>
            </a:r>
            <a:br>
              <a:rPr lang="ru-RU" sz="1600" dirty="0"/>
            </a:br>
            <a:r>
              <a:rPr lang="ru-RU" sz="1600" dirty="0"/>
              <a:t>Стоят на первом месте!</a:t>
            </a:r>
          </a:p>
        </p:txBody>
      </p:sp>
      <p:pic>
        <p:nvPicPr>
          <p:cNvPr id="12290" name="Picture 2" descr="Азбука детям: буква Я (Дошкольникам и первоклассникам короткие стихи про букву  Я)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334" y="746125"/>
            <a:ext cx="2105845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7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899410" cy="2769989"/>
          </a:xfrm>
        </p:spPr>
        <p:txBody>
          <a:bodyPr/>
          <a:lstStyle/>
          <a:p>
            <a:r>
              <a:rPr lang="ru-RU" sz="1800" dirty="0"/>
              <a:t>Народ толково и не зря</a:t>
            </a:r>
            <a:br>
              <a:rPr lang="ru-RU" sz="1800" dirty="0"/>
            </a:br>
            <a:r>
              <a:rPr lang="ru-RU" sz="1800" dirty="0"/>
              <a:t>Расставил буквы букваря.</a:t>
            </a:r>
            <a:br>
              <a:rPr lang="ru-RU" sz="1800" dirty="0"/>
            </a:br>
            <a:r>
              <a:rPr lang="ru-RU" sz="1800" dirty="0"/>
              <a:t>Ты эти буквы заучи.</a:t>
            </a:r>
            <a:br>
              <a:rPr lang="ru-RU" sz="1800" dirty="0"/>
            </a:br>
            <a:r>
              <a:rPr lang="ru-RU" sz="1800" dirty="0"/>
              <a:t>Их три десятка с лишком,</a:t>
            </a:r>
            <a:br>
              <a:rPr lang="ru-RU" sz="1800" dirty="0"/>
            </a:br>
            <a:r>
              <a:rPr lang="ru-RU" sz="1800" dirty="0"/>
              <a:t>А для тебя они - ключи</a:t>
            </a:r>
            <a:br>
              <a:rPr lang="ru-RU" sz="1800" dirty="0"/>
            </a:br>
            <a:r>
              <a:rPr lang="ru-RU" sz="1800" dirty="0"/>
              <a:t>Ко всем хорошим книжкам.</a:t>
            </a:r>
          </a:p>
        </p:txBody>
      </p:sp>
      <p:pic>
        <p:nvPicPr>
          <p:cNvPr id="5" name="Picture 2" descr="Книга &quot;Русский Алфавит. Плакат&quot; – купить книгу с быстрой доставкой в  интернет-магазине OZON | Русский алфавит, Алфавит, Уроки письм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1" y="741363"/>
            <a:ext cx="2048746" cy="225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74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823210" cy="1723549"/>
          </a:xfrm>
        </p:spPr>
        <p:txBody>
          <a:bodyPr/>
          <a:lstStyle/>
          <a:p>
            <a:r>
              <a:rPr lang="ru-RU" sz="1600" dirty="0" smtClean="0"/>
              <a:t>Прочтёшь</a:t>
            </a:r>
            <a:r>
              <a:rPr lang="ru-RU" sz="1600" dirty="0"/>
              <a:t> ты книги о зверях,</a:t>
            </a:r>
            <a:br>
              <a:rPr lang="ru-RU" sz="1600" dirty="0"/>
            </a:br>
            <a:r>
              <a:rPr lang="ru-RU" sz="1600" dirty="0"/>
              <a:t>Растеньях и машинах.</a:t>
            </a:r>
            <a:br>
              <a:rPr lang="ru-RU" sz="1600" dirty="0"/>
            </a:br>
            <a:r>
              <a:rPr lang="ru-RU" sz="1600" dirty="0"/>
              <a:t>Ты побываешь на морях</a:t>
            </a:r>
            <a:br>
              <a:rPr lang="ru-RU" sz="1600" dirty="0"/>
            </a:br>
            <a:r>
              <a:rPr lang="ru-RU" sz="1600" dirty="0"/>
              <a:t>И на седых вершинах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dirty="0"/>
              <a:t>Тебе чудесные края</a:t>
            </a:r>
            <a:br>
              <a:rPr lang="ru-RU" sz="1600" dirty="0"/>
            </a:br>
            <a:r>
              <a:rPr lang="ru-RU" sz="1600" dirty="0"/>
              <a:t>Откроет путь от «А» до «Я».</a:t>
            </a:r>
          </a:p>
        </p:txBody>
      </p:sp>
      <p:pic>
        <p:nvPicPr>
          <p:cNvPr id="13318" name="Picture 6" descr="Купить детские энциклопедии Levenhuk. Астрономия. Биология. 4 книги -  интернет-магазин Levenhu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680344"/>
            <a:ext cx="2519791" cy="172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20" name="Picture 8" descr="Детские энциклопедии от Росмэн – купить в Пензе, цена 50 руб., продано 16  декабря 2018 – Книги и журнал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36" y="749567"/>
            <a:ext cx="2622087" cy="193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74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899" y="588448"/>
            <a:ext cx="2656172" cy="2235925"/>
          </a:xfrm>
          <a:prstGeom prst="round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Объект 5"/>
          <p:cNvSpPr>
            <a:spLocks noGrp="1"/>
          </p:cNvSpPr>
          <p:nvPr>
            <p:ph sz="half" idx="3"/>
          </p:nvPr>
        </p:nvSpPr>
        <p:spPr>
          <a:xfrm>
            <a:off x="226728" y="682381"/>
            <a:ext cx="2508123" cy="2400657"/>
          </a:xfrm>
        </p:spPr>
        <p:txBody>
          <a:bodyPr/>
          <a:lstStyle/>
          <a:p>
            <a:r>
              <a:rPr lang="ru-RU" sz="1600" dirty="0" smtClean="0"/>
              <a:t>По какой реке мы совершили путешествие?</a:t>
            </a:r>
          </a:p>
          <a:p>
            <a:r>
              <a:rPr lang="ru-RU" sz="1600" dirty="0" smtClean="0"/>
              <a:t>Какая река Амударья?</a:t>
            </a:r>
          </a:p>
          <a:p>
            <a:r>
              <a:rPr lang="ru-RU" sz="1600" dirty="0" smtClean="0"/>
              <a:t>Какими были края без рек?</a:t>
            </a:r>
          </a:p>
          <a:p>
            <a:r>
              <a:rPr lang="ru-RU" sz="1600" dirty="0" smtClean="0"/>
              <a:t>Как Амударья помогла нашему краю?</a:t>
            </a:r>
          </a:p>
          <a:p>
            <a:r>
              <a:rPr lang="ru-RU" sz="1600" dirty="0" smtClean="0"/>
              <a:t>По каким странам протекает эта река?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17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Сырдарья и Амударья на карте мира, России. Куда впадают реки, где  протекают, легенда, пустыня между ним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93" y="108938"/>
            <a:ext cx="5325348" cy="297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53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55625"/>
            <a:ext cx="2656713" cy="2899124"/>
          </a:xfrm>
        </p:spPr>
        <p:txBody>
          <a:bodyPr/>
          <a:lstStyle/>
          <a:p>
            <a:r>
              <a:rPr lang="ru-RU" sz="1600" b="1" dirty="0" smtClean="0"/>
              <a:t>Амударья</a:t>
            </a:r>
            <a:r>
              <a:rPr lang="ru-RU" sz="1600" dirty="0"/>
              <a:t> </a:t>
            </a:r>
            <a:r>
              <a:rPr lang="ru-RU" sz="1600" dirty="0" smtClean="0"/>
              <a:t>берёт начало на территории Таджикистана. Далее</a:t>
            </a:r>
            <a:r>
              <a:rPr lang="ru-RU" sz="1600" dirty="0"/>
              <a:t> </a:t>
            </a:r>
            <a:r>
              <a:rPr lang="ru-RU" sz="1600" b="1" dirty="0"/>
              <a:t>река протекает</a:t>
            </a:r>
            <a:r>
              <a:rPr lang="ru-RU" sz="1600" dirty="0"/>
              <a:t> по границе между Афганистаном и Узбекистаном, затем она пересекает Туркменистан и снова возвращается в Узбекистан, где впадает в Аральское море</a:t>
            </a:r>
            <a:r>
              <a:rPr lang="ru-RU" dirty="0"/>
              <a:t>.</a:t>
            </a:r>
          </a:p>
        </p:txBody>
      </p:sp>
      <p:pic>
        <p:nvPicPr>
          <p:cNvPr id="17410" name="Picture 2" descr="Сырдарья и Амударья на карте мира, России. Куда впадают реки, где протекают, легенда, пустыня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75243"/>
            <a:ext cx="249642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3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Сырдарья и Амударья на карте мира, России. Куда впадают реки, где протекают, легенда, пустыня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" y="555625"/>
            <a:ext cx="559408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900" y="102424"/>
            <a:ext cx="4868147" cy="315471"/>
          </a:xfrm>
        </p:spPr>
        <p:txBody>
          <a:bodyPr/>
          <a:lstStyle/>
          <a:p>
            <a:r>
              <a:rPr lang="ru-RU" dirty="0" smtClean="0"/>
              <a:t>Посмотрим видео об </a:t>
            </a:r>
            <a:r>
              <a:rPr lang="ru-RU" dirty="0" err="1" smtClean="0"/>
              <a:t>Аму</a:t>
            </a:r>
            <a:r>
              <a:rPr lang="ru-RU" dirty="0" smtClean="0"/>
              <a:t>-Дарье</a:t>
            </a:r>
            <a:endParaRPr lang="ru-RU" dirty="0"/>
          </a:p>
        </p:txBody>
      </p:sp>
      <p:pic>
        <p:nvPicPr>
          <p:cNvPr id="5" name="поездка поамударье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289" y="741234"/>
            <a:ext cx="2508250" cy="1881188"/>
          </a:xfrm>
        </p:spPr>
      </p:pic>
      <p:pic>
        <p:nvPicPr>
          <p:cNvPr id="6" name="Река Амударья ( 360 X 640 )">
            <a:hlinkClick r:id="" action="ppaction://media"/>
          </p:cNvPr>
          <p:cNvPicPr>
            <a:picLocks noGrp="1" noChangeAspect="1"/>
          </p:cNvPicPr>
          <p:nvPr>
            <p:ph sz="half" idx="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8625" y="741234"/>
            <a:ext cx="2508250" cy="1881188"/>
          </a:xfrm>
        </p:spPr>
      </p:pic>
    </p:spTree>
    <p:extLst>
      <p:ext uri="{BB962C8B-B14F-4D97-AF65-F5344CB8AC3E}">
        <p14:creationId xmlns:p14="http://schemas.microsoft.com/office/powerpoint/2010/main" val="134677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1" y="746315"/>
            <a:ext cx="2384432" cy="2247710"/>
          </a:xfrm>
        </p:spPr>
        <p:txBody>
          <a:bodyPr/>
          <a:lstStyle/>
          <a:p>
            <a:r>
              <a:rPr lang="ru-RU" sz="1600" b="1" i="1" dirty="0"/>
              <a:t>Амударья – самая многоводная и самая большая по площади бассейна река Средней Азии. В древности арабы называли ее </a:t>
            </a:r>
            <a:r>
              <a:rPr lang="ru-RU" sz="1600" b="1" i="1" dirty="0" err="1"/>
              <a:t>Джайхан</a:t>
            </a:r>
            <a:r>
              <a:rPr lang="ru-RU" sz="1600" b="1" i="1" dirty="0"/>
              <a:t>, а местные жители – </a:t>
            </a:r>
            <a:r>
              <a:rPr lang="ru-RU" sz="1600" b="1" i="1" dirty="0" err="1"/>
              <a:t>Амуль</a:t>
            </a:r>
            <a:r>
              <a:rPr lang="ru-RU" sz="1600" b="1" i="1" dirty="0" smtClean="0"/>
              <a:t>.</a:t>
            </a:r>
          </a:p>
          <a:p>
            <a:endParaRPr lang="ru-RU" sz="1600" b="1" dirty="0"/>
          </a:p>
        </p:txBody>
      </p:sp>
      <p:pic>
        <p:nvPicPr>
          <p:cNvPr id="10242" name="Picture 2" descr="Амударья - Оксус - Джейхун - Исторические факты о реке,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313" y="741234"/>
            <a:ext cx="2656196" cy="21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0100" y="936624"/>
            <a:ext cx="2286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Общая ее длина – 2660 км, из них 1500 км приходится на Узбекистан.</a:t>
            </a:r>
          </a:p>
        </p:txBody>
      </p:sp>
    </p:spTree>
    <p:extLst>
      <p:ext uri="{BB962C8B-B14F-4D97-AF65-F5344CB8AC3E}">
        <p14:creationId xmlns:p14="http://schemas.microsoft.com/office/powerpoint/2010/main" val="34895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092881"/>
          </a:xfrm>
        </p:spPr>
        <p:txBody>
          <a:bodyPr/>
          <a:lstStyle/>
          <a:p>
            <a:r>
              <a:rPr lang="ru-RU" sz="1600" dirty="0"/>
              <a:t>Зимой Амударья полностью не замерзает, но в особенно холодные зимы покрывается льдом: возле Термеза – на 32 дня, около Нукуса – на 120 дней.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1266" name="Picture 2" descr="амударья, блог об узбекистане, Туры в Узбекистан,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15" y="767388"/>
            <a:ext cx="2508250" cy="19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Ловля змееголова на озерах и реках с применением снастей для ловли  змееголового хищника фото виде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2" y="713183"/>
            <a:ext cx="2752725" cy="19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ырдарья и Амударья на карте мира, России. Куда впадают реки, где протекают, легенда, пустыня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" y="555625"/>
            <a:ext cx="5562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98425"/>
            <a:ext cx="5410200" cy="553998"/>
          </a:xfrm>
        </p:spPr>
        <p:txBody>
          <a:bodyPr/>
          <a:lstStyle/>
          <a:p>
            <a:pPr algn="ctr"/>
            <a:r>
              <a:rPr lang="ru-RU" sz="1800" dirty="0" smtClean="0"/>
              <a:t>  Задание для самостоятельного выполнения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200" y="1254605"/>
            <a:ext cx="5029200" cy="1846659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Прочитать и выучить стихотворение.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Ответить на вопросы на странице 193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Прочитать другие произведения Маршака.</a:t>
            </a:r>
          </a:p>
        </p:txBody>
      </p:sp>
    </p:spTree>
    <p:extLst>
      <p:ext uri="{BB962C8B-B14F-4D97-AF65-F5344CB8AC3E}">
        <p14:creationId xmlns:p14="http://schemas.microsoft.com/office/powerpoint/2010/main" val="536420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102424"/>
            <a:ext cx="5096747" cy="315471"/>
          </a:xfrm>
        </p:spPr>
        <p:txBody>
          <a:bodyPr/>
          <a:lstStyle/>
          <a:p>
            <a:r>
              <a:rPr lang="ru-RU" dirty="0" smtClean="0"/>
              <a:t>Самуил Яковлевич Маршак (1887-1964)</a:t>
            </a:r>
            <a:endParaRPr lang="ru-RU" dirty="0"/>
          </a:p>
        </p:txBody>
      </p:sp>
      <p:pic>
        <p:nvPicPr>
          <p:cNvPr id="3074" name="Picture 2" descr="Биография Самуила Маршака - РИА Новости, 03.11.20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535" y="708024"/>
            <a:ext cx="2449512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. Маршак. Петербург, 1902 г.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708025"/>
            <a:ext cx="21336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9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068" y="129945"/>
            <a:ext cx="2832742" cy="402226"/>
          </a:xfrm>
        </p:spPr>
        <p:txBody>
          <a:bodyPr>
            <a:normAutofit/>
          </a:bodyPr>
          <a:lstStyle/>
          <a:p>
            <a:r>
              <a:rPr lang="ru-RU" dirty="0" smtClean="0"/>
              <a:t>Детство Маршака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3271" y="572272"/>
            <a:ext cx="2971800" cy="251756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Всё мне детство дарило,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Чем богат этот свет: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Ласку матери милой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отцовский совет…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Всё вокруг было ново: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Дом и двор, где я рос,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то первое слово,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я вслух произнес.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Пусть же трудно и ново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свежо, как оно,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Будет каждое слово,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сказать мне дано.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:\Маме\Учительская деятельность\школа\для учебника 5 класса\маршак\марш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8645" y="1281721"/>
            <a:ext cx="1489710" cy="178841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D:\Маме\Учительская деятельность\школа\для учебника 5 класса\маршак\0005-005-A-nachalos-vsjo-kogda-Marshaku-bylo-vsego-4-goda-uzhe-togda-on-pytals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0851" y="532171"/>
            <a:ext cx="1109334" cy="1499100"/>
          </a:xfrm>
          <a:prstGeom prst="ellipse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25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500" y="102424"/>
            <a:ext cx="4258547" cy="315471"/>
          </a:xfrm>
        </p:spPr>
        <p:txBody>
          <a:bodyPr/>
          <a:lstStyle/>
          <a:p>
            <a:r>
              <a:rPr lang="ru-RU" dirty="0" smtClean="0"/>
              <a:t>Из биографии Маршака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Самуил Яковлевич Маршак биография для дет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9" r="138"/>
          <a:stretch/>
        </p:blipFill>
        <p:spPr bwMode="auto">
          <a:xfrm>
            <a:off x="284974" y="631825"/>
            <a:ext cx="51887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7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Удивительный Маршак » Сайт МБУК &quot;ЦБС Рыбинского район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5638799" cy="313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54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900" y="102424"/>
            <a:ext cx="3725147" cy="315471"/>
          </a:xfrm>
        </p:spPr>
        <p:txBody>
          <a:bodyPr/>
          <a:lstStyle/>
          <a:p>
            <a:r>
              <a:rPr lang="ru-RU" dirty="0" smtClean="0"/>
              <a:t>Книги Маршака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Все самые лучшие сказки и стихи Книга Маршак Самуил 0+ - лучшая цена на Все  самые лучшие сказки и стихи Книга Маршак Самуил 0+, купить в интернет  магазине детских товаров и игрушек &quot;Юные талант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5" y="646346"/>
            <a:ext cx="1733363" cy="229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нига &quot;Кошкин дом&quot; Маршак С Я - купить книгу в интернет-магазине «Москва»  ISBN: 978-5-17-111505-0, 9932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71" y="646346"/>
            <a:ext cx="1732854" cy="230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нига: &quot;Двенадцать месяцев&quot; - Самуил Маршак. Купить книгу, читать рецензии  | ISBN 978-5-17-083778-6 | Лабирин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129" y="633263"/>
            <a:ext cx="1770391" cy="22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0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Книги Маршака</a:t>
            </a:r>
            <a:endParaRPr lang="ru-RU" dirty="0"/>
          </a:p>
        </p:txBody>
      </p:sp>
      <p:pic>
        <p:nvPicPr>
          <p:cNvPr id="4098" name="Picture 2" descr="Вот какой рассеянный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3" y="708025"/>
            <a:ext cx="1667748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нига: &quot;Робин-Бобин&quot; - Самуил Маршак. Купить книгу, читать рецензии | ISBN  978-5-17-099328-4 | Лабиринт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47" y="708025"/>
            <a:ext cx="1581441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Книга для малышей: Шалтай-Болтай Самуил Маршак, Книги для малыш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708025"/>
            <a:ext cx="1520179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5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https://img.labirint.ru/rcimg/f601174ff403b8b85f7f8c0097af3177/960x540/comments_pic/1645/1_ae060cbb9bdb6973b62396a55c372fcf_1478848044.jpg?14788481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r="3239" b="10743"/>
          <a:stretch/>
        </p:blipFill>
        <p:spPr bwMode="auto">
          <a:xfrm>
            <a:off x="215900" y="631825"/>
            <a:ext cx="3733800" cy="235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6" descr="Книга «С. Маршак. Загадки» Самуил Маршак в продаже на OZ.by, купить книги  загадок для детей по выгодным ценам в Минске. Беларус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08" y="649861"/>
            <a:ext cx="1435591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7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</TotalTime>
  <Words>331</Words>
  <Application>Microsoft Office PowerPoint</Application>
  <PresentationFormat>Произвольный</PresentationFormat>
  <Paragraphs>80</Paragraphs>
  <Slides>29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Русский язык литературное чтение</vt:lpstr>
      <vt:lpstr>Сегодня на уроке мы </vt:lpstr>
      <vt:lpstr>Самуил Яковлевич Маршак (1887-1964)</vt:lpstr>
      <vt:lpstr>Детство Маршака</vt:lpstr>
      <vt:lpstr>Из биографии Маршака</vt:lpstr>
      <vt:lpstr>Презентация PowerPoint</vt:lpstr>
      <vt:lpstr>Книги Маршака</vt:lpstr>
      <vt:lpstr>Книги Маршака</vt:lpstr>
      <vt:lpstr>Презентация PowerPoint</vt:lpstr>
      <vt:lpstr>Презентация PowerPoint</vt:lpstr>
      <vt:lpstr>Весёлое путешествие</vt:lpstr>
      <vt:lpstr>Презентация PowerPoint</vt:lpstr>
      <vt:lpstr>Словарная работа</vt:lpstr>
      <vt:lpstr>Читаем вместе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Посмотрим видео об Аму-Дарье</vt:lpstr>
      <vt:lpstr>Презентация PowerPoint</vt:lpstr>
      <vt:lpstr>Презентация PowerPoint</vt:lpstr>
      <vt:lpstr>  Задание для самостоятельного выполнения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Пользователь</cp:lastModifiedBy>
  <cp:revision>63</cp:revision>
  <dcterms:created xsi:type="dcterms:W3CDTF">2020-04-13T08:06:06Z</dcterms:created>
  <dcterms:modified xsi:type="dcterms:W3CDTF">2020-11-17T07:57:40Z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