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4"/>
  </p:notesMasterIdLst>
  <p:sldIdLst>
    <p:sldId id="304" r:id="rId2"/>
    <p:sldId id="324" r:id="rId3"/>
    <p:sldId id="328" r:id="rId4"/>
    <p:sldId id="329" r:id="rId5"/>
    <p:sldId id="330" r:id="rId6"/>
    <p:sldId id="331" r:id="rId7"/>
    <p:sldId id="332" r:id="rId8"/>
    <p:sldId id="333" r:id="rId9"/>
    <p:sldId id="265" r:id="rId10"/>
    <p:sldId id="317" r:id="rId11"/>
    <p:sldId id="345" r:id="rId12"/>
    <p:sldId id="346" r:id="rId13"/>
    <p:sldId id="347" r:id="rId14"/>
    <p:sldId id="348" r:id="rId15"/>
    <p:sldId id="350" r:id="rId16"/>
    <p:sldId id="349" r:id="rId17"/>
    <p:sldId id="360" r:id="rId18"/>
    <p:sldId id="352" r:id="rId19"/>
    <p:sldId id="319" r:id="rId20"/>
    <p:sldId id="351" r:id="rId21"/>
    <p:sldId id="361" r:id="rId22"/>
    <p:sldId id="321" r:id="rId23"/>
    <p:sldId id="355" r:id="rId24"/>
    <p:sldId id="356" r:id="rId25"/>
    <p:sldId id="373" r:id="rId26"/>
    <p:sldId id="362" r:id="rId27"/>
    <p:sldId id="364" r:id="rId28"/>
    <p:sldId id="365" r:id="rId29"/>
    <p:sldId id="374" r:id="rId30"/>
    <p:sldId id="366" r:id="rId31"/>
    <p:sldId id="368" r:id="rId32"/>
    <p:sldId id="375" r:id="rId33"/>
    <p:sldId id="376" r:id="rId34"/>
    <p:sldId id="370" r:id="rId35"/>
    <p:sldId id="354" r:id="rId36"/>
    <p:sldId id="357" r:id="rId37"/>
    <p:sldId id="371" r:id="rId38"/>
    <p:sldId id="372" r:id="rId39"/>
    <p:sldId id="358" r:id="rId40"/>
    <p:sldId id="367" r:id="rId41"/>
    <p:sldId id="325" r:id="rId42"/>
    <p:sldId id="369" r:id="rId43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126" y="2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20AD52-BAE8-4D5C-82D0-E8F0F8E974C6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A63E3-9B42-420F-A663-E06ADE11D5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623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6399" y="863791"/>
            <a:ext cx="2450465" cy="212365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18936" y="863791"/>
            <a:ext cx="2450465" cy="212365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BB2588F7-8CDB-48C2-917B-B3AD01E7E9BE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267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435" y="1008007"/>
            <a:ext cx="4900930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4870" y="1838749"/>
            <a:ext cx="4036060" cy="18466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734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8" r:id="rId6"/>
    <p:sldLayoutId id="2147483669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44.png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2.png"/><Relationship Id="rId7" Type="http://schemas.openxmlformats.org/officeDocument/2006/relationships/image" Target="../media/image43.png"/><Relationship Id="rId12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11" Type="http://schemas.openxmlformats.org/officeDocument/2006/relationships/image" Target="../media/image56.jpeg"/><Relationship Id="rId5" Type="http://schemas.openxmlformats.org/officeDocument/2006/relationships/image" Target="../media/image53.png"/><Relationship Id="rId10" Type="http://schemas.openxmlformats.org/officeDocument/2006/relationships/image" Target="../media/image55.png"/><Relationship Id="rId4" Type="http://schemas.openxmlformats.org/officeDocument/2006/relationships/image" Target="../media/image37.png"/><Relationship Id="rId9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jpeg"/><Relationship Id="rId7" Type="http://schemas.openxmlformats.org/officeDocument/2006/relationships/image" Target="../media/image65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2.png"/><Relationship Id="rId7" Type="http://schemas.openxmlformats.org/officeDocument/2006/relationships/image" Target="../media/image57.png"/><Relationship Id="rId12" Type="http://schemas.openxmlformats.org/officeDocument/2006/relationships/image" Target="../media/image61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4.png"/><Relationship Id="rId10" Type="http://schemas.openxmlformats.org/officeDocument/2006/relationships/image" Target="../media/image37.png"/><Relationship Id="rId4" Type="http://schemas.openxmlformats.org/officeDocument/2006/relationships/image" Target="../media/image43.png"/><Relationship Id="rId9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5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png"/><Relationship Id="rId5" Type="http://schemas.openxmlformats.org/officeDocument/2006/relationships/image" Target="../media/image37.png"/><Relationship Id="rId4" Type="http://schemas.openxmlformats.org/officeDocument/2006/relationships/image" Target="../media/image5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69.jpeg"/><Relationship Id="rId7" Type="http://schemas.openxmlformats.org/officeDocument/2006/relationships/image" Target="../media/image70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8.png"/><Relationship Id="rId5" Type="http://schemas.openxmlformats.org/officeDocument/2006/relationships/image" Target="../media/image54.png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gif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7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69.jpeg"/><Relationship Id="rId7" Type="http://schemas.openxmlformats.org/officeDocument/2006/relationships/image" Target="../media/image70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54.png"/><Relationship Id="rId4" Type="http://schemas.openxmlformats.org/officeDocument/2006/relationships/image" Target="../media/image42.png"/><Relationship Id="rId9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1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53588" y="70293"/>
            <a:ext cx="3462491" cy="853111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sz="3398" spc="-5" dirty="0" err="1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 err="1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r>
              <a:rPr lang="ru-RU" sz="3398" spc="1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398" spc="1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pc="10" dirty="0">
                <a:latin typeface="Arial" panose="020B0604020202020204" pitchFamily="34" charset="0"/>
                <a:cs typeface="Arial" panose="020B0604020202020204" pitchFamily="34" charset="0"/>
              </a:rPr>
              <a:t>литературное чтение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2100" y="1393824"/>
            <a:ext cx="3886200" cy="1270854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pPr marL="18405" algn="ctr">
              <a:lnSpc>
                <a:spcPts val="1949"/>
              </a:lnSpc>
              <a:spcBef>
                <a:spcPts val="110"/>
              </a:spcBef>
            </a:pPr>
            <a:r>
              <a:rPr sz="2081" spc="-20" dirty="0" err="1" smtClean="0">
                <a:solidFill>
                  <a:srgbClr val="2365C7"/>
                </a:solidFill>
                <a:latin typeface="Arial"/>
                <a:cs typeface="Arial"/>
              </a:rPr>
              <a:t>Тем</a:t>
            </a:r>
            <a:r>
              <a:rPr lang="ru-RU" sz="2081" spc="-20" dirty="0" smtClean="0">
                <a:solidFill>
                  <a:srgbClr val="2365C7"/>
                </a:solidFill>
                <a:latin typeface="Arial"/>
                <a:cs typeface="Arial"/>
              </a:rPr>
              <a:t>а: Николай Николаевич Носов</a:t>
            </a:r>
          </a:p>
          <a:p>
            <a:pPr marL="18405" algn="ctr">
              <a:lnSpc>
                <a:spcPts val="1949"/>
              </a:lnSpc>
              <a:spcBef>
                <a:spcPts val="110"/>
              </a:spcBef>
            </a:pPr>
            <a:endParaRPr lang="ru-RU" sz="2081" spc="-2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405" algn="ctr">
              <a:lnSpc>
                <a:spcPts val="1949"/>
              </a:lnSpc>
              <a:spcBef>
                <a:spcPts val="110"/>
              </a:spcBef>
            </a:pPr>
            <a:r>
              <a:rPr lang="ru-RU" sz="2081" spc="-20" dirty="0" smtClean="0">
                <a:solidFill>
                  <a:srgbClr val="2365C7"/>
                </a:solidFill>
                <a:latin typeface="Arial"/>
                <a:cs typeface="Arial"/>
              </a:rPr>
              <a:t>«Федина задача» </a:t>
            </a:r>
            <a:endParaRPr lang="ru-RU" sz="2081" b="1" i="1" spc="-2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05" algn="ctr">
              <a:lnSpc>
                <a:spcPts val="1949"/>
              </a:lnSpc>
              <a:spcBef>
                <a:spcPts val="110"/>
              </a:spcBef>
            </a:pPr>
            <a:endParaRPr lang="ru-RU" sz="2081" spc="-1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3423" y="1422210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59" y="30211"/>
            <a:ext cx="1081365" cy="1078855"/>
          </a:xfrm>
          <a:prstGeom prst="rect">
            <a:avLst/>
          </a:prstGeom>
        </p:spPr>
      </p:pic>
      <p:sp>
        <p:nvSpPr>
          <p:cNvPr id="16" name="object 5"/>
          <p:cNvSpPr/>
          <p:nvPr/>
        </p:nvSpPr>
        <p:spPr>
          <a:xfrm>
            <a:off x="193423" y="22169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6" name="AutoShape 2" descr="Рассказы Н.Н.Носова. Читайте онлайн с иллюстрациями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Рассказы Н.Н.Носова. Читайте онлайн с иллюстрациям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096" y="1043815"/>
            <a:ext cx="1141494" cy="1527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нига: &quot;Большая книга рассказов&quot; - Николай Носов. Купить книгу, читать  рецензии | ISBN 978-5-389-01904-1 | Лабирин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1622425"/>
            <a:ext cx="1143000" cy="1488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45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2" y="102424"/>
            <a:ext cx="5249146" cy="630942"/>
          </a:xfrm>
        </p:spPr>
        <p:txBody>
          <a:bodyPr/>
          <a:lstStyle/>
          <a:p>
            <a:r>
              <a:rPr lang="ru-RU" dirty="0" smtClean="0"/>
              <a:t>Николай Николаевич Носов (1908-1976)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15901" y="708025"/>
            <a:ext cx="2743200" cy="1969770"/>
          </a:xfrm>
        </p:spPr>
        <p:txBody>
          <a:bodyPr/>
          <a:lstStyle/>
          <a:p>
            <a:r>
              <a:rPr lang="ru-RU" sz="1600" dirty="0"/>
              <a:t>Николай Николаевич Носов родился 10 (23 </a:t>
            </a:r>
            <a:r>
              <a:rPr lang="ru-RU" sz="1600" dirty="0" smtClean="0"/>
              <a:t>ноября)1908 </a:t>
            </a:r>
            <a:r>
              <a:rPr lang="ru-RU" sz="1600" dirty="0"/>
              <a:t>года в Киеве, в семье эстрадного </a:t>
            </a:r>
            <a:r>
              <a:rPr lang="ru-RU" sz="1600" dirty="0" smtClean="0"/>
              <a:t>артиста</a:t>
            </a:r>
            <a:r>
              <a:rPr lang="ru-RU" sz="1600" dirty="0"/>
              <a:t>.</a:t>
            </a:r>
            <a:r>
              <a:rPr lang="ru-RU" sz="1600" dirty="0" smtClean="0"/>
              <a:t> Николай </a:t>
            </a:r>
            <a:r>
              <a:rPr lang="ru-RU" sz="1600" dirty="0"/>
              <a:t>был вторым сыном в семье. Ещё в семье был старший брат Пётр и младшие брат и сестра.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187700" y="784225"/>
            <a:ext cx="2257425" cy="198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90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0753" y="708025"/>
            <a:ext cx="2546112" cy="2125536"/>
          </a:xfrm>
        </p:spPr>
        <p:txBody>
          <a:bodyPr/>
          <a:lstStyle/>
          <a:p>
            <a:r>
              <a:rPr lang="ru-RU" sz="1600" dirty="0" smtClean="0"/>
              <a:t>Маленький </a:t>
            </a:r>
            <a:r>
              <a:rPr lang="ru-RU" sz="1600" dirty="0"/>
              <a:t>Николай любил бывать на выступлениях отца, смотреть концерты и спектакли. Родители даже думали, что мальчик тоже хочет стать актёром.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021123" y="849440"/>
            <a:ext cx="2449512" cy="1517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94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15900" y="708025"/>
            <a:ext cx="2819400" cy="1154906"/>
          </a:xfrm>
        </p:spPr>
        <p:txBody>
          <a:bodyPr/>
          <a:lstStyle/>
          <a:p>
            <a:r>
              <a:rPr lang="ru-RU" sz="1600" dirty="0" smtClean="0"/>
              <a:t>Коля </a:t>
            </a:r>
            <a:r>
              <a:rPr lang="ru-RU" sz="1600" dirty="0"/>
              <a:t>с гимназических лет увлекался музыкой, театром, </a:t>
            </a:r>
            <a:r>
              <a:rPr lang="ru-RU" sz="1600" dirty="0" smtClean="0"/>
              <a:t>шахматами</a:t>
            </a:r>
            <a:r>
              <a:rPr lang="ru-RU" sz="1600" dirty="0"/>
              <a:t>, фотографией, </a:t>
            </a:r>
            <a:endParaRPr lang="ru-RU" sz="1600" dirty="0" smtClean="0"/>
          </a:p>
          <a:p>
            <a:r>
              <a:rPr lang="ru-RU" sz="1600" dirty="0" smtClean="0"/>
              <a:t>электротехникой</a:t>
            </a:r>
            <a:r>
              <a:rPr lang="ru-RU" sz="1600" dirty="0"/>
              <a:t> и даже радиолюбительством. 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035300" y="708025"/>
            <a:ext cx="2514583" cy="1722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31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15901" y="631825"/>
            <a:ext cx="2630964" cy="2492990"/>
          </a:xfrm>
        </p:spPr>
        <p:txBody>
          <a:bodyPr/>
          <a:lstStyle/>
          <a:p>
            <a:r>
              <a:rPr lang="ru-RU" dirty="0"/>
              <a:t> </a:t>
            </a:r>
            <a:r>
              <a:rPr lang="ru-RU" sz="1800" dirty="0"/>
              <a:t>1938 года начинает писать детские </a:t>
            </a:r>
            <a:r>
              <a:rPr lang="ru-RU" sz="1800" dirty="0" smtClean="0"/>
              <a:t>рассказы. Его рассказы</a:t>
            </a:r>
            <a:r>
              <a:rPr lang="ru-RU" sz="1800" dirty="0"/>
              <a:t>: «Живая шляпа», «Огурцы», «Чудесные брюки», «Мишкина каша», «Огородники», «</a:t>
            </a:r>
            <a:r>
              <a:rPr lang="ru-RU" sz="1800" dirty="0" smtClean="0"/>
              <a:t>Фантазёры» известны всем. </a:t>
            </a:r>
            <a:endParaRPr lang="ru-RU" sz="1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039693" y="631825"/>
            <a:ext cx="2397414" cy="21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70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6399" y="863791"/>
            <a:ext cx="2450465" cy="1384995"/>
          </a:xfrm>
        </p:spPr>
        <p:txBody>
          <a:bodyPr/>
          <a:lstStyle/>
          <a:p>
            <a:r>
              <a:rPr lang="ru-RU" sz="1800" dirty="0"/>
              <a:t>Первый рассказ Носова был опубликован в 1938 году, назывался он «Затейники».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111500" y="708025"/>
            <a:ext cx="1600330" cy="21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71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9700" y="555625"/>
            <a:ext cx="5562600" cy="2590800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972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2237" y="555625"/>
            <a:ext cx="5590063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95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аме\Учительская деятельность\школа\для учебника 5 класса\Русский язык 5 класс Мусурманова Ю.Ю\мультимедиа\аудиокартинки\Федина задача\nosov_fedina_zadach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49863" y="560251"/>
            <a:ext cx="2097427" cy="2140123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23858" y="101391"/>
            <a:ext cx="2366053" cy="946422"/>
          </a:xfrm>
          <a:prstGeom prst="cloudCallou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Николай Носов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0700" y="1757628"/>
            <a:ext cx="3646629" cy="138583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endParaRPr lang="ru-RU" sz="1892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2082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Федина </a:t>
            </a:r>
            <a:r>
              <a:rPr lang="ru-RU" sz="2082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задача.</a:t>
            </a:r>
          </a:p>
        </p:txBody>
      </p:sp>
      <p:pic>
        <p:nvPicPr>
          <p:cNvPr id="6" name="Picture 2" descr="F:\мультимед\фед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091460" y="845008"/>
            <a:ext cx="858538" cy="17170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9250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1300" y="102424"/>
            <a:ext cx="3953747" cy="315471"/>
          </a:xfrm>
        </p:spPr>
        <p:txBody>
          <a:bodyPr/>
          <a:lstStyle/>
          <a:p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0753" y="631825"/>
            <a:ext cx="3801348" cy="2462213"/>
          </a:xfrm>
        </p:spPr>
        <p:txBody>
          <a:bodyPr/>
          <a:lstStyle/>
          <a:p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Блоха –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burga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Кафтан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kaftan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chakmon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Мельница –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tegirmon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Рожь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javdar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bug</a:t>
            </a:r>
            <a:r>
              <a:rPr lang="uz-Latn-UZ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doy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Взять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книгу под мышку –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kitobni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uz-Latn-UZ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ltig</a:t>
            </a:r>
            <a:r>
              <a:rPr lang="uz-Latn-UZ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endPara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Растолковать =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объяснить</a:t>
            </a:r>
          </a:p>
          <a:p>
            <a:endParaRPr lang="ru-RU" sz="2000" dirty="0"/>
          </a:p>
        </p:txBody>
      </p:sp>
      <p:pic>
        <p:nvPicPr>
          <p:cNvPr id="5" name="Picture 2" descr="F:\мультимед\блох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3979" y="670560"/>
            <a:ext cx="609600" cy="507011"/>
          </a:xfrm>
          <a:prstGeom prst="rect">
            <a:avLst/>
          </a:prstGeom>
          <a:noFill/>
        </p:spPr>
      </p:pic>
      <p:pic>
        <p:nvPicPr>
          <p:cNvPr id="6" name="Picture 3" descr="F:\мультимед\кафтан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5500" y="976237"/>
            <a:ext cx="981947" cy="1348887"/>
          </a:xfrm>
          <a:prstGeom prst="rect">
            <a:avLst/>
          </a:prstGeom>
          <a:noFill/>
        </p:spPr>
      </p:pic>
      <p:pic>
        <p:nvPicPr>
          <p:cNvPr id="7" name="Picture 8" descr="D:\клипарт\Деревья\0_79a74_4fb62364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923123">
            <a:off x="4050397" y="1054684"/>
            <a:ext cx="636806" cy="9453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386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15900" y="631825"/>
            <a:ext cx="3124199" cy="3139321"/>
          </a:xfrm>
        </p:spPr>
        <p:txBody>
          <a:bodyPr/>
          <a:lstStyle/>
          <a:p>
            <a:r>
              <a:rPr lang="ru-RU" sz="1600" dirty="0" smtClean="0"/>
              <a:t>Раз </a:t>
            </a:r>
            <a:r>
              <a:rPr lang="ru-RU" sz="1600" dirty="0"/>
              <a:t>как-то зимой Федя Рыбкин пришел с катка. Дома никого не было. Младшая сестра Феди, </a:t>
            </a:r>
            <a:r>
              <a:rPr lang="ru-RU" sz="1600" dirty="0" err="1"/>
              <a:t>Рина</a:t>
            </a:r>
            <a:r>
              <a:rPr lang="ru-RU" sz="1600" dirty="0"/>
              <a:t>, уже успела сделать уроки и пошла играть с подругами. Мать тоже куда-то ушла.</a:t>
            </a:r>
          </a:p>
          <a:p>
            <a:r>
              <a:rPr lang="ru-RU" sz="1600" dirty="0"/>
              <a:t>- Вот и хорошо! - сказал Федя. - По крайней мере, никто не будет мешать делать уроки.</a:t>
            </a:r>
          </a:p>
          <a:p>
            <a:endParaRPr lang="ru-RU" dirty="0"/>
          </a:p>
        </p:txBody>
      </p:sp>
      <p:pic>
        <p:nvPicPr>
          <p:cNvPr id="8" name="Picture 2" descr="D:\Маме\Учительская деятельность\школа\для учебника 5 класса\носов\федя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r="735" b="3655"/>
          <a:stretch>
            <a:fillRect/>
          </a:stretch>
        </p:blipFill>
        <p:spPr bwMode="auto">
          <a:xfrm>
            <a:off x="3492500" y="784225"/>
            <a:ext cx="1889139" cy="2124075"/>
          </a:xfrm>
          <a:prstGeom prst="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56052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Раскрыта тайна самой длинной реки - ТЕХНО bigmir)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55625"/>
            <a:ext cx="5562600" cy="257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7069" y="98425"/>
            <a:ext cx="2906865" cy="315471"/>
          </a:xfrm>
        </p:spPr>
        <p:txBody>
          <a:bodyPr/>
          <a:lstStyle/>
          <a:p>
            <a:r>
              <a:rPr lang="ru-RU" b="1" dirty="0" smtClean="0"/>
              <a:t>Весёлое путешествие</a:t>
            </a:r>
            <a:endParaRPr lang="ru-RU" b="1" dirty="0"/>
          </a:p>
        </p:txBody>
      </p:sp>
      <p:pic>
        <p:nvPicPr>
          <p:cNvPr id="5122" name="Picture 2" descr="D:\клипарт\алфавит\793240593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7956" y="1018689"/>
            <a:ext cx="1697362" cy="1697362"/>
          </a:xfrm>
          <a:prstGeom prst="rect">
            <a:avLst/>
          </a:prstGeom>
          <a:noFill/>
        </p:spPr>
      </p:pic>
      <p:pic>
        <p:nvPicPr>
          <p:cNvPr id="5123" name="Picture 3" descr="D:\клипарт\алфавит\82793889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34185" y="1043673"/>
            <a:ext cx="1672378" cy="167237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040253" y="2038057"/>
            <a:ext cx="838201" cy="5292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39" b="1" dirty="0">
                <a:latin typeface="Arial" panose="020B0604020202020204" pitchFamily="34" charset="0"/>
                <a:cs typeface="Arial" panose="020B0604020202020204" pitchFamily="34" charset="0"/>
              </a:rPr>
              <a:t>от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37894" y="2068923"/>
            <a:ext cx="647985" cy="5292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39" b="1" dirty="0"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</a:p>
        </p:txBody>
      </p:sp>
    </p:spTree>
    <p:extLst>
      <p:ext uri="{BB962C8B-B14F-4D97-AF65-F5344CB8AC3E}">
        <p14:creationId xmlns:p14="http://schemas.microsoft.com/office/powerpoint/2010/main" val="333108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9700" y="631825"/>
            <a:ext cx="2819400" cy="2646878"/>
          </a:xfrm>
        </p:spPr>
        <p:txBody>
          <a:bodyPr/>
          <a:lstStyle/>
          <a:p>
            <a:r>
              <a:rPr lang="ru-RU" sz="1600" dirty="0"/>
              <a:t>Он включил телевизор, достал из сумки задачник и стал искать заданную на дом задачу. На экране телевизора появился диктор.</a:t>
            </a:r>
          </a:p>
          <a:p>
            <a:r>
              <a:rPr lang="ru-RU" sz="1600" dirty="0"/>
              <a:t>- Передаем концерт по заявкам, - объявил он.</a:t>
            </a:r>
          </a:p>
          <a:p>
            <a:r>
              <a:rPr lang="ru-RU" sz="1600" dirty="0"/>
              <a:t>- Концерт - это хорошо, - сказал Федя. - Веселей будет делать уроки.</a:t>
            </a:r>
          </a:p>
          <a:p>
            <a:endParaRPr lang="ru-RU" dirty="0"/>
          </a:p>
        </p:txBody>
      </p:sp>
      <p:pic>
        <p:nvPicPr>
          <p:cNvPr id="3074" name="Picture 2" descr="Очаровательный конферансье Эдуард Апломбов, кукла Тяпа и другие знаменитые  куклы Театра имени Сергея Образцова.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754" y="887966"/>
            <a:ext cx="18288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Картинки по запросу рамка старого телевизора пнг | Старый телевизор, Дизайн  значков, Телевизор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708025"/>
            <a:ext cx="2514601" cy="1731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637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15901" y="631825"/>
            <a:ext cx="2630964" cy="2447957"/>
          </a:xfrm>
        </p:spPr>
        <p:txBody>
          <a:bodyPr/>
          <a:lstStyle/>
          <a:p>
            <a:r>
              <a:rPr lang="ru-RU" sz="1600" dirty="0"/>
              <a:t>— Ну-ка, что нам задано? Задача номер </a:t>
            </a:r>
            <a:r>
              <a:rPr lang="ru-RU" sz="1600" dirty="0" smtClean="0"/>
              <a:t>шестьсот </a:t>
            </a:r>
            <a:r>
              <a:rPr lang="ru-RU" sz="1600" dirty="0"/>
              <a:t>тридцать девять? «На мельницу доставили четыреста пятьдесят </a:t>
            </a:r>
            <a:r>
              <a:rPr lang="ru-RU" sz="1600" dirty="0" smtClean="0"/>
              <a:t>мешков </a:t>
            </a:r>
            <a:r>
              <a:rPr lang="ru-RU" sz="1600" dirty="0"/>
              <a:t>ржи, по восемьдесят килограммов в каждом...»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94702" y="675210"/>
            <a:ext cx="2450465" cy="2123658"/>
          </a:xfrm>
        </p:spPr>
        <p:txBody>
          <a:bodyPr/>
          <a:lstStyle/>
          <a:p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3790532" y="574915"/>
            <a:ext cx="1802472" cy="1795676"/>
            <a:chOff x="5090193" y="142852"/>
            <a:chExt cx="3410897" cy="2948007"/>
          </a:xfrm>
        </p:grpSpPr>
        <p:pic>
          <p:nvPicPr>
            <p:cNvPr id="6" name="Picture 4" descr="F:\мультимед\словарь\mill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715140" y="142852"/>
              <a:ext cx="1785950" cy="2469567"/>
            </a:xfrm>
            <a:prstGeom prst="rect">
              <a:avLst/>
            </a:prstGeom>
            <a:noFill/>
          </p:spPr>
        </p:pic>
        <p:pic>
          <p:nvPicPr>
            <p:cNvPr id="7" name="Picture 6" descr="F:\мультимед\0_118632_cc5be8f1_S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357818" y="1857364"/>
              <a:ext cx="1231104" cy="876305"/>
            </a:xfrm>
            <a:prstGeom prst="rect">
              <a:avLst/>
            </a:prstGeom>
            <a:noFill/>
          </p:spPr>
        </p:pic>
        <p:pic>
          <p:nvPicPr>
            <p:cNvPr id="8" name="Picture 6" descr="F:\мультимед\0_118632_cc5be8f1_S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429388" y="2214554"/>
              <a:ext cx="1231104" cy="876305"/>
            </a:xfrm>
            <a:prstGeom prst="rect">
              <a:avLst/>
            </a:prstGeom>
            <a:noFill/>
          </p:spPr>
        </p:pic>
        <p:pic>
          <p:nvPicPr>
            <p:cNvPr id="9" name="Picture 8" descr="D:\клипарт\Деревья\0_79a74_4fb62364_S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2923123">
              <a:off x="5239418" y="2004679"/>
              <a:ext cx="615950" cy="914400"/>
            </a:xfrm>
            <a:prstGeom prst="rect">
              <a:avLst/>
            </a:prstGeom>
            <a:noFill/>
          </p:spPr>
        </p:pic>
        <p:pic>
          <p:nvPicPr>
            <p:cNvPr id="10" name="Picture 9" descr="D:\клипарт\Деревья\0_79a73_65c308ff_S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6286512" y="2214554"/>
              <a:ext cx="914400" cy="858837"/>
            </a:xfrm>
            <a:prstGeom prst="rect">
              <a:avLst/>
            </a:prstGeom>
            <a:noFill/>
          </p:spPr>
        </p:pic>
      </p:grpSp>
      <p:grpSp>
        <p:nvGrpSpPr>
          <p:cNvPr id="11" name="Группа 10"/>
          <p:cNvGrpSpPr/>
          <p:nvPr/>
        </p:nvGrpSpPr>
        <p:grpSpPr>
          <a:xfrm>
            <a:off x="2974414" y="2126535"/>
            <a:ext cx="1089854" cy="479403"/>
            <a:chOff x="2980685" y="2466257"/>
            <a:chExt cx="1929485" cy="578362"/>
          </a:xfrm>
        </p:grpSpPr>
        <p:pic>
          <p:nvPicPr>
            <p:cNvPr id="13" name="Picture 6" descr="F:\мультимед\0_118632_cc5be8f1_S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708174" y="2536825"/>
              <a:ext cx="713390" cy="507794"/>
            </a:xfrm>
            <a:prstGeom prst="rect">
              <a:avLst/>
            </a:prstGeom>
            <a:noFill/>
          </p:spPr>
        </p:pic>
        <p:pic>
          <p:nvPicPr>
            <p:cNvPr id="14" name="Picture 6" descr="F:\мультимед\0_118632_cc5be8f1_S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85749" y="2490603"/>
              <a:ext cx="764196" cy="543958"/>
            </a:xfrm>
            <a:prstGeom prst="rect">
              <a:avLst/>
            </a:prstGeom>
            <a:noFill/>
          </p:spPr>
        </p:pic>
        <p:pic>
          <p:nvPicPr>
            <p:cNvPr id="15" name="Picture 8" descr="D:\клипарт\Деревья\0_79a74_4fb62364_S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2923123">
              <a:off x="3051468" y="2395474"/>
              <a:ext cx="292169" cy="433736"/>
            </a:xfrm>
            <a:prstGeom prst="rect">
              <a:avLst/>
            </a:prstGeom>
            <a:noFill/>
          </p:spPr>
        </p:pic>
        <p:pic>
          <p:nvPicPr>
            <p:cNvPr id="16" name="Picture 9" descr="D:\клипарт\Деревья\0_79a73_65c308ff_S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4432742" y="2536825"/>
              <a:ext cx="477428" cy="448417"/>
            </a:xfrm>
            <a:prstGeom prst="rect">
              <a:avLst/>
            </a:prstGeom>
            <a:noFill/>
          </p:spPr>
        </p:pic>
      </p:grpSp>
      <p:grpSp>
        <p:nvGrpSpPr>
          <p:cNvPr id="17" name="Группа 16"/>
          <p:cNvGrpSpPr/>
          <p:nvPr/>
        </p:nvGrpSpPr>
        <p:grpSpPr>
          <a:xfrm>
            <a:off x="3234065" y="1383354"/>
            <a:ext cx="985869" cy="791499"/>
            <a:chOff x="5090193" y="1857364"/>
            <a:chExt cx="2570299" cy="1233495"/>
          </a:xfrm>
        </p:grpSpPr>
        <p:pic>
          <p:nvPicPr>
            <p:cNvPr id="19" name="Picture 6" descr="F:\мультимед\0_118632_cc5be8f1_S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357818" y="1857364"/>
              <a:ext cx="1231104" cy="876305"/>
            </a:xfrm>
            <a:prstGeom prst="rect">
              <a:avLst/>
            </a:prstGeom>
            <a:noFill/>
          </p:spPr>
        </p:pic>
        <p:pic>
          <p:nvPicPr>
            <p:cNvPr id="20" name="Picture 6" descr="F:\мультимед\0_118632_cc5be8f1_S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429388" y="2214554"/>
              <a:ext cx="1231104" cy="876305"/>
            </a:xfrm>
            <a:prstGeom prst="rect">
              <a:avLst/>
            </a:prstGeom>
            <a:noFill/>
          </p:spPr>
        </p:pic>
        <p:pic>
          <p:nvPicPr>
            <p:cNvPr id="21" name="Picture 8" descr="D:\клипарт\Деревья\0_79a74_4fb62364_S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2923123">
              <a:off x="5239418" y="2004679"/>
              <a:ext cx="615950" cy="914400"/>
            </a:xfrm>
            <a:prstGeom prst="rect">
              <a:avLst/>
            </a:prstGeom>
            <a:noFill/>
          </p:spPr>
        </p:pic>
        <p:pic>
          <p:nvPicPr>
            <p:cNvPr id="22" name="Picture 9" descr="D:\клипарт\Деревья\0_79a73_65c308ff_S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6286512" y="2214554"/>
              <a:ext cx="914400" cy="858837"/>
            </a:xfrm>
            <a:prstGeom prst="rect">
              <a:avLst/>
            </a:prstGeom>
            <a:noFill/>
          </p:spPr>
        </p:pic>
      </p:grpSp>
      <p:grpSp>
        <p:nvGrpSpPr>
          <p:cNvPr id="29" name="Группа 28"/>
          <p:cNvGrpSpPr/>
          <p:nvPr/>
        </p:nvGrpSpPr>
        <p:grpSpPr>
          <a:xfrm>
            <a:off x="2846865" y="1527714"/>
            <a:ext cx="985869" cy="791499"/>
            <a:chOff x="5090193" y="1857364"/>
            <a:chExt cx="2570299" cy="1233495"/>
          </a:xfrm>
        </p:grpSpPr>
        <p:pic>
          <p:nvPicPr>
            <p:cNvPr id="30" name="Picture 6" descr="F:\мультимед\0_118632_cc5be8f1_S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357818" y="1857364"/>
              <a:ext cx="1231104" cy="876305"/>
            </a:xfrm>
            <a:prstGeom prst="rect">
              <a:avLst/>
            </a:prstGeom>
            <a:noFill/>
          </p:spPr>
        </p:pic>
        <p:pic>
          <p:nvPicPr>
            <p:cNvPr id="31" name="Picture 6" descr="F:\мультимед\0_118632_cc5be8f1_S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429388" y="2214554"/>
              <a:ext cx="1231104" cy="876305"/>
            </a:xfrm>
            <a:prstGeom prst="rect">
              <a:avLst/>
            </a:prstGeom>
            <a:noFill/>
          </p:spPr>
        </p:pic>
        <p:pic>
          <p:nvPicPr>
            <p:cNvPr id="32" name="Picture 8" descr="D:\клипарт\Деревья\0_79a74_4fb62364_S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2923123">
              <a:off x="5239418" y="2004679"/>
              <a:ext cx="615950" cy="914400"/>
            </a:xfrm>
            <a:prstGeom prst="rect">
              <a:avLst/>
            </a:prstGeom>
            <a:noFill/>
          </p:spPr>
        </p:pic>
        <p:pic>
          <p:nvPicPr>
            <p:cNvPr id="33" name="Picture 9" descr="D:\клипарт\Деревья\0_79a73_65c308ff_S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6286512" y="2214554"/>
              <a:ext cx="914400" cy="858837"/>
            </a:xfrm>
            <a:prstGeom prst="rect">
              <a:avLst/>
            </a:prstGeom>
            <a:noFill/>
          </p:spPr>
        </p:pic>
      </p:grpSp>
      <p:grpSp>
        <p:nvGrpSpPr>
          <p:cNvPr id="34" name="Группа 33"/>
          <p:cNvGrpSpPr/>
          <p:nvPr/>
        </p:nvGrpSpPr>
        <p:grpSpPr>
          <a:xfrm>
            <a:off x="3645573" y="1906317"/>
            <a:ext cx="1185281" cy="772913"/>
            <a:chOff x="5090193" y="1857364"/>
            <a:chExt cx="2570299" cy="1233495"/>
          </a:xfrm>
        </p:grpSpPr>
        <p:pic>
          <p:nvPicPr>
            <p:cNvPr id="35" name="Picture 6" descr="F:\мультимед\0_118632_cc5be8f1_S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357818" y="1857364"/>
              <a:ext cx="1231104" cy="876305"/>
            </a:xfrm>
            <a:prstGeom prst="rect">
              <a:avLst/>
            </a:prstGeom>
            <a:noFill/>
          </p:spPr>
        </p:pic>
        <p:pic>
          <p:nvPicPr>
            <p:cNvPr id="36" name="Picture 6" descr="F:\мультимед\0_118632_cc5be8f1_S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429388" y="2214554"/>
              <a:ext cx="1231104" cy="876305"/>
            </a:xfrm>
            <a:prstGeom prst="rect">
              <a:avLst/>
            </a:prstGeom>
            <a:noFill/>
          </p:spPr>
        </p:pic>
        <p:pic>
          <p:nvPicPr>
            <p:cNvPr id="37" name="Picture 8" descr="D:\клипарт\Деревья\0_79a74_4fb62364_S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2923123">
              <a:off x="5239418" y="2004679"/>
              <a:ext cx="615950" cy="914400"/>
            </a:xfrm>
            <a:prstGeom prst="rect">
              <a:avLst/>
            </a:prstGeom>
            <a:noFill/>
          </p:spPr>
        </p:pic>
        <p:pic>
          <p:nvPicPr>
            <p:cNvPr id="38" name="Picture 9" descr="D:\клипарт\Деревья\0_79a73_65c308ff_S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6286512" y="2214554"/>
              <a:ext cx="914400" cy="858837"/>
            </a:xfrm>
            <a:prstGeom prst="rect">
              <a:avLst/>
            </a:prstGeom>
            <a:noFill/>
          </p:spPr>
        </p:pic>
      </p:grpSp>
      <p:pic>
        <p:nvPicPr>
          <p:cNvPr id="39" name="Picture 7" descr="F:\мультимед\0_11862f_b721b98_S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81468" y="766752"/>
            <a:ext cx="784860" cy="637699"/>
          </a:xfrm>
          <a:prstGeom prst="rect">
            <a:avLst/>
          </a:prstGeom>
          <a:noFill/>
        </p:spPr>
      </p:pic>
      <p:sp>
        <p:nvSpPr>
          <p:cNvPr id="40" name="TextBox 39"/>
          <p:cNvSpPr txBox="1"/>
          <p:nvPr/>
        </p:nvSpPr>
        <p:spPr>
          <a:xfrm>
            <a:off x="3842468" y="1052752"/>
            <a:ext cx="918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80 кг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302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Фёдор Шаляпин – биография, фото, личная жизнь, жена и дети, тембр голоса,  причина смерти, слушать песни онлай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89487"/>
            <a:ext cx="1676400" cy="141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Picture 4" descr="Картинки по запросу рамка старого телевизора пнг | Старый телевизор, Дизайн  значков, Телевизор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287" y="555625"/>
            <a:ext cx="2309813" cy="168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15901" y="555625"/>
            <a:ext cx="3100386" cy="1938992"/>
          </a:xfrm>
        </p:spPr>
        <p:txBody>
          <a:bodyPr/>
          <a:lstStyle/>
          <a:p>
            <a:r>
              <a:rPr lang="ru-RU" sz="1800" dirty="0"/>
              <a:t>Вместо диктора на экране появился певец в чёрном костюме и запел басом</a:t>
            </a:r>
            <a:r>
              <a:rPr lang="ru-RU" sz="1800" dirty="0" smtClean="0"/>
              <a:t>:</a:t>
            </a:r>
          </a:p>
          <a:p>
            <a:r>
              <a:rPr lang="ru-RU" sz="1800" dirty="0" smtClean="0"/>
              <a:t>Жил-был </a:t>
            </a:r>
            <a:r>
              <a:rPr lang="ru-RU" sz="1800" dirty="0"/>
              <a:t>король когда-то, При нём блоха жила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Милей </a:t>
            </a:r>
            <a:r>
              <a:rPr lang="ru-RU" sz="1800" dirty="0"/>
              <a:t>родного брата </a:t>
            </a:r>
            <a:endParaRPr lang="ru-RU" sz="1800" dirty="0" smtClean="0"/>
          </a:p>
          <a:p>
            <a:r>
              <a:rPr lang="ru-RU" sz="1800" dirty="0" smtClean="0"/>
              <a:t>Она </a:t>
            </a:r>
            <a:r>
              <a:rPr lang="ru-RU" sz="1800" dirty="0"/>
              <a:t>ему была. </a:t>
            </a:r>
          </a:p>
        </p:txBody>
      </p:sp>
    </p:spTree>
    <p:extLst>
      <p:ext uri="{BB962C8B-B14F-4D97-AF65-F5344CB8AC3E}">
        <p14:creationId xmlns:p14="http://schemas.microsoft.com/office/powerpoint/2010/main" val="230807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701" y="129945"/>
            <a:ext cx="3166110" cy="315471"/>
          </a:xfrm>
        </p:spPr>
        <p:txBody>
          <a:bodyPr/>
          <a:lstStyle/>
          <a:p>
            <a:r>
              <a:rPr lang="ru-RU" dirty="0" smtClean="0"/>
              <a:t>Песня о блохе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59417" y="555626"/>
            <a:ext cx="5131047" cy="2342958"/>
          </a:xfrm>
        </p:spPr>
        <p:txBody>
          <a:bodyPr>
            <a:normAutofit/>
          </a:bodyPr>
          <a:lstStyle/>
          <a:p>
            <a:r>
              <a:rPr lang="ru-RU" dirty="0" smtClean="0"/>
              <a:t>     «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Песнь о блохе» великого русского композитора </a:t>
            </a:r>
          </a:p>
          <a:p>
            <a:pPr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М. П. Мусоргского написана на слова великого немецкого     поэта Гёте в поэме «Фауст».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9900" y="1451541"/>
            <a:ext cx="1544037" cy="1393741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901" y="1343134"/>
            <a:ext cx="1229389" cy="1610553"/>
          </a:xfrm>
          <a:prstGeom prst="round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2" descr="F:\мультимед\блоха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27803" y="1097131"/>
            <a:ext cx="609600" cy="507011"/>
          </a:xfrm>
          <a:prstGeom prst="rect">
            <a:avLst/>
          </a:prstGeom>
          <a:noFill/>
        </p:spPr>
      </p:pic>
      <p:pic>
        <p:nvPicPr>
          <p:cNvPr id="5" name="Picture 3" descr="F:\мультимед\кафтан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32605" y="1153898"/>
            <a:ext cx="731165" cy="1181492"/>
          </a:xfrm>
          <a:prstGeom prst="rect">
            <a:avLst/>
          </a:prstGeom>
          <a:noFill/>
        </p:spPr>
      </p:pic>
      <p:pic>
        <p:nvPicPr>
          <p:cNvPr id="8" name="Picture 7" descr="D:\клипарт\сказка\0_12ccf1_fea0afa5_S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98117" y="1532394"/>
            <a:ext cx="1190487" cy="13937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1413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100" y="96890"/>
            <a:ext cx="4900930" cy="315471"/>
          </a:xfrm>
        </p:spPr>
        <p:txBody>
          <a:bodyPr/>
          <a:lstStyle/>
          <a:p>
            <a:r>
              <a:rPr lang="ru-RU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Фёдор Иванович Шаляпин</a:t>
            </a:r>
            <a:endParaRPr lang="ru-RU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60007" y="609828"/>
            <a:ext cx="1014023" cy="1126099"/>
          </a:xfrm>
          <a:prstGeom prst="ellipse">
            <a:avLst/>
          </a:prstGeom>
          <a:noFill/>
          <a:ln w="285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721100" y="1051511"/>
            <a:ext cx="980222" cy="1368831"/>
          </a:xfrm>
          <a:prstGeom prst="round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39700" y="631825"/>
            <a:ext cx="350449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Вот какой противный король! — сказал Федя. — Блоха ему, видите ли, милей родного брата! Он почесал кончик носа и принялся читать задачу сначала: — Блоха! Ха-ха! — засмеялся певец и продолжал петь:</a:t>
            </a:r>
          </a:p>
        </p:txBody>
      </p:sp>
    </p:spTree>
    <p:extLst>
      <p:ext uri="{BB962C8B-B14F-4D97-AF65-F5344CB8AC3E}">
        <p14:creationId xmlns:p14="http://schemas.microsoft.com/office/powerpoint/2010/main" val="50465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555625"/>
            <a:ext cx="5049769" cy="2215991"/>
          </a:xfrm>
        </p:spPr>
        <p:txBody>
          <a:bodyPr/>
          <a:lstStyle/>
          <a:p>
            <a:r>
              <a:rPr lang="ru-RU" sz="1600" dirty="0"/>
              <a:t>Позвал король портного</a:t>
            </a:r>
            <a:r>
              <a:rPr lang="ru-RU" sz="1600" dirty="0" smtClean="0"/>
              <a:t>: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— </a:t>
            </a:r>
            <a:r>
              <a:rPr lang="ru-RU" sz="1600" dirty="0" smtClean="0"/>
              <a:t>Послушай</a:t>
            </a:r>
            <a:r>
              <a:rPr lang="ru-RU" sz="1600" dirty="0"/>
              <a:t>, ты, чурбан</a:t>
            </a:r>
            <a:r>
              <a:rPr lang="ru-RU" sz="1600" dirty="0" smtClean="0"/>
              <a:t>!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Для друга </a:t>
            </a:r>
            <a:r>
              <a:rPr lang="ru-RU" sz="1600" dirty="0" smtClean="0"/>
              <a:t>дорогого</a:t>
            </a:r>
          </a:p>
          <a:p>
            <a:r>
              <a:rPr lang="ru-RU" sz="1600" dirty="0" smtClean="0"/>
              <a:t>Сшей </a:t>
            </a:r>
            <a:r>
              <a:rPr lang="ru-RU" sz="1600" dirty="0"/>
              <a:t>бархатный кафтан. </a:t>
            </a:r>
            <a:endParaRPr lang="ru-RU" sz="1600" dirty="0" smtClean="0"/>
          </a:p>
          <a:p>
            <a:r>
              <a:rPr lang="ru-RU" sz="1600" dirty="0" smtClean="0"/>
              <a:t>— </a:t>
            </a:r>
            <a:r>
              <a:rPr lang="ru-RU" sz="1600" dirty="0"/>
              <a:t>Интересно, как портной его </a:t>
            </a:r>
            <a:r>
              <a:rPr lang="ru-RU" sz="1600" dirty="0" smtClean="0"/>
              <a:t>шить </a:t>
            </a:r>
            <a:r>
              <a:rPr lang="ru-RU" sz="1600" dirty="0"/>
              <a:t>будет? Блоха ведь маленькая! - воскликнул Федя. Он </a:t>
            </a:r>
            <a:r>
              <a:rPr lang="ru-RU" sz="1600" dirty="0" smtClean="0"/>
              <a:t>прослушал </a:t>
            </a:r>
            <a:r>
              <a:rPr lang="ru-RU" sz="1600" dirty="0"/>
              <a:t>песню до конца, но так и не узнал, как портной справился со своей задачей. В песне ничего про это не говорилось. </a:t>
            </a:r>
          </a:p>
        </p:txBody>
      </p:sp>
      <p:pic>
        <p:nvPicPr>
          <p:cNvPr id="4" name="Picture 4" descr="F:\мультимед\словарь\блох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9300" y="1014906"/>
            <a:ext cx="494346" cy="494346"/>
          </a:xfrm>
          <a:prstGeom prst="rect">
            <a:avLst/>
          </a:prstGeom>
          <a:noFill/>
        </p:spPr>
      </p:pic>
      <p:pic>
        <p:nvPicPr>
          <p:cNvPr id="5" name="Picture 7" descr="D:\клипарт\сказка\0_12ccf1_fea0afa5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68700" y="555625"/>
            <a:ext cx="881493" cy="10319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4753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мультимед\федор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3842" y="1086249"/>
            <a:ext cx="1282927" cy="1822707"/>
          </a:xfrm>
          <a:prstGeom prst="rect">
            <a:avLst/>
          </a:prstGeom>
          <a:noFill/>
        </p:spPr>
      </p:pic>
      <p:sp>
        <p:nvSpPr>
          <p:cNvPr id="8" name="Выноска-облако 7"/>
          <p:cNvSpPr/>
          <p:nvPr/>
        </p:nvSpPr>
        <p:spPr>
          <a:xfrm>
            <a:off x="3566916" y="379189"/>
            <a:ext cx="2066048" cy="1554823"/>
          </a:xfrm>
          <a:prstGeom prst="cloudCallout">
            <a:avLst>
              <a:gd name="adj1" fmla="val -44215"/>
              <a:gd name="adj2" fmla="val 4520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2"/>
          </a:p>
        </p:txBody>
      </p:sp>
      <p:pic>
        <p:nvPicPr>
          <p:cNvPr id="1028" name="Picture 4" descr="F:\мультимед\словарь\mil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82826" y="466254"/>
            <a:ext cx="845019" cy="1168471"/>
          </a:xfrm>
          <a:prstGeom prst="rect">
            <a:avLst/>
          </a:prstGeom>
          <a:noFill/>
        </p:spPr>
      </p:pic>
      <p:pic>
        <p:nvPicPr>
          <p:cNvPr id="11" name="Picture 6" descr="F:\мультимед\0_118632_cc5be8f1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44095" y="1420356"/>
            <a:ext cx="582495" cy="414622"/>
          </a:xfrm>
          <a:prstGeom prst="rect">
            <a:avLst/>
          </a:prstGeom>
          <a:noFill/>
        </p:spPr>
      </p:pic>
      <p:pic>
        <p:nvPicPr>
          <p:cNvPr id="12" name="Picture 6" descr="F:\мультимед\0_118632_cc5be8f1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93487" y="1178094"/>
            <a:ext cx="582495" cy="414622"/>
          </a:xfrm>
          <a:prstGeom prst="rect">
            <a:avLst/>
          </a:prstGeom>
          <a:noFill/>
        </p:spPr>
      </p:pic>
      <p:pic>
        <p:nvPicPr>
          <p:cNvPr id="13" name="Picture 6" descr="F:\мультимед\0_118632_cc5be8f1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11498" y="1369545"/>
            <a:ext cx="582495" cy="414622"/>
          </a:xfrm>
          <a:prstGeom prst="rect">
            <a:avLst/>
          </a:prstGeom>
          <a:noFill/>
        </p:spPr>
      </p:pic>
      <p:pic>
        <p:nvPicPr>
          <p:cNvPr id="1031" name="Picture 7" descr="F:\мультимед\0_11862f_b721b98_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64602" y="1156601"/>
            <a:ext cx="524171" cy="425889"/>
          </a:xfrm>
          <a:prstGeom prst="rect">
            <a:avLst/>
          </a:prstGeom>
          <a:noFill/>
        </p:spPr>
      </p:pic>
      <p:pic>
        <p:nvPicPr>
          <p:cNvPr id="1032" name="Picture 8" descr="D:\клипарт\Деревья\0_79a74_4fb62364_S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2923123">
            <a:off x="4195520" y="961771"/>
            <a:ext cx="291436" cy="432647"/>
          </a:xfrm>
          <a:prstGeom prst="rect">
            <a:avLst/>
          </a:prstGeom>
          <a:noFill/>
        </p:spPr>
      </p:pic>
      <p:pic>
        <p:nvPicPr>
          <p:cNvPr id="1033" name="Picture 9" descr="D:\клипарт\Деревья\0_79a73_65c308ff_S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4451003" y="979048"/>
            <a:ext cx="432647" cy="40635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77089" y="578407"/>
            <a:ext cx="31038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Плохая песня, —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решил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Федя и опять стал читать задачу.  — «Рожь смололи, причём из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шести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килограммов зерна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вышло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пять килограммов муки».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принялся читать задачу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дальше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267098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мультимед\федор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8035" y="759472"/>
            <a:ext cx="1695425" cy="2119281"/>
          </a:xfrm>
          <a:prstGeom prst="rect">
            <a:avLst/>
          </a:prstGeom>
          <a:noFill/>
        </p:spPr>
      </p:pic>
      <p:sp>
        <p:nvSpPr>
          <p:cNvPr id="8" name="Выноска-облако 7"/>
          <p:cNvSpPr/>
          <p:nvPr/>
        </p:nvSpPr>
        <p:spPr>
          <a:xfrm>
            <a:off x="3344405" y="578990"/>
            <a:ext cx="2230850" cy="1554823"/>
          </a:xfrm>
          <a:prstGeom prst="cloudCallout">
            <a:avLst>
              <a:gd name="adj1" fmla="val -59480"/>
              <a:gd name="adj2" fmla="val 35879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2"/>
          </a:p>
        </p:txBody>
      </p:sp>
      <p:pic>
        <p:nvPicPr>
          <p:cNvPr id="13" name="Picture 6" descr="F:\мультимед\0_118632_cc5be8f1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06134" y="969432"/>
            <a:ext cx="582495" cy="414622"/>
          </a:xfrm>
          <a:prstGeom prst="rect">
            <a:avLst/>
          </a:prstGeom>
          <a:noFill/>
        </p:spPr>
      </p:pic>
      <p:pic>
        <p:nvPicPr>
          <p:cNvPr id="1032" name="Picture 8" descr="D:\клипарт\Деревья\0_79a74_4fb62364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923123">
            <a:off x="3606799" y="1224904"/>
            <a:ext cx="291436" cy="432647"/>
          </a:xfrm>
          <a:prstGeom prst="rect">
            <a:avLst/>
          </a:prstGeom>
          <a:noFill/>
        </p:spPr>
      </p:pic>
      <p:pic>
        <p:nvPicPr>
          <p:cNvPr id="3075" name="Picture 3" descr="D:\клипарт\англ\зелень алфавит\0_8c9f7_cd0b9814_S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03650" y="1081886"/>
            <a:ext cx="202805" cy="286312"/>
          </a:xfrm>
          <a:prstGeom prst="rect">
            <a:avLst/>
          </a:prstGeom>
          <a:noFill/>
        </p:spPr>
      </p:pic>
      <p:grpSp>
        <p:nvGrpSpPr>
          <p:cNvPr id="2" name="Группа 1"/>
          <p:cNvGrpSpPr/>
          <p:nvPr/>
        </p:nvGrpSpPr>
        <p:grpSpPr>
          <a:xfrm>
            <a:off x="3575245" y="738431"/>
            <a:ext cx="1535150" cy="1108232"/>
            <a:chOff x="2979667" y="67590"/>
            <a:chExt cx="1762275" cy="1394844"/>
          </a:xfrm>
        </p:grpSpPr>
        <p:pic>
          <p:nvPicPr>
            <p:cNvPr id="1028" name="Picture 4" descr="F:\мультимед\словарь\mill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896923" y="67590"/>
              <a:ext cx="845019" cy="1168471"/>
            </a:xfrm>
            <a:prstGeom prst="rect">
              <a:avLst/>
            </a:prstGeom>
            <a:noFill/>
          </p:spPr>
        </p:pic>
        <p:pic>
          <p:nvPicPr>
            <p:cNvPr id="11" name="Picture 6" descr="F:\мультимед\0_118632_cc5be8f1_S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374799" y="917809"/>
              <a:ext cx="582495" cy="414622"/>
            </a:xfrm>
            <a:prstGeom prst="rect">
              <a:avLst/>
            </a:prstGeom>
            <a:noFill/>
          </p:spPr>
        </p:pic>
        <p:pic>
          <p:nvPicPr>
            <p:cNvPr id="12" name="Picture 6" descr="F:\мультимед\0_118632_cc5be8f1_S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457513" y="1047812"/>
              <a:ext cx="582495" cy="414622"/>
            </a:xfrm>
            <a:prstGeom prst="rect">
              <a:avLst/>
            </a:prstGeom>
            <a:noFill/>
          </p:spPr>
        </p:pic>
        <p:pic>
          <p:nvPicPr>
            <p:cNvPr id="1033" name="Picture 9" descr="D:\клипарт\Деревья\0_79a73_65c308ff_S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flipH="1">
              <a:off x="3694118" y="642203"/>
              <a:ext cx="432647" cy="406357"/>
            </a:xfrm>
            <a:prstGeom prst="rect">
              <a:avLst/>
            </a:prstGeom>
            <a:noFill/>
          </p:spPr>
        </p:pic>
        <p:pic>
          <p:nvPicPr>
            <p:cNvPr id="3074" name="Picture 2" descr="D:\клипарт\Еда\0_12c729_7d28e6e2_S.pn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979667" y="83152"/>
              <a:ext cx="648222" cy="652756"/>
            </a:xfrm>
            <a:prstGeom prst="rect">
              <a:avLst/>
            </a:prstGeom>
            <a:noFill/>
          </p:spPr>
        </p:pic>
        <p:pic>
          <p:nvPicPr>
            <p:cNvPr id="1031" name="Picture 7" descr="F:\мультимед\0_11862f_b721b98_S.png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rot="373761">
              <a:off x="3065806" y="896336"/>
              <a:ext cx="338008" cy="274631"/>
            </a:xfrm>
            <a:prstGeom prst="rect">
              <a:avLst/>
            </a:prstGeom>
            <a:noFill/>
          </p:spPr>
        </p:pic>
        <p:pic>
          <p:nvPicPr>
            <p:cNvPr id="1026" name="Picture 2" descr="F:\мультимед\0_1325fb_6bc2900_S.png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3051904" y="1004505"/>
              <a:ext cx="608414" cy="433072"/>
            </a:xfrm>
            <a:prstGeom prst="rect">
              <a:avLst/>
            </a:prstGeom>
            <a:noFill/>
          </p:spPr>
        </p:pic>
      </p:grpSp>
      <p:pic>
        <p:nvPicPr>
          <p:cNvPr id="17" name="Picture 3" descr="D:\клипарт\мебель\b5f78f92225at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flipH="1">
            <a:off x="3255570" y="497288"/>
            <a:ext cx="2408520" cy="1718226"/>
          </a:xfrm>
          <a:prstGeom prst="ellipse">
            <a:avLst/>
          </a:prstGeom>
          <a:noFill/>
          <a:ln w="38100">
            <a:solidFill>
              <a:srgbClr val="C0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39700" y="631825"/>
            <a:ext cx="2256440" cy="2384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Так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«Сколько понадобилось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машин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перевозки всей муки, если на каждой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машине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помещалось по три тонны муки?» </a:t>
            </a:r>
          </a:p>
        </p:txBody>
      </p:sp>
      <p:pic>
        <p:nvPicPr>
          <p:cNvPr id="19" name="Picture 4" descr="D:\клипарт\англ\зелень алфавит\0_8c9f4_31dc5731_S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777772" y="1078908"/>
            <a:ext cx="98625" cy="1406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4068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3416300" y="498603"/>
            <a:ext cx="2260997" cy="2230850"/>
            <a:chOff x="821054" y="1032288"/>
            <a:chExt cx="2260997" cy="2230850"/>
          </a:xfrm>
        </p:grpSpPr>
        <p:pic>
          <p:nvPicPr>
            <p:cNvPr id="2050" name="Picture 2" descr="D:\клипарт\мебель\0_842b4_d5731096_S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821054" y="1032288"/>
              <a:ext cx="2260997" cy="2230850"/>
            </a:xfrm>
            <a:prstGeom prst="rect">
              <a:avLst/>
            </a:prstGeom>
            <a:noFill/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3"/>
            <a:srcRect r="12449"/>
            <a:stretch>
              <a:fillRect/>
            </a:stretch>
          </p:blipFill>
          <p:spPr bwMode="auto">
            <a:xfrm>
              <a:off x="1435100" y="1241425"/>
              <a:ext cx="1352030" cy="1149226"/>
            </a:xfrm>
            <a:prstGeom prst="roundRect">
              <a:avLst/>
            </a:prstGeom>
            <a:noFill/>
            <a:ln w="28575">
              <a:solidFill>
                <a:schemeClr val="accent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73500" y="655685"/>
            <a:ext cx="1690038" cy="2238286"/>
          </a:xfrm>
          <a:prstGeom prst="wedgeRoundRectCallout">
            <a:avLst>
              <a:gd name="adj1" fmla="val -63507"/>
              <a:gd name="adj2" fmla="val 11755"/>
              <a:gd name="adj3" fmla="val 16667"/>
            </a:avLst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39699" y="479426"/>
            <a:ext cx="350520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Пока Федя читал задачу, песня кончилась, началась другая: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Легко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сердце от песни весёлой,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скучать не даёт никогда,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любят песню деревни и сёла,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любят песню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большие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города! </a:t>
            </a:r>
          </a:p>
        </p:txBody>
      </p:sp>
    </p:spTree>
    <p:extLst>
      <p:ext uri="{BB962C8B-B14F-4D97-AF65-F5344CB8AC3E}">
        <p14:creationId xmlns:p14="http://schemas.microsoft.com/office/powerpoint/2010/main" val="3874641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6858" y="631826"/>
            <a:ext cx="3749043" cy="2325400"/>
          </a:xfrm>
        </p:spPr>
        <p:txBody>
          <a:bodyPr/>
          <a:lstStyle/>
          <a:p>
            <a:r>
              <a:rPr lang="ru-RU" sz="1600" dirty="0"/>
              <a:t>Эта песенка очень понравилась Феде. Он даже забыл про задачу и стал пристукивать карандашом по столу в такт. — Хорошая песня! — одобрил он. — Так... О чём тут у нас говорится?</a:t>
            </a:r>
          </a:p>
          <a:p>
            <a:r>
              <a:rPr lang="ru-RU" sz="1600" dirty="0"/>
              <a:t> «На мельницу доставили четыреста пятьдесят ...»</a:t>
            </a:r>
          </a:p>
          <a:p>
            <a:endParaRPr lang="ru-RU" sz="1600" dirty="0"/>
          </a:p>
        </p:txBody>
      </p:sp>
      <p:pic>
        <p:nvPicPr>
          <p:cNvPr id="4" name="Picture 4" descr="F:\мультимед\словарь\mil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06900" y="555625"/>
            <a:ext cx="1234884" cy="1707567"/>
          </a:xfrm>
          <a:prstGeom prst="rect">
            <a:avLst/>
          </a:prstGeom>
          <a:noFill/>
        </p:spPr>
      </p:pic>
      <p:pic>
        <p:nvPicPr>
          <p:cNvPr id="5" name="Picture 2" descr="F:\мультимед\федор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25901" y="587813"/>
            <a:ext cx="1463040" cy="1828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3824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Амударья (река) — Азия — Планета Земл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745739"/>
            <a:ext cx="2593975" cy="214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Сырдарья и Амударья на карте мира, России. Куда впадают реки, где протекают, легенда, пустын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899" y="708024"/>
            <a:ext cx="2593976" cy="217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Повторим стихотворение Маршака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39700" y="746315"/>
            <a:ext cx="2656713" cy="1384995"/>
          </a:xfrm>
        </p:spPr>
        <p:txBody>
          <a:bodyPr/>
          <a:lstStyle/>
          <a:p>
            <a:r>
              <a:rPr lang="ru-RU" sz="1800" dirty="0"/>
              <a:t>От буквы «А» </a:t>
            </a:r>
            <a:endParaRPr lang="ru-RU" sz="1800" dirty="0" smtClean="0"/>
          </a:p>
          <a:p>
            <a:r>
              <a:rPr lang="ru-RU" sz="1800" dirty="0"/>
              <a:t> </a:t>
            </a:r>
            <a:r>
              <a:rPr lang="ru-RU" sz="1800" dirty="0" smtClean="0"/>
              <a:t>               до</a:t>
            </a:r>
            <a:r>
              <a:rPr lang="ru-RU" sz="1800" dirty="0"/>
              <a:t> буквы «Я»</a:t>
            </a:r>
            <a:br>
              <a:rPr lang="ru-RU" sz="1800" dirty="0"/>
            </a:br>
            <a:r>
              <a:rPr lang="ru-RU" sz="1800" dirty="0" smtClean="0"/>
              <a:t>Течёт</a:t>
            </a:r>
            <a:r>
              <a:rPr lang="ru-RU" sz="1800" dirty="0"/>
              <a:t> река </a:t>
            </a:r>
            <a:r>
              <a:rPr lang="ru-RU" sz="1800" dirty="0" err="1"/>
              <a:t>Аму</a:t>
            </a:r>
            <a:r>
              <a:rPr lang="ru-RU" sz="1800" dirty="0"/>
              <a:t>-Дарья.</a:t>
            </a:r>
            <a:br>
              <a:rPr lang="ru-RU" sz="1800" dirty="0"/>
            </a:br>
            <a:r>
              <a:rPr lang="ru-RU" sz="1800" dirty="0"/>
              <a:t>Полна воды </a:t>
            </a:r>
            <a:r>
              <a:rPr lang="ru-RU" sz="1800" dirty="0" err="1"/>
              <a:t>Аму</a:t>
            </a:r>
            <a:r>
              <a:rPr lang="ru-RU" sz="1800" dirty="0"/>
              <a:t>-Дарья.</a:t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232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клипарт\мебель\0_842b4_d5731096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98418" y="552538"/>
            <a:ext cx="2260996" cy="2230850"/>
          </a:xfrm>
          <a:prstGeom prst="rect">
            <a:avLst/>
          </a:prstGeom>
          <a:noFill/>
        </p:spPr>
      </p:pic>
      <p:pic>
        <p:nvPicPr>
          <p:cNvPr id="4098" name="Picture 2" descr="D:\Маме\Учительская деятельность\школа\для учебника 5 класса\Русский язык 5 класс Мусурманова Ю.Ю\мультимедиа\аудиокартинки\Федина задача\К Прохоров Зимняя тройка..jpg"/>
          <p:cNvPicPr>
            <a:picLocks noChangeAspect="1" noChangeArrowheads="1"/>
          </p:cNvPicPr>
          <p:nvPr/>
        </p:nvPicPr>
        <p:blipFill>
          <a:blip r:embed="rId3"/>
          <a:srcRect l="8227" t="2703" r="2703"/>
          <a:stretch>
            <a:fillRect/>
          </a:stretch>
        </p:blipFill>
        <p:spPr bwMode="auto">
          <a:xfrm>
            <a:off x="3787134" y="758725"/>
            <a:ext cx="1402731" cy="1183027"/>
          </a:xfrm>
          <a:prstGeom prst="roundRect">
            <a:avLst/>
          </a:prstGeom>
          <a:noFill/>
        </p:spPr>
      </p:pic>
      <p:grpSp>
        <p:nvGrpSpPr>
          <p:cNvPr id="2" name="Группа 1"/>
          <p:cNvGrpSpPr/>
          <p:nvPr/>
        </p:nvGrpSpPr>
        <p:grpSpPr>
          <a:xfrm>
            <a:off x="3494800" y="605282"/>
            <a:ext cx="2110726" cy="1828800"/>
            <a:chOff x="2950501" y="202793"/>
            <a:chExt cx="1892843" cy="1723839"/>
          </a:xfrm>
        </p:grpSpPr>
        <p:pic>
          <p:nvPicPr>
            <p:cNvPr id="4106" name="Picture 10" descr="D:\клипарт\дома\0_1174c6_d2a91c3d_S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694118" y="473199"/>
              <a:ext cx="1149226" cy="897836"/>
            </a:xfrm>
            <a:prstGeom prst="rect">
              <a:avLst/>
            </a:prstGeom>
            <a:noFill/>
          </p:spPr>
        </p:pic>
        <p:sp>
          <p:nvSpPr>
            <p:cNvPr id="6" name="Овальная выноска 5"/>
            <p:cNvSpPr/>
            <p:nvPr/>
          </p:nvSpPr>
          <p:spPr>
            <a:xfrm>
              <a:off x="2950501" y="202793"/>
              <a:ext cx="1859042" cy="1723839"/>
            </a:xfrm>
            <a:prstGeom prst="wedgeEllipseCallout">
              <a:avLst>
                <a:gd name="adj1" fmla="val -57010"/>
                <a:gd name="adj2" fmla="val 32081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52"/>
            </a:p>
          </p:txBody>
        </p:sp>
        <p:pic>
          <p:nvPicPr>
            <p:cNvPr id="4099" name="Picture 3" descr="D:\клипарт\костюмы\0_da1d2_fb2d3a71_S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187107" y="608402"/>
              <a:ext cx="676010" cy="554329"/>
            </a:xfrm>
            <a:prstGeom prst="rect">
              <a:avLst/>
            </a:prstGeom>
            <a:noFill/>
          </p:spPr>
        </p:pic>
        <p:pic>
          <p:nvPicPr>
            <p:cNvPr id="4101" name="Picture 5" descr="D:\клипарт\мебель\0_6f35e_576f474b_M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660318" y="1352019"/>
              <a:ext cx="901347" cy="462692"/>
            </a:xfrm>
            <a:prstGeom prst="rect">
              <a:avLst/>
            </a:prstGeom>
            <a:noFill/>
          </p:spPr>
        </p:pic>
        <p:pic>
          <p:nvPicPr>
            <p:cNvPr id="4100" name="Picture 4" descr="D:\клипарт\мебель\0_6f35d_e14d7249_M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1742019">
              <a:off x="3181632" y="955449"/>
              <a:ext cx="636204" cy="699339"/>
            </a:xfrm>
            <a:prstGeom prst="rect">
              <a:avLst/>
            </a:prstGeom>
            <a:noFill/>
          </p:spPr>
        </p:pic>
        <p:pic>
          <p:nvPicPr>
            <p:cNvPr id="4102" name="Picture 6" descr="D:\клипарт\мебель\0_6f35b_380a713b_M.pn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694118" y="1149215"/>
              <a:ext cx="676015" cy="518748"/>
            </a:xfrm>
            <a:prstGeom prst="rect">
              <a:avLst/>
            </a:prstGeom>
            <a:noFill/>
          </p:spPr>
        </p:pic>
      </p:grp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92100" y="98425"/>
            <a:ext cx="580820" cy="66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103" y="531820"/>
            <a:ext cx="361951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— Однозвучно гремит колокольчик, — </a:t>
            </a:r>
            <a:r>
              <a:rPr lang="ru-RU" dirty="0" smtClean="0"/>
              <a:t>послышался </a:t>
            </a:r>
            <a:r>
              <a:rPr lang="ru-RU" dirty="0"/>
              <a:t>высокий мужской голос из телевизора. — Ну и пусть гремит, — сказал Федя. — Нам надо задачу </a:t>
            </a:r>
            <a:r>
              <a:rPr lang="ru-RU" dirty="0" smtClean="0"/>
              <a:t>решать</a:t>
            </a:r>
            <a:r>
              <a:rPr lang="ru-RU" dirty="0"/>
              <a:t>. </a:t>
            </a:r>
            <a:r>
              <a:rPr lang="ru-RU" dirty="0" smtClean="0"/>
              <a:t>Так</a:t>
            </a:r>
            <a:r>
              <a:rPr lang="ru-RU" dirty="0"/>
              <a:t>... «Для дома отдыха купили двадцать одеял ...» Откуда одеяла взялись? Да это не та задача!  </a:t>
            </a:r>
          </a:p>
        </p:txBody>
      </p:sp>
    </p:spTree>
    <p:extLst>
      <p:ext uri="{BB962C8B-B14F-4D97-AF65-F5344CB8AC3E}">
        <p14:creationId xmlns:p14="http://schemas.microsoft.com/office/powerpoint/2010/main" val="2390086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3344287" y="593038"/>
            <a:ext cx="2286000" cy="1554823"/>
            <a:chOff x="3416300" y="622445"/>
            <a:chExt cx="2286000" cy="1554823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3416300" y="622445"/>
              <a:ext cx="2286000" cy="1554823"/>
              <a:chOff x="2747697" y="0"/>
              <a:chExt cx="2230850" cy="1554823"/>
            </a:xfrm>
          </p:grpSpPr>
          <p:sp>
            <p:nvSpPr>
              <p:cNvPr id="8" name="Выноска-облако 7"/>
              <p:cNvSpPr/>
              <p:nvPr/>
            </p:nvSpPr>
            <p:spPr>
              <a:xfrm>
                <a:off x="2747697" y="0"/>
                <a:ext cx="2230850" cy="1554823"/>
              </a:xfrm>
              <a:prstGeom prst="cloudCallout">
                <a:avLst>
                  <a:gd name="adj1" fmla="val -46054"/>
                  <a:gd name="adj2" fmla="val 53478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852"/>
              </a:p>
            </p:txBody>
          </p:sp>
          <p:pic>
            <p:nvPicPr>
              <p:cNvPr id="1028" name="Picture 4" descr="F:\мультимед\словарь\mill.png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3896923" y="67590"/>
                <a:ext cx="845019" cy="1168471"/>
              </a:xfrm>
              <a:prstGeom prst="rect">
                <a:avLst/>
              </a:prstGeom>
              <a:noFill/>
            </p:spPr>
          </p:pic>
          <p:pic>
            <p:nvPicPr>
              <p:cNvPr id="11" name="Picture 6" descr="F:\мультимед\0_118632_cc5be8f1_S.pn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3254708" y="878809"/>
                <a:ext cx="582495" cy="414622"/>
              </a:xfrm>
              <a:prstGeom prst="rect">
                <a:avLst/>
              </a:prstGeom>
              <a:noFill/>
            </p:spPr>
          </p:pic>
          <p:pic>
            <p:nvPicPr>
              <p:cNvPr id="12" name="Picture 6" descr="F:\мультимед\0_118632_cc5be8f1_S.pn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3457513" y="1047812"/>
                <a:ext cx="582495" cy="414622"/>
              </a:xfrm>
              <a:prstGeom prst="rect">
                <a:avLst/>
              </a:prstGeom>
              <a:noFill/>
            </p:spPr>
          </p:pic>
          <p:pic>
            <p:nvPicPr>
              <p:cNvPr id="13" name="Picture 6" descr="F:\мультимед\0_118632_cc5be8f1_S.pn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3761719" y="1047812"/>
                <a:ext cx="582495" cy="414622"/>
              </a:xfrm>
              <a:prstGeom prst="rect">
                <a:avLst/>
              </a:prstGeom>
              <a:noFill/>
            </p:spPr>
          </p:pic>
          <p:pic>
            <p:nvPicPr>
              <p:cNvPr id="1033" name="Picture 9" descr="D:\клипарт\Деревья\0_79a73_65c308ff_S.png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 flipH="1">
                <a:off x="3694118" y="642203"/>
                <a:ext cx="432647" cy="406357"/>
              </a:xfrm>
              <a:prstGeom prst="rect">
                <a:avLst/>
              </a:prstGeom>
              <a:noFill/>
            </p:spPr>
          </p:pic>
          <p:pic>
            <p:nvPicPr>
              <p:cNvPr id="3074" name="Picture 2" descr="D:\клипарт\Еда\0_12c729_7d28e6e2_S.png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2984302" y="236594"/>
                <a:ext cx="648222" cy="652756"/>
              </a:xfrm>
              <a:prstGeom prst="rect">
                <a:avLst/>
              </a:prstGeom>
              <a:noFill/>
            </p:spPr>
          </p:pic>
          <p:pic>
            <p:nvPicPr>
              <p:cNvPr id="3075" name="Picture 3" descr="D:\клипарт\англ\зелень алфавит\0_8c9f7_cd0b9814_S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3829321" y="1149215"/>
                <a:ext cx="202805" cy="286312"/>
              </a:xfrm>
              <a:prstGeom prst="rect">
                <a:avLst/>
              </a:prstGeom>
              <a:noFill/>
            </p:spPr>
          </p:pic>
          <p:pic>
            <p:nvPicPr>
              <p:cNvPr id="3076" name="Picture 4" descr="D:\клипарт\англ\зелень алфавит\0_8c9f4_31dc5731_S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3288509" y="642203"/>
                <a:ext cx="151727" cy="216323"/>
              </a:xfrm>
              <a:prstGeom prst="rect">
                <a:avLst/>
              </a:prstGeom>
              <a:noFill/>
            </p:spPr>
          </p:pic>
          <p:pic>
            <p:nvPicPr>
              <p:cNvPr id="1031" name="Picture 7" descr="F:\мультимед\0_11862f_b721b98_S.png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 rot="373761">
                <a:off x="3065806" y="862535"/>
                <a:ext cx="338008" cy="274631"/>
              </a:xfrm>
              <a:prstGeom prst="rect">
                <a:avLst/>
              </a:prstGeom>
              <a:noFill/>
            </p:spPr>
          </p:pic>
          <p:pic>
            <p:nvPicPr>
              <p:cNvPr id="18" name="Picture 2" descr="F:\мультимед\0_1325fb_6bc2900_S.png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3051904" y="1004505"/>
                <a:ext cx="608414" cy="433072"/>
              </a:xfrm>
              <a:prstGeom prst="rect">
                <a:avLst/>
              </a:prstGeom>
              <a:noFill/>
            </p:spPr>
          </p:pic>
        </p:grpSp>
        <p:pic>
          <p:nvPicPr>
            <p:cNvPr id="1032" name="Picture 8" descr="D:\клипарт\Деревья\0_79a74_4fb62364_S.png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 rot="2923123">
              <a:off x="4265916" y="1183534"/>
              <a:ext cx="291436" cy="432647"/>
            </a:xfrm>
            <a:prstGeom prst="rect">
              <a:avLst/>
            </a:prstGeom>
            <a:noFill/>
          </p:spPr>
        </p:pic>
      </p:grpSp>
      <p:sp>
        <p:nvSpPr>
          <p:cNvPr id="6" name="Прямоугольник 5"/>
          <p:cNvSpPr/>
          <p:nvPr/>
        </p:nvSpPr>
        <p:spPr>
          <a:xfrm>
            <a:off x="215900" y="555626"/>
            <a:ext cx="288593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А, вот она! «На мельницу доставили четыреста пятьдесят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мешков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дороге зимней, скучной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Тройка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борзая бежит, Колокольчик однозвучный Утомительно гремит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2882900" y="445872"/>
            <a:ext cx="2877157" cy="2592762"/>
            <a:chOff x="958799" y="1057644"/>
            <a:chExt cx="2260997" cy="2230850"/>
          </a:xfrm>
        </p:grpSpPr>
        <p:pic>
          <p:nvPicPr>
            <p:cNvPr id="22" name="Picture 2" descr="D:\клипарт\мебель\0_842b4_d5731096_S.png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958799" y="1057644"/>
              <a:ext cx="2260997" cy="2230850"/>
            </a:xfrm>
            <a:prstGeom prst="rect">
              <a:avLst/>
            </a:prstGeom>
            <a:noFill/>
          </p:spPr>
        </p:pic>
        <p:pic>
          <p:nvPicPr>
            <p:cNvPr id="23" name="Picture 2" descr="D:\Маме\Учительская деятельность\школа\для учебника 5 класса\Русский язык 5 класс Мусурманова Ю.Ю\мультимедиа\аудиокартинки\Федина задача\К Прохоров Зимняя тройка..jpg"/>
            <p:cNvPicPr>
              <a:picLocks noChangeAspect="1" noChangeArrowheads="1"/>
            </p:cNvPicPr>
            <p:nvPr/>
          </p:nvPicPr>
          <p:blipFill>
            <a:blip r:embed="rId12"/>
            <a:srcRect l="8227" t="2703" r="2703"/>
            <a:stretch>
              <a:fillRect/>
            </a:stretch>
          </p:blipFill>
          <p:spPr bwMode="auto">
            <a:xfrm>
              <a:off x="1488186" y="1237970"/>
              <a:ext cx="1402731" cy="1183027"/>
            </a:xfrm>
            <a:prstGeom prst="round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47818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215991"/>
          </a:xfrm>
        </p:spPr>
        <p:txBody>
          <a:bodyPr/>
          <a:lstStyle/>
          <a:p>
            <a:r>
              <a:rPr lang="ru-RU" sz="1600" dirty="0"/>
              <a:t>— Опять про колокольчик! — воскликнул Федя. — </a:t>
            </a:r>
            <a:r>
              <a:rPr lang="ru-RU" sz="1600" dirty="0" smtClean="0"/>
              <a:t>Так</a:t>
            </a:r>
            <a:r>
              <a:rPr lang="ru-RU" sz="1600" dirty="0"/>
              <a:t>... В каждом </a:t>
            </a:r>
            <a:r>
              <a:rPr lang="ru-RU" sz="1600" dirty="0" smtClean="0"/>
              <a:t>мешке</a:t>
            </a:r>
            <a:r>
              <a:rPr lang="ru-RU" sz="1600" dirty="0"/>
              <a:t>... из </a:t>
            </a:r>
            <a:r>
              <a:rPr lang="ru-RU" sz="1600" dirty="0" smtClean="0"/>
              <a:t>шести </a:t>
            </a:r>
            <a:r>
              <a:rPr lang="ru-RU" sz="1600" dirty="0"/>
              <a:t>килограммов муки </a:t>
            </a:r>
            <a:r>
              <a:rPr lang="ru-RU" sz="1600" dirty="0" smtClean="0"/>
              <a:t>вышло </a:t>
            </a:r>
            <a:r>
              <a:rPr lang="ru-RU" sz="1600" dirty="0"/>
              <a:t>пять килограммов зерна... </a:t>
            </a:r>
            <a:r>
              <a:rPr lang="ru-RU" sz="1600" dirty="0" smtClean="0"/>
              <a:t>То </a:t>
            </a:r>
            <a:r>
              <a:rPr lang="ru-RU" sz="1600" dirty="0"/>
              <a:t>есть муки </a:t>
            </a:r>
            <a:r>
              <a:rPr lang="ru-RU" sz="1600" dirty="0" smtClean="0"/>
              <a:t>вышло</a:t>
            </a:r>
            <a:r>
              <a:rPr lang="ru-RU" sz="1600" dirty="0"/>
              <a:t>, а не зерна! Совсем запутали!</a:t>
            </a:r>
          </a:p>
        </p:txBody>
      </p:sp>
      <p:pic>
        <p:nvPicPr>
          <p:cNvPr id="5" name="Picture 2" descr="D:\клипарт\клипарт цветы\0_73c0b_e182b4f5_S.pn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263900" y="784225"/>
            <a:ext cx="796925" cy="1428750"/>
          </a:xfrm>
          <a:prstGeom prst="rect">
            <a:avLst/>
          </a:prstGeom>
          <a:noFill/>
        </p:spPr>
      </p:pic>
      <p:pic>
        <p:nvPicPr>
          <p:cNvPr id="6" name="Picture 7" descr="F:\мультимед\0_11862f_b721b98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4791" y="917257"/>
            <a:ext cx="899309" cy="762000"/>
          </a:xfrm>
          <a:prstGeom prst="rect">
            <a:avLst/>
          </a:prstGeom>
          <a:noFill/>
        </p:spPr>
      </p:pic>
      <p:pic>
        <p:nvPicPr>
          <p:cNvPr id="7" name="Picture 4" descr="D:\клипарт\англ\зелень алфавит\0_8c9f4_31dc5731_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16545" y="1274952"/>
            <a:ext cx="263097" cy="366716"/>
          </a:xfrm>
          <a:prstGeom prst="rect">
            <a:avLst/>
          </a:prstGeom>
          <a:noFill/>
        </p:spPr>
      </p:pic>
      <p:pic>
        <p:nvPicPr>
          <p:cNvPr id="9" name="Picture 8" descr="D:\клипарт\Деревья\0_79a74_4fb62364_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923123">
            <a:off x="4173807" y="1081934"/>
            <a:ext cx="291436" cy="432647"/>
          </a:xfrm>
          <a:prstGeom prst="rect">
            <a:avLst/>
          </a:prstGeom>
          <a:noFill/>
        </p:spPr>
      </p:pic>
      <p:pic>
        <p:nvPicPr>
          <p:cNvPr id="10" name="Picture 2" descr="D:\клипарт\Еда\0_12c729_7d28e6e2_S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31535" y="1309562"/>
            <a:ext cx="1370020" cy="1379601"/>
          </a:xfrm>
          <a:prstGeom prst="rect">
            <a:avLst/>
          </a:prstGeom>
          <a:noFill/>
        </p:spPr>
      </p:pic>
      <p:pic>
        <p:nvPicPr>
          <p:cNvPr id="11" name="Picture 3" descr="D:\клипарт\англ\зелень алфавит\0_8c9f7_cd0b9814_S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6330" y="2146590"/>
            <a:ext cx="346219" cy="286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0662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2924090" y="1262542"/>
            <a:ext cx="1471827" cy="1572007"/>
            <a:chOff x="821054" y="1014000"/>
            <a:chExt cx="2260997" cy="2230850"/>
          </a:xfrm>
        </p:grpSpPr>
        <p:pic>
          <p:nvPicPr>
            <p:cNvPr id="13" name="Picture 2" descr="D:\клипарт\мебель\0_842b4_d5731096_S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821054" y="1014000"/>
              <a:ext cx="2260997" cy="2230850"/>
            </a:xfrm>
            <a:prstGeom prst="rect">
              <a:avLst/>
            </a:prstGeom>
            <a:noFill/>
          </p:spPr>
        </p:pic>
        <p:pic>
          <p:nvPicPr>
            <p:cNvPr id="14" name="Picture 3" descr="D:\Маме\Учительская деятельность\школа\для учебника 5 класса\Русский язык 5 класс Мусурманова Ю.Ю\мультимедиа\аудиокартинки\Федина задача\clip_image007____.jpg"/>
            <p:cNvPicPr>
              <a:picLocks noChangeAspect="1" noChangeArrowheads="1"/>
            </p:cNvPicPr>
            <p:nvPr/>
          </p:nvPicPr>
          <p:blipFill>
            <a:blip r:embed="rId3" cstate="print"/>
            <a:srcRect r="14722"/>
            <a:stretch>
              <a:fillRect/>
            </a:stretch>
          </p:blipFill>
          <p:spPr bwMode="auto">
            <a:xfrm>
              <a:off x="1396369" y="1211180"/>
              <a:ext cx="1318230" cy="1183027"/>
            </a:xfrm>
            <a:prstGeom prst="roundRect">
              <a:avLst/>
            </a:prstGeom>
            <a:noFill/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708025"/>
            <a:ext cx="2810748" cy="1938992"/>
          </a:xfrm>
        </p:spPr>
        <p:txBody>
          <a:bodyPr/>
          <a:lstStyle/>
          <a:p>
            <a:r>
              <a:rPr lang="ru-RU" sz="1400" dirty="0"/>
              <a:t>Колокольчики мои, </a:t>
            </a:r>
            <a:endParaRPr lang="ru-RU" sz="1400" dirty="0" smtClean="0"/>
          </a:p>
          <a:p>
            <a:r>
              <a:rPr lang="ru-RU" sz="1400" dirty="0" smtClean="0"/>
              <a:t>                    цветики </a:t>
            </a:r>
            <a:r>
              <a:rPr lang="ru-RU" sz="1400" dirty="0"/>
              <a:t>степные! </a:t>
            </a:r>
            <a:endParaRPr lang="ru-RU" sz="1400" dirty="0" smtClean="0"/>
          </a:p>
          <a:p>
            <a:r>
              <a:rPr lang="ru-RU" sz="1400" dirty="0" smtClean="0"/>
              <a:t>Что </a:t>
            </a:r>
            <a:r>
              <a:rPr lang="ru-RU" sz="1400" dirty="0"/>
              <a:t>глядите на меня</a:t>
            </a:r>
            <a:r>
              <a:rPr lang="ru-RU" sz="1400" dirty="0" smtClean="0"/>
              <a:t>,</a:t>
            </a:r>
          </a:p>
          <a:p>
            <a:r>
              <a:rPr lang="ru-RU" sz="1400" dirty="0" smtClean="0"/>
              <a:t>                    тёмно-голубые</a:t>
            </a:r>
            <a:r>
              <a:rPr lang="ru-RU" sz="1400" dirty="0"/>
              <a:t>? </a:t>
            </a:r>
            <a:endParaRPr lang="ru-RU" sz="1400" dirty="0" smtClean="0"/>
          </a:p>
          <a:p>
            <a:r>
              <a:rPr lang="ru-RU" sz="1400" dirty="0" smtClean="0"/>
              <a:t>— </a:t>
            </a:r>
            <a:r>
              <a:rPr lang="ru-RU" sz="1400" dirty="0"/>
              <a:t>Прямо деваться от колокольчиков некуда! — рассердился Федя. — Двадцать раз прочитал задачу — и ничего не </a:t>
            </a:r>
            <a:r>
              <a:rPr lang="ru-RU" sz="1400" dirty="0" smtClean="0"/>
              <a:t>понял</a:t>
            </a:r>
            <a:endParaRPr lang="ru-RU" sz="1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111500" y="746315"/>
            <a:ext cx="2366010" cy="2141601"/>
          </a:xfrm>
        </p:spPr>
        <p:txBody>
          <a:bodyPr/>
          <a:lstStyle/>
          <a:p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3783240" y="631957"/>
            <a:ext cx="1813869" cy="1184829"/>
            <a:chOff x="1835077" y="0"/>
            <a:chExt cx="3008267" cy="1802694"/>
          </a:xfrm>
        </p:grpSpPr>
        <p:sp>
          <p:nvSpPr>
            <p:cNvPr id="6" name="Выноска-облако 5"/>
            <p:cNvSpPr/>
            <p:nvPr/>
          </p:nvSpPr>
          <p:spPr>
            <a:xfrm>
              <a:off x="2916701" y="168992"/>
              <a:ext cx="1926643" cy="1337697"/>
            </a:xfrm>
            <a:prstGeom prst="cloudCallout">
              <a:avLst>
                <a:gd name="adj1" fmla="val -51773"/>
                <a:gd name="adj2" fmla="val 5724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52"/>
            </a:p>
          </p:txBody>
        </p:sp>
        <p:pic>
          <p:nvPicPr>
            <p:cNvPr id="7" name="Picture 6" descr="F:\мультимед\0_118632_cc5be8f1_S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761720" y="743606"/>
              <a:ext cx="962383" cy="685028"/>
            </a:xfrm>
            <a:prstGeom prst="rect">
              <a:avLst/>
            </a:prstGeom>
            <a:noFill/>
          </p:spPr>
        </p:pic>
        <p:pic>
          <p:nvPicPr>
            <p:cNvPr id="8" name="Picture 2" descr="D:\клипарт\Еда\0_12c729_7d28e6e2_S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401319" y="304196"/>
              <a:ext cx="772018" cy="777417"/>
            </a:xfrm>
            <a:prstGeom prst="rect">
              <a:avLst/>
            </a:prstGeom>
            <a:noFill/>
          </p:spPr>
        </p:pic>
        <p:pic>
          <p:nvPicPr>
            <p:cNvPr id="9" name="Picture 2" descr="D:\клипарт\клипарт цветы\0_73c0b_e182b4f5_S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119505" y="473199"/>
              <a:ext cx="470507" cy="904820"/>
            </a:xfrm>
            <a:prstGeom prst="rect">
              <a:avLst/>
            </a:prstGeom>
            <a:noFill/>
          </p:spPr>
        </p:pic>
        <p:pic>
          <p:nvPicPr>
            <p:cNvPr id="10" name="Picture 1" descr="D:\клипарт\школа\лдл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flipH="1">
              <a:off x="1835077" y="0"/>
              <a:ext cx="1309958" cy="1802694"/>
            </a:xfrm>
            <a:prstGeom prst="rect">
              <a:avLst/>
            </a:prstGeom>
            <a:noFill/>
          </p:spPr>
        </p:pic>
        <p:pic>
          <p:nvPicPr>
            <p:cNvPr id="11" name="Picture 2" descr="F:\мультимед\0_1325fb_6bc2900_S.pn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187107" y="980211"/>
              <a:ext cx="777417" cy="553369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6639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Маме\Учительская деятельность\школа\для учебника 5 класса\Русский язык 5 класс Мусурманова Ю.Ю\мультимедиа\аудиокартинки\Федина задача\Fedina-zadacha-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5700" y="631825"/>
            <a:ext cx="2941754" cy="2501256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292100" y="784225"/>
            <a:ext cx="2362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Пойду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лучше к Юре Сорокину, попрошу, чтоб растолковал. </a:t>
            </a:r>
          </a:p>
        </p:txBody>
      </p:sp>
    </p:spTree>
    <p:extLst>
      <p:ext uri="{BB962C8B-B14F-4D97-AF65-F5344CB8AC3E}">
        <p14:creationId xmlns:p14="http://schemas.microsoft.com/office/powerpoint/2010/main" val="27695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143988"/>
            <a:ext cx="4900930" cy="681418"/>
          </a:xfrm>
        </p:spPr>
        <p:txBody>
          <a:bodyPr>
            <a:normAutofit/>
          </a:bodyPr>
          <a:lstStyle/>
          <a:p>
            <a:r>
              <a:rPr lang="ru-RU" dirty="0" smtClean="0"/>
              <a:t>Эпизод 1. </a:t>
            </a:r>
            <a:r>
              <a:rPr lang="ru-RU" b="1" dirty="0" smtClean="0"/>
              <a:t>Никто не будет мешать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5901" y="631825"/>
            <a:ext cx="2362200" cy="1491972"/>
          </a:xfrm>
        </p:spPr>
        <p:txBody>
          <a:bodyPr/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Откуда пришёл Федя?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Кто на самом деле мешал делать уроки?</a:t>
            </a:r>
          </a:p>
          <a:p>
            <a:endParaRPr lang="ru-RU" dirty="0"/>
          </a:p>
        </p:txBody>
      </p:sp>
      <p:pic>
        <p:nvPicPr>
          <p:cNvPr id="5" name="Picture 1" descr="D:\Маме\Учительская деятельность\школа\для учебника 5 класса\носов\ффф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29597" y="652167"/>
            <a:ext cx="1588636" cy="19309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4" descr="D:\клипарт\снеговики\0_73beb_d4fe97d8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0896" y="631825"/>
            <a:ext cx="468701" cy="615921"/>
          </a:xfrm>
          <a:prstGeom prst="rect">
            <a:avLst/>
          </a:prstGeom>
          <a:noFill/>
        </p:spPr>
      </p:pic>
      <p:pic>
        <p:nvPicPr>
          <p:cNvPr id="7" name="Picture 2" descr="F:\мультимед\mil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22260" y="739394"/>
            <a:ext cx="1459301" cy="20178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432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300" y="94869"/>
            <a:ext cx="4900930" cy="315471"/>
          </a:xfrm>
        </p:spPr>
        <p:txBody>
          <a:bodyPr/>
          <a:lstStyle/>
          <a:p>
            <a:r>
              <a:rPr lang="ru-RU" dirty="0" smtClean="0"/>
              <a:t>Какие слова подходят к Феде?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9700" y="555625"/>
            <a:ext cx="4114800" cy="2653538"/>
          </a:xfrm>
        </p:spPr>
        <p:txBody>
          <a:bodyPr>
            <a:normAutofit lnSpcReduction="10000"/>
          </a:bodyPr>
          <a:lstStyle/>
          <a:p>
            <a:r>
              <a:rPr lang="ru-RU" sz="21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Умный, глупый</a:t>
            </a:r>
            <a:r>
              <a:rPr lang="ru-RU" sz="21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ru-RU" sz="21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аккуратный, неаккуратный,</a:t>
            </a:r>
            <a:r>
              <a:rPr lang="ru-RU" sz="21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хорошо учится, плохо учится, </a:t>
            </a:r>
            <a:r>
              <a:rPr lang="ru-RU" sz="2100" b="1" i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весёлый, грустный</a:t>
            </a:r>
            <a:r>
              <a:rPr lang="ru-RU" sz="21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ru-RU" sz="21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любит спорт,</a:t>
            </a:r>
            <a:r>
              <a:rPr lang="uz-Latn-UZ" sz="2100" b="1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любит книги, </a:t>
            </a:r>
            <a:endParaRPr lang="uz-Latn-UZ" sz="2100" b="1" i="1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1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внимательный, невнимательный, </a:t>
            </a:r>
            <a:r>
              <a:rPr lang="ru-RU" sz="2100" b="1" i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самостоятельный, несамостоятельный</a:t>
            </a:r>
            <a:r>
              <a:rPr lang="ru-RU" sz="21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1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5" name="Picture 2" descr="D:\клипарт\школа\0_657d9_4b3a241a_XL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82465" y="860425"/>
            <a:ext cx="1676401" cy="1376804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1798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Веселые ребята (1934) – смотреть онлайн – КиноПоис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0" y="1165225"/>
            <a:ext cx="1219200" cy="935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/>
              <a:t>Эпизод 2 </a:t>
            </a:r>
            <a:r>
              <a:rPr lang="ru-RU" dirty="0" smtClean="0"/>
              <a:t>    «</a:t>
            </a:r>
            <a:r>
              <a:rPr lang="ru-RU" dirty="0"/>
              <a:t>Хорошая песня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08025"/>
            <a:ext cx="5134621" cy="1908215"/>
          </a:xfrm>
        </p:spPr>
        <p:txBody>
          <a:bodyPr/>
          <a:lstStyle/>
          <a:p>
            <a:r>
              <a:rPr lang="ru-RU" sz="1600" dirty="0" smtClean="0"/>
              <a:t>Сколько песен прозвучало?</a:t>
            </a:r>
          </a:p>
          <a:p>
            <a:r>
              <a:rPr lang="ru-RU" sz="1600" dirty="0" smtClean="0"/>
              <a:t>Какие песни запомнились вам?</a:t>
            </a:r>
          </a:p>
          <a:p>
            <a:r>
              <a:rPr lang="ru-RU" sz="1600" dirty="0" smtClean="0"/>
              <a:t>Какую песню Федя назвал хорошей?</a:t>
            </a:r>
          </a:p>
          <a:p>
            <a:r>
              <a:rPr lang="ru-RU" dirty="0" smtClean="0"/>
              <a:t>     </a:t>
            </a:r>
          </a:p>
          <a:p>
            <a:r>
              <a:rPr lang="ru-RU" sz="1600" dirty="0" smtClean="0"/>
              <a:t>Легко на сердце от песни весёлой, </a:t>
            </a:r>
          </a:p>
          <a:p>
            <a:r>
              <a:rPr lang="ru-RU" sz="1600" dirty="0"/>
              <a:t>О</a:t>
            </a:r>
            <a:r>
              <a:rPr lang="ru-RU" sz="1600" dirty="0" smtClean="0"/>
              <a:t>на скучать не даёт никогда.</a:t>
            </a:r>
          </a:p>
          <a:p>
            <a:r>
              <a:rPr lang="ru-RU" sz="1600" dirty="0" smtClean="0"/>
              <a:t>И любят песню деревни и сёла,</a:t>
            </a:r>
          </a:p>
          <a:p>
            <a:r>
              <a:rPr lang="ru-RU" sz="1600" dirty="0" smtClean="0"/>
              <a:t>И любят песню большие города.</a:t>
            </a:r>
            <a:endParaRPr lang="ru-RU" sz="1600" dirty="0"/>
          </a:p>
        </p:txBody>
      </p:sp>
      <p:pic>
        <p:nvPicPr>
          <p:cNvPr id="4" name="Picture 4" descr="Картинки по запросу рамка старого телевизора пнг | Старый телевизор, Дизайн  значков, Телевизор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300" y="1071308"/>
            <a:ext cx="1716087" cy="1181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624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84225"/>
            <a:ext cx="5134621" cy="1969770"/>
          </a:xfrm>
        </p:spPr>
        <p:txBody>
          <a:bodyPr/>
          <a:lstStyle/>
          <a:p>
            <a:pPr marL="171450" indent="-171450">
              <a:buFontTx/>
              <a:buChar char="-"/>
            </a:pPr>
            <a:r>
              <a:rPr lang="ru-RU" sz="1600" dirty="0" smtClean="0"/>
              <a:t>Не </a:t>
            </a:r>
            <a:r>
              <a:rPr lang="ru-RU" sz="1600" dirty="0"/>
              <a:t>случалось ли с вами подобных историй? </a:t>
            </a:r>
            <a:endParaRPr lang="ru-RU" sz="1600" dirty="0" smtClean="0"/>
          </a:p>
          <a:p>
            <a:pPr marL="171450" indent="-171450">
              <a:buFontTx/>
              <a:buChar char="-"/>
            </a:pPr>
            <a:r>
              <a:rPr lang="ru-RU" sz="1600" dirty="0" smtClean="0"/>
              <a:t>Сможет </a:t>
            </a:r>
            <a:r>
              <a:rPr lang="ru-RU" sz="1600" dirty="0"/>
              <a:t>ли Юра </a:t>
            </a:r>
            <a:r>
              <a:rPr lang="ru-RU" sz="1600" i="1" dirty="0"/>
              <a:t>растолковать </a:t>
            </a:r>
            <a:r>
              <a:rPr lang="ru-RU" sz="1600" dirty="0"/>
              <a:t>трудную </a:t>
            </a:r>
            <a:r>
              <a:rPr lang="ru-RU" sz="1600" dirty="0" smtClean="0"/>
              <a:t> </a:t>
            </a:r>
            <a:r>
              <a:rPr lang="ru-RU" sz="1600" dirty="0"/>
              <a:t>для </a:t>
            </a:r>
            <a:r>
              <a:rPr lang="ru-RU" sz="1600" dirty="0" smtClean="0"/>
              <a:t>Феди задачу?</a:t>
            </a:r>
          </a:p>
          <a:p>
            <a:pPr marL="171450" indent="-171450">
              <a:buFontTx/>
              <a:buChar char="-"/>
            </a:pPr>
            <a:r>
              <a:rPr lang="ru-RU" sz="1600" dirty="0" smtClean="0"/>
              <a:t> </a:t>
            </a:r>
            <a:r>
              <a:rPr lang="ru-RU" sz="1600" dirty="0"/>
              <a:t>Кто из вас может помочь </a:t>
            </a:r>
            <a:r>
              <a:rPr lang="ru-RU" sz="1600" dirty="0" smtClean="0"/>
              <a:t>Феде?</a:t>
            </a:r>
          </a:p>
          <a:p>
            <a:pPr marL="171450" indent="-171450">
              <a:buFontTx/>
              <a:buChar char="-"/>
            </a:pPr>
            <a:r>
              <a:rPr lang="ru-RU" sz="1600" dirty="0" smtClean="0"/>
              <a:t>Что </a:t>
            </a:r>
            <a:r>
              <a:rPr lang="ru-RU" sz="1600" dirty="0"/>
              <a:t>лучше: дать списать или объяснить? </a:t>
            </a:r>
            <a:endParaRPr lang="ru-RU" sz="1600" dirty="0" smtClean="0"/>
          </a:p>
          <a:p>
            <a:pPr marL="171450" indent="-171450">
              <a:buFontTx/>
              <a:buChar char="-"/>
            </a:pPr>
            <a:r>
              <a:rPr lang="ru-RU" sz="1600" dirty="0" smtClean="0"/>
              <a:t>А </a:t>
            </a:r>
            <a:r>
              <a:rPr lang="ru-RU" sz="1600" dirty="0"/>
              <a:t>вы сами к кому бы из одноклассников обратились за помощью?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78910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 flipV="1">
            <a:off x="-243705" y="-308171"/>
            <a:ext cx="720270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1958362"/>
              </p:ext>
            </p:extLst>
          </p:nvPr>
        </p:nvGraphicFramePr>
        <p:xfrm>
          <a:off x="0" y="0"/>
          <a:ext cx="5765800" cy="324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Slide" r:id="rId3" imgW="4570793" imgH="3427837" progId="PowerPoint.Slide.12">
                  <p:embed/>
                </p:oleObj>
              </mc:Choice>
              <mc:Fallback>
                <p:oleObj name="Slide" r:id="rId3" imgW="4570793" imgH="3427837" progId="PowerPoint.Slide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5765800" cy="32448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1695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Ответы Mail.ru: Выберите Вариант, в котором правильно перечислены пустыни  Азии: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4"/>
            <a:ext cx="2508250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384995"/>
          </a:xfrm>
        </p:spPr>
        <p:txBody>
          <a:bodyPr/>
          <a:lstStyle/>
          <a:p>
            <a:r>
              <a:rPr lang="ru-RU" sz="1800" dirty="0" smtClean="0"/>
              <a:t>Её</a:t>
            </a:r>
            <a:r>
              <a:rPr lang="ru-RU" sz="1800" dirty="0"/>
              <a:t> могучая струя</a:t>
            </a:r>
            <a:br>
              <a:rPr lang="ru-RU" sz="1800" dirty="0"/>
            </a:br>
            <a:r>
              <a:rPr lang="ru-RU" sz="1800" dirty="0" smtClean="0"/>
              <a:t>Пойдёт</a:t>
            </a:r>
            <a:r>
              <a:rPr lang="ru-RU" sz="1800" dirty="0"/>
              <a:t> туда, где ныне</a:t>
            </a:r>
            <a:br>
              <a:rPr lang="ru-RU" sz="1800" dirty="0"/>
            </a:br>
            <a:r>
              <a:rPr lang="ru-RU" sz="1800" dirty="0"/>
              <a:t>Еще безлюдные края,</a:t>
            </a:r>
            <a:br>
              <a:rPr lang="ru-RU" sz="1800" dirty="0"/>
            </a:br>
            <a:r>
              <a:rPr lang="ru-RU" sz="1800" dirty="0"/>
              <a:t>Песчаные пустыни.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10419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7900" y="102424"/>
            <a:ext cx="4487147" cy="315471"/>
          </a:xfrm>
        </p:spPr>
        <p:txBody>
          <a:bodyPr/>
          <a:lstStyle/>
          <a:p>
            <a:r>
              <a:rPr lang="ru-RU" dirty="0"/>
              <a:t>М</a:t>
            </a:r>
            <a:r>
              <a:rPr lang="ru-RU" dirty="0" smtClean="0"/>
              <a:t>атематический </a:t>
            </a:r>
            <a:r>
              <a:rPr lang="ru-RU" dirty="0" smtClean="0"/>
              <a:t>диктант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708025"/>
            <a:ext cx="5257800" cy="2400657"/>
          </a:xfrm>
        </p:spPr>
        <p:txBody>
          <a:bodyPr/>
          <a:lstStyle/>
          <a:p>
            <a:r>
              <a:rPr lang="ru-RU" b="1" dirty="0" smtClean="0"/>
              <a:t>Найдите </a:t>
            </a:r>
            <a:r>
              <a:rPr lang="ru-RU" b="1" dirty="0"/>
              <a:t>ответ в тексте и назовите числительные.</a:t>
            </a:r>
          </a:p>
          <a:p>
            <a:pPr algn="just"/>
            <a:r>
              <a:rPr lang="ru-RU" sz="1600" dirty="0"/>
              <a:t>1</a:t>
            </a:r>
            <a:r>
              <a:rPr lang="ru-RU" sz="1800" dirty="0" smtClean="0"/>
              <a:t>) Сколько </a:t>
            </a:r>
            <a:r>
              <a:rPr lang="ru-RU" sz="1800" dirty="0"/>
              <a:t>песен прослушал Федя? 2</a:t>
            </a:r>
            <a:r>
              <a:rPr lang="ru-RU" sz="1800" dirty="0" smtClean="0"/>
              <a:t>) Сколько </a:t>
            </a:r>
            <a:r>
              <a:rPr lang="ru-RU" sz="1800" dirty="0"/>
              <a:t>килограммов в каждом мешке? </a:t>
            </a:r>
            <a:r>
              <a:rPr lang="ru-RU" sz="1800" dirty="0" smtClean="0"/>
              <a:t>3) Сколько </a:t>
            </a:r>
            <a:r>
              <a:rPr lang="ru-RU" sz="1800" dirty="0"/>
              <a:t>задач прочитал Федя? </a:t>
            </a:r>
            <a:r>
              <a:rPr lang="ru-RU" sz="1800" dirty="0" smtClean="0"/>
              <a:t>4) Сколько </a:t>
            </a:r>
            <a:r>
              <a:rPr lang="ru-RU" sz="1800" dirty="0"/>
              <a:t>муки может везти каждая машина? </a:t>
            </a:r>
            <a:r>
              <a:rPr lang="ru-RU" sz="1800" dirty="0" smtClean="0"/>
              <a:t>5) Сколько </a:t>
            </a:r>
            <a:r>
              <a:rPr lang="ru-RU" sz="1800" dirty="0"/>
              <a:t>одеял купили для дома отдыха? 6</a:t>
            </a:r>
            <a:r>
              <a:rPr lang="ru-RU" sz="1800" dirty="0" smtClean="0"/>
              <a:t>) Сколько </a:t>
            </a:r>
            <a:r>
              <a:rPr lang="ru-RU" sz="1800" dirty="0"/>
              <a:t>раз звучало слово «колокольчик»? </a:t>
            </a:r>
            <a:r>
              <a:rPr lang="ru-RU" sz="1800" dirty="0" smtClean="0"/>
              <a:t>7) Сколько </a:t>
            </a:r>
            <a:r>
              <a:rPr lang="ru-RU" sz="1800" dirty="0"/>
              <a:t>раз читал Федя задачу?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20339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/>
              <a:t>Какая пословица подходит к рассказу?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9700" y="403226"/>
            <a:ext cx="532534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двумя зайцами погонишься - ни одного не поймаешь. </a:t>
            </a:r>
            <a:endParaRPr lang="ru-RU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 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хорошо, а два лучше. </a:t>
            </a:r>
            <a:endParaRPr lang="ru-RU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Делу 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время, потехе час. </a:t>
            </a:r>
            <a:endParaRPr lang="ru-RU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Сделал 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дело, гуляй смело.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За двумя зайцами погонишься, ни одного не поймаешь — Чехов Антон Павлович,  читать рассказ детям онлай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1012825"/>
            <a:ext cx="1793373" cy="167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Малые жанры фольклора. - Литература - 5 класс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847" y="964897"/>
            <a:ext cx="2362200" cy="1775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428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3286170" y="812888"/>
            <a:ext cx="1402197" cy="1426875"/>
            <a:chOff x="821054" y="1014000"/>
            <a:chExt cx="2260997" cy="2230850"/>
          </a:xfrm>
        </p:grpSpPr>
        <p:pic>
          <p:nvPicPr>
            <p:cNvPr id="2050" name="Picture 2" descr="D:\клипарт\мебель\0_842b4_d5731096_S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821054" y="1014000"/>
              <a:ext cx="2260997" cy="2230850"/>
            </a:xfrm>
            <a:prstGeom prst="rect">
              <a:avLst/>
            </a:prstGeom>
            <a:noFill/>
          </p:spPr>
        </p:pic>
        <p:pic>
          <p:nvPicPr>
            <p:cNvPr id="5123" name="Picture 3" descr="D:\Маме\Учительская деятельность\школа\для учебника 5 класса\Русский язык 5 класс Мусурманова Ю.Ю\мультимедиа\аудиокартинки\Федина задача\clip_image007____.jpg"/>
            <p:cNvPicPr>
              <a:picLocks noChangeAspect="1" noChangeArrowheads="1"/>
            </p:cNvPicPr>
            <p:nvPr/>
          </p:nvPicPr>
          <p:blipFill>
            <a:blip r:embed="rId3" cstate="print"/>
            <a:srcRect r="14722"/>
            <a:stretch>
              <a:fillRect/>
            </a:stretch>
          </p:blipFill>
          <p:spPr bwMode="auto">
            <a:xfrm>
              <a:off x="1396369" y="1211180"/>
              <a:ext cx="1318230" cy="1183027"/>
            </a:xfrm>
            <a:prstGeom prst="roundRect">
              <a:avLst/>
            </a:prstGeom>
            <a:noFill/>
          </p:spPr>
        </p:pic>
      </p:grpSp>
      <p:grpSp>
        <p:nvGrpSpPr>
          <p:cNvPr id="2" name="Группа 1"/>
          <p:cNvGrpSpPr/>
          <p:nvPr/>
        </p:nvGrpSpPr>
        <p:grpSpPr>
          <a:xfrm>
            <a:off x="4178300" y="513700"/>
            <a:ext cx="1356669" cy="850612"/>
            <a:chOff x="1835077" y="0"/>
            <a:chExt cx="3008267" cy="1802694"/>
          </a:xfrm>
        </p:grpSpPr>
        <p:sp>
          <p:nvSpPr>
            <p:cNvPr id="7" name="Выноска-облако 6"/>
            <p:cNvSpPr/>
            <p:nvPr/>
          </p:nvSpPr>
          <p:spPr>
            <a:xfrm>
              <a:off x="2916701" y="168992"/>
              <a:ext cx="1926643" cy="1337697"/>
            </a:xfrm>
            <a:prstGeom prst="cloudCallout">
              <a:avLst>
                <a:gd name="adj1" fmla="val -51773"/>
                <a:gd name="adj2" fmla="val 5724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52"/>
            </a:p>
          </p:txBody>
        </p:sp>
        <p:pic>
          <p:nvPicPr>
            <p:cNvPr id="9" name="Picture 6" descr="F:\мультимед\0_118632_cc5be8f1_S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761720" y="743606"/>
              <a:ext cx="962383" cy="685028"/>
            </a:xfrm>
            <a:prstGeom prst="rect">
              <a:avLst/>
            </a:prstGeom>
            <a:noFill/>
          </p:spPr>
        </p:pic>
        <p:pic>
          <p:nvPicPr>
            <p:cNvPr id="10" name="Picture 2" descr="D:\клипарт\Еда\0_12c729_7d28e6e2_S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401319" y="304196"/>
              <a:ext cx="772018" cy="777417"/>
            </a:xfrm>
            <a:prstGeom prst="rect">
              <a:avLst/>
            </a:prstGeom>
            <a:noFill/>
          </p:spPr>
        </p:pic>
        <p:pic>
          <p:nvPicPr>
            <p:cNvPr id="8" name="Picture 2" descr="D:\клипарт\клипарт цветы\0_73c0b_e182b4f5_S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119505" y="473199"/>
              <a:ext cx="470507" cy="904820"/>
            </a:xfrm>
            <a:prstGeom prst="rect">
              <a:avLst/>
            </a:prstGeom>
            <a:noFill/>
          </p:spPr>
        </p:pic>
        <p:pic>
          <p:nvPicPr>
            <p:cNvPr id="14" name="Picture 1" descr="D:\клипарт\школа\лдл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flipH="1">
              <a:off x="1835077" y="0"/>
              <a:ext cx="1309958" cy="1802694"/>
            </a:xfrm>
            <a:prstGeom prst="rect">
              <a:avLst/>
            </a:prstGeom>
            <a:noFill/>
          </p:spPr>
        </p:pic>
        <p:pic>
          <p:nvPicPr>
            <p:cNvPr id="15" name="Picture 2" descr="F:\мультимед\0_1325fb_6bc2900_S.pn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187107" y="980211"/>
              <a:ext cx="777417" cy="553369"/>
            </a:xfrm>
            <a:prstGeom prst="rect">
              <a:avLst/>
            </a:prstGeom>
            <a:noFill/>
          </p:spPr>
        </p:pic>
      </p:grpSp>
      <p:pic>
        <p:nvPicPr>
          <p:cNvPr id="16" name="Picture 6" descr="Книга: &quot;Большая книга рассказов&quot; - Николай Носов. Купить книгу, читать  рецензии | ISBN 978-5-389-01904-1 | Лабиринт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955" y="812888"/>
            <a:ext cx="1724771" cy="2071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5900" y="101319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самостоятельного выполнения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2101" y="736982"/>
            <a:ext cx="27661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Прочитайте рассказ. Ответьте на вопросы на странице 195,196.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401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938992"/>
          </a:xfrm>
        </p:spPr>
        <p:txBody>
          <a:bodyPr/>
          <a:lstStyle/>
          <a:p>
            <a:r>
              <a:rPr lang="ru-RU" sz="1800" dirty="0">
                <a:solidFill>
                  <a:srgbClr val="002060"/>
                </a:solidFill>
              </a:rPr>
              <a:t>Пускай в песках, где пауки</a:t>
            </a:r>
          </a:p>
          <a:p>
            <a:r>
              <a:rPr lang="ru-RU" sz="1800" dirty="0">
                <a:solidFill>
                  <a:srgbClr val="002060"/>
                </a:solidFill>
              </a:rPr>
              <a:t>Да ящерицы жили,</a:t>
            </a:r>
          </a:p>
          <a:p>
            <a:r>
              <a:rPr lang="ru-RU" sz="1800" dirty="0">
                <a:solidFill>
                  <a:srgbClr val="002060"/>
                </a:solidFill>
              </a:rPr>
              <a:t>Перекликаются гудки</a:t>
            </a:r>
          </a:p>
          <a:p>
            <a:r>
              <a:rPr lang="ru-RU" sz="1800" dirty="0">
                <a:solidFill>
                  <a:srgbClr val="002060"/>
                </a:solidFill>
              </a:rPr>
              <a:t>И </a:t>
            </a:r>
            <a:r>
              <a:rPr lang="ru-RU" sz="1800" i="1" dirty="0">
                <a:solidFill>
                  <a:srgbClr val="002060"/>
                </a:solidFill>
              </a:rPr>
              <a:t>хлопка мягкие тюки</a:t>
            </a:r>
          </a:p>
          <a:p>
            <a:r>
              <a:rPr lang="ru-RU" sz="1800" dirty="0">
                <a:solidFill>
                  <a:srgbClr val="002060"/>
                </a:solidFill>
              </a:rPr>
              <a:t>Везут автомобили.</a:t>
            </a:r>
          </a:p>
          <a:p>
            <a:endParaRPr lang="ru-RU" sz="1800" dirty="0"/>
          </a:p>
        </p:txBody>
      </p:sp>
      <p:pic>
        <p:nvPicPr>
          <p:cNvPr id="3074" name="Picture 2" descr="Пустыни - Животный мир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990" y="1470025"/>
            <a:ext cx="1676401" cy="1117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Паук-фаланга или сольпуга. Описание, фото и видео сольпуг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35633" y="492348"/>
            <a:ext cx="1541517" cy="10477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Сохранить бойкот узбекского хлопка, хотя бы на год… | Центр-1 / Centre1.com  - Новости из Узбекистан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428" y="631825"/>
            <a:ext cx="2548012" cy="2151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872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Как выращивать хлопок шаг за шагом в Farming Simulator 19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4"/>
            <a:ext cx="2508250" cy="214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Новости Узбекистана - Кызылтепинский хирман становится весомее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741234"/>
            <a:ext cx="2508250" cy="214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Хирман становится весомее В... - «Do'stlik bayrog'i»-«Знамя дружбы» | 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Хирман становится весомее В... - «Do'stlik bayrog'i»-«Знамя дружбы» |  Faceboo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6" name="Picture 10" descr="В Узбекистане собрано более 3,35 миллиона тонн хлопка – Газета.u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72" y="559625"/>
            <a:ext cx="5214006" cy="260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358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80849"/>
          </a:xfrm>
        </p:spPr>
        <p:txBody>
          <a:bodyPr/>
          <a:lstStyle/>
          <a:p>
            <a:endParaRPr lang="ru-RU"/>
          </a:p>
        </p:txBody>
      </p:sp>
      <p:pic>
        <p:nvPicPr>
          <p:cNvPr id="8" name="Picture 2" descr="D:\клипарт\узбекистан\73587159_MOI_FOTO_2_171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98551" y="1266161"/>
            <a:ext cx="1295400" cy="860226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5128" name="Picture 8" descr="Что особенного можно сделать во время поездки в Узбекистан | Novotours Silk  Road - Туристическое агентство (туроператор) в Ташкенте, Узбекиста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146" y="1183979"/>
            <a:ext cx="1371600" cy="9906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Самаркандские лепёшки, Сказания и легенды узбекского народа, Рубрика - Это  интересно!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931" y="545169"/>
            <a:ext cx="1679575" cy="116310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12" descr="Цой Анна-Мария. Наманганские ябло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Цой Анна-Мария. Наманганские яблок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36" name="Picture 16" descr="Цой Анна-Мария. Наманганские яблоки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7394" y="1406914"/>
            <a:ext cx="1275955" cy="95696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8" name="Picture 18" descr="В Намангане яблоки...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5" t="34363" r="5997" b="24342"/>
          <a:stretch/>
        </p:blipFill>
        <p:spPr bwMode="auto">
          <a:xfrm>
            <a:off x="3539583" y="1931210"/>
            <a:ext cx="1899349" cy="95481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 descr="D:\клипарт\Еда\гранат1.png"/>
          <p:cNvPicPr>
            <a:picLocks noChangeAspect="1" noChangeArrowheads="1"/>
          </p:cNvPicPr>
          <p:nvPr/>
        </p:nvPicPr>
        <p:blipFill>
          <a:blip r:embed="rId7" cstate="print"/>
          <a:srcRect l="23097" t="8702" r="17082" b="10459"/>
          <a:stretch>
            <a:fillRect/>
          </a:stretch>
        </p:blipFill>
        <p:spPr bwMode="auto">
          <a:xfrm>
            <a:off x="3313447" y="1965440"/>
            <a:ext cx="442216" cy="497493"/>
          </a:xfrm>
          <a:prstGeom prst="rect">
            <a:avLst/>
          </a:prstGeom>
          <a:noFill/>
        </p:spPr>
      </p:pic>
      <p:pic>
        <p:nvPicPr>
          <p:cNvPr id="16" name="Picture 7" descr="D:\клипарт\Еда\гранат1.png"/>
          <p:cNvPicPr>
            <a:picLocks noChangeAspect="1" noChangeArrowheads="1"/>
          </p:cNvPicPr>
          <p:nvPr/>
        </p:nvPicPr>
        <p:blipFill>
          <a:blip r:embed="rId7" cstate="print"/>
          <a:srcRect l="23097" t="8702" r="17082" b="10459"/>
          <a:stretch>
            <a:fillRect/>
          </a:stretch>
        </p:blipFill>
        <p:spPr bwMode="auto">
          <a:xfrm rot="4001178">
            <a:off x="5113454" y="1682363"/>
            <a:ext cx="503249" cy="566155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63500" y="697251"/>
            <a:ext cx="325940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Пусть будет хлебным этот край,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Безводный и бесплодный.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Пусть </a:t>
            </a:r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яблок, ягод урожай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Приносит ежегодно!</a:t>
            </a:r>
          </a:p>
        </p:txBody>
      </p:sp>
      <p:pic>
        <p:nvPicPr>
          <p:cNvPr id="5140" name="Picture 20" descr="К Аральскому морю, через плато Устюрт | Туры в Узбекистан – Mice Uzbekista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4132" y="4137025"/>
            <a:ext cx="4571772" cy="3035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86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661993"/>
          </a:xfrm>
        </p:spPr>
        <p:txBody>
          <a:bodyPr/>
          <a:lstStyle/>
          <a:p>
            <a:r>
              <a:rPr lang="ru-RU" sz="1800" dirty="0"/>
              <a:t>От буквы «А» </a:t>
            </a:r>
            <a:endParaRPr lang="ru-RU" sz="1800" dirty="0" smtClean="0"/>
          </a:p>
          <a:p>
            <a:r>
              <a:rPr lang="ru-RU" sz="1800" dirty="0"/>
              <a:t> </a:t>
            </a:r>
            <a:r>
              <a:rPr lang="ru-RU" sz="1800" dirty="0" smtClean="0"/>
              <a:t>             до</a:t>
            </a:r>
            <a:r>
              <a:rPr lang="ru-RU" sz="1800" dirty="0"/>
              <a:t> буквы «Я»</a:t>
            </a:r>
            <a:br>
              <a:rPr lang="ru-RU" sz="1800" dirty="0"/>
            </a:br>
            <a:r>
              <a:rPr lang="ru-RU" sz="1800" dirty="0" smtClean="0"/>
              <a:t>Течёт</a:t>
            </a:r>
            <a:r>
              <a:rPr lang="ru-RU" sz="1800" dirty="0"/>
              <a:t> река </a:t>
            </a:r>
            <a:r>
              <a:rPr lang="ru-RU" sz="1800" dirty="0" err="1"/>
              <a:t>Аму</a:t>
            </a:r>
            <a:r>
              <a:rPr lang="ru-RU" sz="1800" dirty="0"/>
              <a:t>-Дарья.</a:t>
            </a:r>
            <a:br>
              <a:rPr lang="ru-RU" sz="1800" dirty="0"/>
            </a:br>
            <a:r>
              <a:rPr lang="ru-RU" sz="1800" dirty="0"/>
              <a:t>От буквы «А» </a:t>
            </a:r>
            <a:endParaRPr lang="ru-RU" sz="1800" dirty="0" smtClean="0"/>
          </a:p>
          <a:p>
            <a:r>
              <a:rPr lang="ru-RU" sz="1800" dirty="0"/>
              <a:t> </a:t>
            </a:r>
            <a:r>
              <a:rPr lang="ru-RU" sz="1800" dirty="0" smtClean="0"/>
              <a:t>              до</a:t>
            </a:r>
            <a:r>
              <a:rPr lang="ru-RU" sz="1800" dirty="0"/>
              <a:t> буквы «Я»</a:t>
            </a:r>
            <a:br>
              <a:rPr lang="ru-RU" sz="1800" dirty="0"/>
            </a:br>
            <a:r>
              <a:rPr lang="ru-RU" sz="1800" dirty="0" smtClean="0"/>
              <a:t>Идёт</a:t>
            </a:r>
            <a:r>
              <a:rPr lang="ru-RU" sz="1800" dirty="0"/>
              <a:t> и азбука моя.</a:t>
            </a:r>
          </a:p>
        </p:txBody>
      </p:sp>
      <p:pic>
        <p:nvPicPr>
          <p:cNvPr id="6146" name="Picture 2" descr="Поездка на реку Амударья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5"/>
            <a:ext cx="2508250" cy="210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Река Амударья (Таджикистан – Туркмения - Узбекистан) &gt; 29 Пальм - Клуб  путешествий Павла Аксенова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08" b="13570"/>
          <a:stretch/>
        </p:blipFill>
        <p:spPr bwMode="auto">
          <a:xfrm>
            <a:off x="2981214" y="757363"/>
            <a:ext cx="2495661" cy="211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106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708025"/>
            <a:ext cx="3048000" cy="1661993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П</a:t>
            </a:r>
            <a:r>
              <a:rPr lang="ru-RU" sz="1800" dirty="0" smtClean="0">
                <a:solidFill>
                  <a:schemeClr val="tx1"/>
                </a:solidFill>
              </a:rPr>
              <a:t>ознакомимся с творчеством талантливого детского писателя.</a:t>
            </a:r>
          </a:p>
          <a:p>
            <a:pPr algn="ctr"/>
            <a:r>
              <a:rPr lang="ru-RU" sz="1800" dirty="0" smtClean="0">
                <a:solidFill>
                  <a:schemeClr val="tx1"/>
                </a:solidFill>
              </a:rPr>
              <a:t>Вспомним произведения Носова. Прочитаем рассказ «Федина задача»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4" name="AutoShape 2" descr="Рассказы Н.Н.Носова. Читайте онлайн с иллюстрациями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Николай Носов читать рассказы и книги | Лабиринт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r="4762" b="4762"/>
          <a:stretch/>
        </p:blipFill>
        <p:spPr>
          <a:xfrm>
            <a:off x="3202432" y="721939"/>
            <a:ext cx="227841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59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1817</TotalTime>
  <Words>1052</Words>
  <Application>Microsoft Office PowerPoint</Application>
  <PresentationFormat>Произвольный</PresentationFormat>
  <Paragraphs>119</Paragraphs>
  <Slides>42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7" baseType="lpstr">
      <vt:lpstr>Arial</vt:lpstr>
      <vt:lpstr>Calibri</vt:lpstr>
      <vt:lpstr>Times New Roman</vt:lpstr>
      <vt:lpstr>Office Theme</vt:lpstr>
      <vt:lpstr>Slide</vt:lpstr>
      <vt:lpstr>Русский язык литературное чтение</vt:lpstr>
      <vt:lpstr>Весёлое путешествие</vt:lpstr>
      <vt:lpstr>Повторим стихотворение Маршака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Сегодня на уроке мы </vt:lpstr>
      <vt:lpstr>Николай Николаевич Носов (1908-1976)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Николай Носов</vt:lpstr>
      <vt:lpstr>Словарная работа</vt:lpstr>
      <vt:lpstr>Презентация PowerPoint</vt:lpstr>
      <vt:lpstr>Презентация PowerPoint</vt:lpstr>
      <vt:lpstr>Презентация PowerPoint</vt:lpstr>
      <vt:lpstr>Презентация PowerPoint</vt:lpstr>
      <vt:lpstr>Песня о блохе</vt:lpstr>
      <vt:lpstr>  Фёдор Иванович Шаляпин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Эпизод 1. Никто не будет мешать</vt:lpstr>
      <vt:lpstr>Какие слова подходят к Феде? </vt:lpstr>
      <vt:lpstr>Эпизод 2     «Хорошая песня»</vt:lpstr>
      <vt:lpstr>Презентация PowerPoint</vt:lpstr>
      <vt:lpstr>Презентация PowerPoint</vt:lpstr>
      <vt:lpstr>Математический диктант</vt:lpstr>
      <vt:lpstr>Какая пословица подходит к рассказу?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Учетная запись Майкрософт</cp:lastModifiedBy>
  <cp:revision>92</cp:revision>
  <dcterms:created xsi:type="dcterms:W3CDTF">2020-04-13T08:06:06Z</dcterms:created>
  <dcterms:modified xsi:type="dcterms:W3CDTF">2020-11-21T06:17:10Z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