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04" r:id="rId2"/>
    <p:sldId id="324" r:id="rId3"/>
    <p:sldId id="328" r:id="rId4"/>
    <p:sldId id="329" r:id="rId5"/>
    <p:sldId id="330" r:id="rId6"/>
    <p:sldId id="331" r:id="rId7"/>
    <p:sldId id="332" r:id="rId8"/>
    <p:sldId id="333" r:id="rId9"/>
    <p:sldId id="265" r:id="rId10"/>
    <p:sldId id="317" r:id="rId11"/>
    <p:sldId id="345" r:id="rId12"/>
    <p:sldId id="346" r:id="rId13"/>
    <p:sldId id="347" r:id="rId14"/>
    <p:sldId id="348" r:id="rId15"/>
    <p:sldId id="350" r:id="rId16"/>
    <p:sldId id="349" r:id="rId17"/>
    <p:sldId id="360" r:id="rId18"/>
    <p:sldId id="352" r:id="rId19"/>
    <p:sldId id="319" r:id="rId20"/>
    <p:sldId id="351" r:id="rId21"/>
    <p:sldId id="361" r:id="rId22"/>
    <p:sldId id="321" r:id="rId23"/>
    <p:sldId id="355" r:id="rId24"/>
    <p:sldId id="356" r:id="rId25"/>
    <p:sldId id="373" r:id="rId26"/>
    <p:sldId id="362" r:id="rId27"/>
    <p:sldId id="364" r:id="rId28"/>
    <p:sldId id="365" r:id="rId29"/>
    <p:sldId id="374" r:id="rId30"/>
    <p:sldId id="366" r:id="rId31"/>
    <p:sldId id="368" r:id="rId32"/>
    <p:sldId id="375" r:id="rId33"/>
    <p:sldId id="376" r:id="rId34"/>
    <p:sldId id="370" r:id="rId35"/>
    <p:sldId id="354" r:id="rId36"/>
    <p:sldId id="357" r:id="rId37"/>
    <p:sldId id="371" r:id="rId38"/>
    <p:sldId id="372" r:id="rId39"/>
    <p:sldId id="358" r:id="rId40"/>
    <p:sldId id="367" r:id="rId41"/>
    <p:sldId id="325" r:id="rId42"/>
    <p:sldId id="369" r:id="rId43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2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0AD52-BAE8-4D5C-82D0-E8F0F8E974C6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A63E3-9B42-420F-A663-E06ADE11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2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BB2588F7-8CDB-48C2-917B-B3AD01E7E9B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6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1846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3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56.jpeg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37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57.png"/><Relationship Id="rId12" Type="http://schemas.openxmlformats.org/officeDocument/2006/relationships/image" Target="../media/image6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37.png"/><Relationship Id="rId4" Type="http://schemas.openxmlformats.org/officeDocument/2006/relationships/image" Target="../media/image43.png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37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9.jpeg"/><Relationship Id="rId7" Type="http://schemas.openxmlformats.org/officeDocument/2006/relationships/image" Target="../media/image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54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9.jpeg"/><Relationship Id="rId7" Type="http://schemas.openxmlformats.org/officeDocument/2006/relationships/image" Target="../media/image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54.png"/><Relationship Id="rId4" Type="http://schemas.openxmlformats.org/officeDocument/2006/relationships/image" Target="../media/image42.pn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588" y="70293"/>
            <a:ext cx="3462491" cy="853111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 err="1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 err="1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10" dirty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00" y="1393824"/>
            <a:ext cx="3886200" cy="1270854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sz="2081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</a:t>
            </a:r>
            <a:r>
              <a:rPr lang="ru-RU" sz="2081" spc="-20" dirty="0" smtClean="0">
                <a:solidFill>
                  <a:srgbClr val="2365C7"/>
                </a:solidFill>
                <a:latin typeface="Arial"/>
                <a:cs typeface="Arial"/>
              </a:rPr>
              <a:t>а: Николай Николаевич Носов</a:t>
            </a: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endParaRPr lang="ru-RU" sz="2081" spc="-2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lang="ru-RU" sz="2081" spc="-20" dirty="0" smtClean="0">
                <a:solidFill>
                  <a:srgbClr val="2365C7"/>
                </a:solidFill>
                <a:latin typeface="Arial"/>
                <a:cs typeface="Arial"/>
              </a:rPr>
              <a:t>«Федина задача» </a:t>
            </a:r>
            <a:endParaRPr lang="ru-RU" sz="2081" b="1" i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endParaRPr lang="ru-RU" sz="2081" spc="-1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423" y="1422210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9" y="30211"/>
            <a:ext cx="1081365" cy="1078855"/>
          </a:xfrm>
          <a:prstGeom prst="rect">
            <a:avLst/>
          </a:prstGeom>
        </p:spPr>
      </p:pic>
      <p:sp>
        <p:nvSpPr>
          <p:cNvPr id="16" name="object 5"/>
          <p:cNvSpPr/>
          <p:nvPr/>
        </p:nvSpPr>
        <p:spPr>
          <a:xfrm>
            <a:off x="193423" y="22169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" name="AutoShape 2" descr="Рассказы Н.Н.Носова. Читайте онлайн с иллюстрация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Рассказы Н.Н.Носова. Читайте онлайн с иллюстрациям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96" y="1043815"/>
            <a:ext cx="1141494" cy="15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нига: &quot;Большая книга рассказов&quot; - Николай Носов. Купить книгу, читать  рецензии | ISBN 978-5-389-01904-1 | Лабири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622425"/>
            <a:ext cx="1143000" cy="14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2" y="102424"/>
            <a:ext cx="5249146" cy="630942"/>
          </a:xfrm>
        </p:spPr>
        <p:txBody>
          <a:bodyPr/>
          <a:lstStyle/>
          <a:p>
            <a:r>
              <a:rPr lang="ru-RU" dirty="0" smtClean="0"/>
              <a:t>Николай Николаевич Носов (1908-1976)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1" y="708025"/>
            <a:ext cx="2743200" cy="1969770"/>
          </a:xfrm>
        </p:spPr>
        <p:txBody>
          <a:bodyPr/>
          <a:lstStyle/>
          <a:p>
            <a:r>
              <a:rPr lang="ru-RU" sz="1600" dirty="0"/>
              <a:t>Николай Николаевич Носов родился 10 (23 </a:t>
            </a:r>
            <a:r>
              <a:rPr lang="ru-RU" sz="1600" dirty="0" smtClean="0"/>
              <a:t>ноября)1908 </a:t>
            </a:r>
            <a:r>
              <a:rPr lang="ru-RU" sz="1600" dirty="0"/>
              <a:t>года в Киеве, в семье эстрадного </a:t>
            </a:r>
            <a:r>
              <a:rPr lang="ru-RU" sz="1600" dirty="0" smtClean="0"/>
              <a:t>артиста</a:t>
            </a:r>
            <a:r>
              <a:rPr lang="ru-RU" sz="1600" dirty="0"/>
              <a:t>.</a:t>
            </a:r>
            <a:r>
              <a:rPr lang="ru-RU" sz="1600" dirty="0" smtClean="0"/>
              <a:t> Николай </a:t>
            </a:r>
            <a:r>
              <a:rPr lang="ru-RU" sz="1600" dirty="0"/>
              <a:t>был вторым сыном в семье. Ещё в семье был старший брат Пётр и младшие брат и сестра.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87700" y="784225"/>
            <a:ext cx="2257425" cy="19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53" y="708025"/>
            <a:ext cx="2546112" cy="2125536"/>
          </a:xfrm>
        </p:spPr>
        <p:txBody>
          <a:bodyPr/>
          <a:lstStyle/>
          <a:p>
            <a:r>
              <a:rPr lang="ru-RU" sz="1600" dirty="0" smtClean="0"/>
              <a:t>Маленький </a:t>
            </a:r>
            <a:r>
              <a:rPr lang="ru-RU" sz="1600" dirty="0"/>
              <a:t>Николай любил бывать на выступлениях отца, смотреть концерты и спектакли. Родители даже думали, что мальчик тоже хочет стать актёром.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21123" y="849440"/>
            <a:ext cx="2449512" cy="1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708025"/>
            <a:ext cx="2819400" cy="1154906"/>
          </a:xfrm>
        </p:spPr>
        <p:txBody>
          <a:bodyPr/>
          <a:lstStyle/>
          <a:p>
            <a:r>
              <a:rPr lang="ru-RU" sz="1600" dirty="0" smtClean="0"/>
              <a:t>Коля </a:t>
            </a:r>
            <a:r>
              <a:rPr lang="ru-RU" sz="1600" dirty="0"/>
              <a:t>с гимназических лет увлекался музыкой, театром, </a:t>
            </a:r>
            <a:r>
              <a:rPr lang="ru-RU" sz="1600" dirty="0" smtClean="0"/>
              <a:t>шахматами</a:t>
            </a:r>
            <a:r>
              <a:rPr lang="ru-RU" sz="1600" dirty="0"/>
              <a:t>, фотографией, </a:t>
            </a:r>
            <a:endParaRPr lang="ru-RU" sz="1600" dirty="0" smtClean="0"/>
          </a:p>
          <a:p>
            <a:r>
              <a:rPr lang="ru-RU" sz="1600" dirty="0" smtClean="0"/>
              <a:t>электротехникой</a:t>
            </a:r>
            <a:r>
              <a:rPr lang="ru-RU" sz="1600" dirty="0"/>
              <a:t> и даже радиолюбительством.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35300" y="708025"/>
            <a:ext cx="2514583" cy="17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1" y="631825"/>
            <a:ext cx="2630964" cy="2492990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1800" dirty="0"/>
              <a:t>1938 года начинает писать детские </a:t>
            </a:r>
            <a:r>
              <a:rPr lang="ru-RU" sz="1800" dirty="0" smtClean="0"/>
              <a:t>рассказы. Его рассказы</a:t>
            </a:r>
            <a:r>
              <a:rPr lang="ru-RU" sz="1800" dirty="0"/>
              <a:t>: «Живая шляпа», «Огурцы», «Чудесные брюки», «Мишкина каша», «Огородники», «</a:t>
            </a:r>
            <a:r>
              <a:rPr lang="ru-RU" sz="1800" dirty="0" smtClean="0"/>
              <a:t>Фантазёры» известны всем. 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39693" y="631825"/>
            <a:ext cx="2397414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1384995"/>
          </a:xfrm>
        </p:spPr>
        <p:txBody>
          <a:bodyPr/>
          <a:lstStyle/>
          <a:p>
            <a:r>
              <a:rPr lang="ru-RU" sz="1800" dirty="0"/>
              <a:t>Первый рассказ Носова был опубликован в 1938 году, назывался он «Затейники».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11500" y="708025"/>
            <a:ext cx="160033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00" y="555625"/>
            <a:ext cx="5562600" cy="25908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7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237" y="555625"/>
            <a:ext cx="559006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е\Учительская деятельность\школа\для учебника 5 класса\Русский язык 5 класс Мусурманова Ю.Ю\мультимедиа\аудиокартинки\Федина задача\nosov_fedina_zada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9863" y="560251"/>
            <a:ext cx="2097427" cy="214012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858" y="101391"/>
            <a:ext cx="2366053" cy="946422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Николай Носов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700" y="1757628"/>
            <a:ext cx="3646629" cy="13858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endParaRPr lang="ru-RU" sz="1892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82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Федина </a:t>
            </a:r>
            <a:r>
              <a:rPr lang="ru-RU" sz="2082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задача.</a:t>
            </a:r>
          </a:p>
        </p:txBody>
      </p:sp>
      <p:pic>
        <p:nvPicPr>
          <p:cNvPr id="6" name="Picture 2" descr="F:\мультимед\фед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91460" y="845008"/>
            <a:ext cx="858538" cy="1717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25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102424"/>
            <a:ext cx="3953747" cy="315471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53" y="631825"/>
            <a:ext cx="3801348" cy="2462213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Блоха –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burga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Кафтан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kaftan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chakmon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Мельница –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tegirmon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Рожь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javdar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bug</a:t>
            </a:r>
            <a:r>
              <a:rPr lang="uz-Latn-U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doy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Взять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книгу под мышку –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ltig</a:t>
            </a:r>
            <a:r>
              <a:rPr lang="uz-Latn-U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Растолковать =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  <a:p>
            <a:endParaRPr lang="ru-RU" sz="2000" dirty="0"/>
          </a:p>
        </p:txBody>
      </p:sp>
      <p:pic>
        <p:nvPicPr>
          <p:cNvPr id="5" name="Picture 2" descr="F:\мультимед\блох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979" y="670560"/>
            <a:ext cx="609600" cy="507011"/>
          </a:xfrm>
          <a:prstGeom prst="rect">
            <a:avLst/>
          </a:prstGeom>
          <a:noFill/>
        </p:spPr>
      </p:pic>
      <p:pic>
        <p:nvPicPr>
          <p:cNvPr id="6" name="Picture 3" descr="F:\мультимед\кафта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0" y="976237"/>
            <a:ext cx="981947" cy="1348887"/>
          </a:xfrm>
          <a:prstGeom prst="rect">
            <a:avLst/>
          </a:prstGeom>
          <a:noFill/>
        </p:spPr>
      </p:pic>
      <p:pic>
        <p:nvPicPr>
          <p:cNvPr id="7" name="Picture 8" descr="D:\клипарт\Деревья\0_79a74_4fb62364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23123">
            <a:off x="4050397" y="1054684"/>
            <a:ext cx="636806" cy="945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631825"/>
            <a:ext cx="3124199" cy="3139321"/>
          </a:xfrm>
        </p:spPr>
        <p:txBody>
          <a:bodyPr/>
          <a:lstStyle/>
          <a:p>
            <a:r>
              <a:rPr lang="ru-RU" sz="1600" dirty="0" smtClean="0"/>
              <a:t>Раз </a:t>
            </a:r>
            <a:r>
              <a:rPr lang="ru-RU" sz="1600" dirty="0"/>
              <a:t>как-то зимой Федя Рыбкин пришел с катка. Дома никого не было. Младшая сестра Феди, </a:t>
            </a:r>
            <a:r>
              <a:rPr lang="ru-RU" sz="1600" dirty="0" err="1"/>
              <a:t>Рина</a:t>
            </a:r>
            <a:r>
              <a:rPr lang="ru-RU" sz="1600" dirty="0"/>
              <a:t>, уже успела сделать уроки и пошла играть с подругами. Мать тоже куда-то ушла.</a:t>
            </a:r>
          </a:p>
          <a:p>
            <a:r>
              <a:rPr lang="ru-RU" sz="1600" dirty="0"/>
              <a:t>- Вот и хорошо! - сказал Федя. - По крайней мере, никто не будет мешать делать уроки.</a:t>
            </a:r>
          </a:p>
          <a:p>
            <a:endParaRPr lang="ru-RU" dirty="0"/>
          </a:p>
        </p:txBody>
      </p:sp>
      <p:pic>
        <p:nvPicPr>
          <p:cNvPr id="8" name="Picture 2" descr="D:\Маме\Учительская деятельность\школа\для учебника 5 класса\носов\федя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735" b="3655"/>
          <a:stretch>
            <a:fillRect/>
          </a:stretch>
        </p:blipFill>
        <p:spPr bwMode="auto">
          <a:xfrm>
            <a:off x="3492500" y="784225"/>
            <a:ext cx="1889139" cy="2124075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605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аскрыта тайна самой длинной реки - ТЕХНО bigmir)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562600" cy="25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069" y="98425"/>
            <a:ext cx="2906865" cy="315471"/>
          </a:xfrm>
        </p:spPr>
        <p:txBody>
          <a:bodyPr/>
          <a:lstStyle/>
          <a:p>
            <a:r>
              <a:rPr lang="ru-RU" b="1" dirty="0" smtClean="0"/>
              <a:t>Весёлое путешествие</a:t>
            </a:r>
            <a:endParaRPr lang="ru-RU" b="1" dirty="0"/>
          </a:p>
        </p:txBody>
      </p:sp>
      <p:pic>
        <p:nvPicPr>
          <p:cNvPr id="5122" name="Picture 2" descr="D:\клипарт\алфавит\793240593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956" y="1018689"/>
            <a:ext cx="1697362" cy="1697362"/>
          </a:xfrm>
          <a:prstGeom prst="rect">
            <a:avLst/>
          </a:prstGeom>
          <a:noFill/>
        </p:spPr>
      </p:pic>
      <p:pic>
        <p:nvPicPr>
          <p:cNvPr id="5123" name="Picture 3" descr="D:\клипарт\алфавит\8279388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185" y="1043673"/>
            <a:ext cx="1672378" cy="16723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0253" y="2038057"/>
            <a:ext cx="838201" cy="52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39" b="1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7894" y="2068923"/>
            <a:ext cx="647985" cy="52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39" b="1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</p:spTree>
    <p:extLst>
      <p:ext uri="{BB962C8B-B14F-4D97-AF65-F5344CB8AC3E}">
        <p14:creationId xmlns:p14="http://schemas.microsoft.com/office/powerpoint/2010/main" val="33310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9700" y="631825"/>
            <a:ext cx="2819400" cy="2646878"/>
          </a:xfrm>
        </p:spPr>
        <p:txBody>
          <a:bodyPr/>
          <a:lstStyle/>
          <a:p>
            <a:r>
              <a:rPr lang="ru-RU" sz="1600" dirty="0"/>
              <a:t>Он включил телевизор, достал из сумки задачник и стал искать заданную на дом задачу. На экране телевизора появился диктор.</a:t>
            </a:r>
          </a:p>
          <a:p>
            <a:r>
              <a:rPr lang="ru-RU" sz="1600" dirty="0"/>
              <a:t>- Передаем концерт по заявкам, - объявил он.</a:t>
            </a:r>
          </a:p>
          <a:p>
            <a:r>
              <a:rPr lang="ru-RU" sz="1600" dirty="0"/>
              <a:t>- Концерт - это хорошо, - сказал Федя. - Веселей будет делать уроки.</a:t>
            </a:r>
          </a:p>
          <a:p>
            <a:endParaRPr lang="ru-RU" dirty="0"/>
          </a:p>
        </p:txBody>
      </p:sp>
      <p:pic>
        <p:nvPicPr>
          <p:cNvPr id="3074" name="Picture 2" descr="Очаровательный конферансье Эдуард Апломбов, кукла Тяпа и другие знаменитые  куклы Театра имени Сергея Образцова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54" y="887966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рамка старого телевизора пнг | Старый телевизор, Дизайн  значков, Телеви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08025"/>
            <a:ext cx="2514601" cy="173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1" y="631825"/>
            <a:ext cx="2630964" cy="2447957"/>
          </a:xfrm>
        </p:spPr>
        <p:txBody>
          <a:bodyPr/>
          <a:lstStyle/>
          <a:p>
            <a:r>
              <a:rPr lang="ru-RU" sz="1600" dirty="0"/>
              <a:t>— Ну-ка, что нам задано? Задача номер </a:t>
            </a:r>
            <a:r>
              <a:rPr lang="ru-RU" sz="1600" dirty="0" smtClean="0"/>
              <a:t>шестьсот </a:t>
            </a:r>
            <a:r>
              <a:rPr lang="ru-RU" sz="1600" dirty="0"/>
              <a:t>тридцать девять? «На мельницу доставили четыреста пятьдесят </a:t>
            </a:r>
            <a:r>
              <a:rPr lang="ru-RU" sz="1600" dirty="0" smtClean="0"/>
              <a:t>мешков </a:t>
            </a:r>
            <a:r>
              <a:rPr lang="ru-RU" sz="1600" dirty="0"/>
              <a:t>ржи, по восемьдесят килограммов в каждом...»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94702" y="675210"/>
            <a:ext cx="2450465" cy="2123658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790532" y="574915"/>
            <a:ext cx="1802472" cy="1795676"/>
            <a:chOff x="5090193" y="142852"/>
            <a:chExt cx="3410897" cy="2948007"/>
          </a:xfrm>
        </p:grpSpPr>
        <p:pic>
          <p:nvPicPr>
            <p:cNvPr id="6" name="Picture 4" descr="F:\мультимед\словарь\mill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15140" y="142852"/>
              <a:ext cx="1785950" cy="2469567"/>
            </a:xfrm>
            <a:prstGeom prst="rect">
              <a:avLst/>
            </a:prstGeom>
            <a:noFill/>
          </p:spPr>
        </p:pic>
        <p:pic>
          <p:nvPicPr>
            <p:cNvPr id="7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7818" y="1857364"/>
              <a:ext cx="1231104" cy="876305"/>
            </a:xfrm>
            <a:prstGeom prst="rect">
              <a:avLst/>
            </a:prstGeom>
            <a:noFill/>
          </p:spPr>
        </p:pic>
        <p:pic>
          <p:nvPicPr>
            <p:cNvPr id="8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388" y="2214554"/>
              <a:ext cx="1231104" cy="876305"/>
            </a:xfrm>
            <a:prstGeom prst="rect">
              <a:avLst/>
            </a:prstGeom>
            <a:noFill/>
          </p:spPr>
        </p:pic>
        <p:pic>
          <p:nvPicPr>
            <p:cNvPr id="9" name="Picture 8" descr="D:\клипарт\Деревья\0_79a74_4fb62364_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923123">
              <a:off x="5239418" y="2004679"/>
              <a:ext cx="615950" cy="914400"/>
            </a:xfrm>
            <a:prstGeom prst="rect">
              <a:avLst/>
            </a:prstGeom>
            <a:noFill/>
          </p:spPr>
        </p:pic>
        <p:pic>
          <p:nvPicPr>
            <p:cNvPr id="10" name="Picture 9" descr="D:\клипарт\Деревья\0_79a73_65c308ff_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286512" y="2214554"/>
              <a:ext cx="914400" cy="858837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2974414" y="2126535"/>
            <a:ext cx="1089854" cy="479403"/>
            <a:chOff x="2980685" y="2466257"/>
            <a:chExt cx="1929485" cy="578362"/>
          </a:xfrm>
        </p:grpSpPr>
        <p:pic>
          <p:nvPicPr>
            <p:cNvPr id="13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8174" y="2536825"/>
              <a:ext cx="713390" cy="507794"/>
            </a:xfrm>
            <a:prstGeom prst="rect">
              <a:avLst/>
            </a:prstGeom>
            <a:noFill/>
          </p:spPr>
        </p:pic>
        <p:pic>
          <p:nvPicPr>
            <p:cNvPr id="14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5749" y="2490603"/>
              <a:ext cx="764196" cy="543958"/>
            </a:xfrm>
            <a:prstGeom prst="rect">
              <a:avLst/>
            </a:prstGeom>
            <a:noFill/>
          </p:spPr>
        </p:pic>
        <p:pic>
          <p:nvPicPr>
            <p:cNvPr id="15" name="Picture 8" descr="D:\клипарт\Деревья\0_79a74_4fb62364_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923123">
              <a:off x="3051468" y="2395474"/>
              <a:ext cx="292169" cy="433736"/>
            </a:xfrm>
            <a:prstGeom prst="rect">
              <a:avLst/>
            </a:prstGeom>
            <a:noFill/>
          </p:spPr>
        </p:pic>
        <p:pic>
          <p:nvPicPr>
            <p:cNvPr id="16" name="Picture 9" descr="D:\клипарт\Деревья\0_79a73_65c308ff_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4432742" y="2536825"/>
              <a:ext cx="477428" cy="448417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3234065" y="1383354"/>
            <a:ext cx="985869" cy="791499"/>
            <a:chOff x="5090193" y="1857364"/>
            <a:chExt cx="2570299" cy="1233495"/>
          </a:xfrm>
        </p:grpSpPr>
        <p:pic>
          <p:nvPicPr>
            <p:cNvPr id="19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7818" y="1857364"/>
              <a:ext cx="1231104" cy="876305"/>
            </a:xfrm>
            <a:prstGeom prst="rect">
              <a:avLst/>
            </a:prstGeom>
            <a:noFill/>
          </p:spPr>
        </p:pic>
        <p:pic>
          <p:nvPicPr>
            <p:cNvPr id="20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388" y="2214554"/>
              <a:ext cx="1231104" cy="876305"/>
            </a:xfrm>
            <a:prstGeom prst="rect">
              <a:avLst/>
            </a:prstGeom>
            <a:noFill/>
          </p:spPr>
        </p:pic>
        <p:pic>
          <p:nvPicPr>
            <p:cNvPr id="21" name="Picture 8" descr="D:\клипарт\Деревья\0_79a74_4fb62364_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923123">
              <a:off x="5239418" y="2004679"/>
              <a:ext cx="615950" cy="914400"/>
            </a:xfrm>
            <a:prstGeom prst="rect">
              <a:avLst/>
            </a:prstGeom>
            <a:noFill/>
          </p:spPr>
        </p:pic>
        <p:pic>
          <p:nvPicPr>
            <p:cNvPr id="22" name="Picture 9" descr="D:\клипарт\Деревья\0_79a73_65c308ff_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286512" y="2214554"/>
              <a:ext cx="914400" cy="858837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>
            <a:off x="2846865" y="1527714"/>
            <a:ext cx="985869" cy="791499"/>
            <a:chOff x="5090193" y="1857364"/>
            <a:chExt cx="2570299" cy="1233495"/>
          </a:xfrm>
        </p:grpSpPr>
        <p:pic>
          <p:nvPicPr>
            <p:cNvPr id="30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7818" y="1857364"/>
              <a:ext cx="1231104" cy="876305"/>
            </a:xfrm>
            <a:prstGeom prst="rect">
              <a:avLst/>
            </a:prstGeom>
            <a:noFill/>
          </p:spPr>
        </p:pic>
        <p:pic>
          <p:nvPicPr>
            <p:cNvPr id="31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388" y="2214554"/>
              <a:ext cx="1231104" cy="876305"/>
            </a:xfrm>
            <a:prstGeom prst="rect">
              <a:avLst/>
            </a:prstGeom>
            <a:noFill/>
          </p:spPr>
        </p:pic>
        <p:pic>
          <p:nvPicPr>
            <p:cNvPr id="32" name="Picture 8" descr="D:\клипарт\Деревья\0_79a74_4fb62364_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923123">
              <a:off x="5239418" y="2004679"/>
              <a:ext cx="615950" cy="914400"/>
            </a:xfrm>
            <a:prstGeom prst="rect">
              <a:avLst/>
            </a:prstGeom>
            <a:noFill/>
          </p:spPr>
        </p:pic>
        <p:pic>
          <p:nvPicPr>
            <p:cNvPr id="33" name="Picture 9" descr="D:\клипарт\Деревья\0_79a73_65c308ff_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286512" y="2214554"/>
              <a:ext cx="914400" cy="858837"/>
            </a:xfrm>
            <a:prstGeom prst="rect">
              <a:avLst/>
            </a:prstGeom>
            <a:noFill/>
          </p:spPr>
        </p:pic>
      </p:grpSp>
      <p:grpSp>
        <p:nvGrpSpPr>
          <p:cNvPr id="34" name="Группа 33"/>
          <p:cNvGrpSpPr/>
          <p:nvPr/>
        </p:nvGrpSpPr>
        <p:grpSpPr>
          <a:xfrm>
            <a:off x="3645573" y="1906317"/>
            <a:ext cx="1185281" cy="772913"/>
            <a:chOff x="5090193" y="1857364"/>
            <a:chExt cx="2570299" cy="1233495"/>
          </a:xfrm>
        </p:grpSpPr>
        <p:pic>
          <p:nvPicPr>
            <p:cNvPr id="35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7818" y="1857364"/>
              <a:ext cx="1231104" cy="876305"/>
            </a:xfrm>
            <a:prstGeom prst="rect">
              <a:avLst/>
            </a:prstGeom>
            <a:noFill/>
          </p:spPr>
        </p:pic>
        <p:pic>
          <p:nvPicPr>
            <p:cNvPr id="36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388" y="2214554"/>
              <a:ext cx="1231104" cy="876305"/>
            </a:xfrm>
            <a:prstGeom prst="rect">
              <a:avLst/>
            </a:prstGeom>
            <a:noFill/>
          </p:spPr>
        </p:pic>
        <p:pic>
          <p:nvPicPr>
            <p:cNvPr id="37" name="Picture 8" descr="D:\клипарт\Деревья\0_79a74_4fb62364_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923123">
              <a:off x="5239418" y="2004679"/>
              <a:ext cx="615950" cy="914400"/>
            </a:xfrm>
            <a:prstGeom prst="rect">
              <a:avLst/>
            </a:prstGeom>
            <a:noFill/>
          </p:spPr>
        </p:pic>
        <p:pic>
          <p:nvPicPr>
            <p:cNvPr id="38" name="Picture 9" descr="D:\клипарт\Деревья\0_79a73_65c308ff_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286512" y="2214554"/>
              <a:ext cx="914400" cy="858837"/>
            </a:xfrm>
            <a:prstGeom prst="rect">
              <a:avLst/>
            </a:prstGeom>
            <a:noFill/>
          </p:spPr>
        </p:pic>
      </p:grpSp>
      <p:pic>
        <p:nvPicPr>
          <p:cNvPr id="39" name="Picture 7" descr="F:\мультимед\0_11862f_b721b98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1468" y="766752"/>
            <a:ext cx="784860" cy="637699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842468" y="1052752"/>
            <a:ext cx="91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80 кг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0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ёдор Шаляпин – биография, фото, личная жизнь, жена и дети, тембр голоса,  причина смерти, слушать песни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89487"/>
            <a:ext cx="1676400" cy="14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Картинки по запросу рамка старого телевизора пнг | Старый телевизор, Дизайн  значков, Телевизо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7" y="555625"/>
            <a:ext cx="2309813" cy="16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5901" y="555625"/>
            <a:ext cx="3100386" cy="1938992"/>
          </a:xfrm>
        </p:spPr>
        <p:txBody>
          <a:bodyPr/>
          <a:lstStyle/>
          <a:p>
            <a:r>
              <a:rPr lang="ru-RU" sz="1800" dirty="0"/>
              <a:t>Вместо диктора на экране появился певец в чёрном костюме и запел басом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Жил-был </a:t>
            </a:r>
            <a:r>
              <a:rPr lang="ru-RU" sz="1800" dirty="0"/>
              <a:t>король когда-то, При нём блоха жила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Милей </a:t>
            </a:r>
            <a:r>
              <a:rPr lang="ru-RU" sz="1800" dirty="0"/>
              <a:t>родного брата </a:t>
            </a:r>
            <a:endParaRPr lang="ru-RU" sz="1800" dirty="0" smtClean="0"/>
          </a:p>
          <a:p>
            <a:r>
              <a:rPr lang="ru-RU" sz="1800" dirty="0" smtClean="0"/>
              <a:t>Она </a:t>
            </a:r>
            <a:r>
              <a:rPr lang="ru-RU" sz="1800" dirty="0"/>
              <a:t>ему была. </a:t>
            </a:r>
          </a:p>
        </p:txBody>
      </p:sp>
    </p:spTree>
    <p:extLst>
      <p:ext uri="{BB962C8B-B14F-4D97-AF65-F5344CB8AC3E}">
        <p14:creationId xmlns:p14="http://schemas.microsoft.com/office/powerpoint/2010/main" val="23080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1" y="129945"/>
            <a:ext cx="3166110" cy="315471"/>
          </a:xfrm>
        </p:spPr>
        <p:txBody>
          <a:bodyPr/>
          <a:lstStyle/>
          <a:p>
            <a:r>
              <a:rPr lang="ru-RU" dirty="0" smtClean="0"/>
              <a:t>Песня о блохе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9417" y="555626"/>
            <a:ext cx="5131047" cy="2342958"/>
          </a:xfrm>
        </p:spPr>
        <p:txBody>
          <a:bodyPr>
            <a:normAutofit/>
          </a:bodyPr>
          <a:lstStyle/>
          <a:p>
            <a:r>
              <a:rPr lang="ru-RU" dirty="0" smtClean="0"/>
              <a:t>     «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Песнь о блохе» великого русского композитора </a:t>
            </a:r>
          </a:p>
          <a:p>
            <a:pPr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М. П. Мусоргского написана на слова великого немецкого     поэта Гёте в поэме «Фауст».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900" y="1451541"/>
            <a:ext cx="1544037" cy="139374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01" y="1343134"/>
            <a:ext cx="1229389" cy="1610553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F:\мультимед\блох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803" y="1097131"/>
            <a:ext cx="609600" cy="507011"/>
          </a:xfrm>
          <a:prstGeom prst="rect">
            <a:avLst/>
          </a:prstGeom>
          <a:noFill/>
        </p:spPr>
      </p:pic>
      <p:pic>
        <p:nvPicPr>
          <p:cNvPr id="5" name="Picture 3" descr="F:\мультимед\кафта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2605" y="1153898"/>
            <a:ext cx="731165" cy="1181492"/>
          </a:xfrm>
          <a:prstGeom prst="rect">
            <a:avLst/>
          </a:prstGeom>
          <a:noFill/>
        </p:spPr>
      </p:pic>
      <p:pic>
        <p:nvPicPr>
          <p:cNvPr id="8" name="Picture 7" descr="D:\клипарт\сказка\0_12ccf1_fea0afa5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8117" y="1532394"/>
            <a:ext cx="1190487" cy="139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1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96890"/>
            <a:ext cx="4900930" cy="315471"/>
          </a:xfrm>
        </p:spPr>
        <p:txBody>
          <a:bodyPr/>
          <a:lstStyle/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Фёдор Иванович Шаляпин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007" y="609828"/>
            <a:ext cx="1014023" cy="1126099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21100" y="1051511"/>
            <a:ext cx="980222" cy="1368831"/>
          </a:xfrm>
          <a:prstGeom prst="round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9700" y="631825"/>
            <a:ext cx="3504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Вот какой противный король! — сказал Федя. — Блоха ему, видите ли, милей родного брата! Он почесал кончик носа и принялся читать задачу сначала: — Блоха! Ха-ха! — засмеялся певец и продолжал петь:</a:t>
            </a:r>
          </a:p>
        </p:txBody>
      </p:sp>
    </p:spTree>
    <p:extLst>
      <p:ext uri="{BB962C8B-B14F-4D97-AF65-F5344CB8AC3E}">
        <p14:creationId xmlns:p14="http://schemas.microsoft.com/office/powerpoint/2010/main" val="5046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55625"/>
            <a:ext cx="5049769" cy="2215991"/>
          </a:xfrm>
        </p:spPr>
        <p:txBody>
          <a:bodyPr/>
          <a:lstStyle/>
          <a:p>
            <a:r>
              <a:rPr lang="ru-RU" sz="1600" dirty="0"/>
              <a:t>Позвал король портного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— </a:t>
            </a:r>
            <a:r>
              <a:rPr lang="ru-RU" sz="1600" dirty="0" smtClean="0"/>
              <a:t>Послушай</a:t>
            </a:r>
            <a:r>
              <a:rPr lang="ru-RU" sz="1600" dirty="0"/>
              <a:t>, ты, чурбан</a:t>
            </a:r>
            <a:r>
              <a:rPr lang="ru-RU" sz="1600" dirty="0" smtClean="0"/>
              <a:t>!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Для друга </a:t>
            </a:r>
            <a:r>
              <a:rPr lang="ru-RU" sz="1600" dirty="0" smtClean="0"/>
              <a:t>дорогого</a:t>
            </a:r>
          </a:p>
          <a:p>
            <a:r>
              <a:rPr lang="ru-RU" sz="1600" dirty="0" smtClean="0"/>
              <a:t>Сшей </a:t>
            </a:r>
            <a:r>
              <a:rPr lang="ru-RU" sz="1600" dirty="0"/>
              <a:t>бархатный кафтан.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Интересно, как портной его </a:t>
            </a:r>
            <a:r>
              <a:rPr lang="ru-RU" sz="1600" dirty="0" smtClean="0"/>
              <a:t>шить </a:t>
            </a:r>
            <a:r>
              <a:rPr lang="ru-RU" sz="1600" dirty="0"/>
              <a:t>будет? Блоха ведь маленькая! - воскликнул Федя. Он </a:t>
            </a:r>
            <a:r>
              <a:rPr lang="ru-RU" sz="1600" dirty="0" smtClean="0"/>
              <a:t>прослушал </a:t>
            </a:r>
            <a:r>
              <a:rPr lang="ru-RU" sz="1600" dirty="0"/>
              <a:t>песню до конца, но так и не узнал, как портной справился со своей задачей. В песне ничего про это не говорилось. </a:t>
            </a:r>
          </a:p>
        </p:txBody>
      </p:sp>
      <p:pic>
        <p:nvPicPr>
          <p:cNvPr id="4" name="Picture 4" descr="F:\мультимед\словарь\блох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1014906"/>
            <a:ext cx="494346" cy="494346"/>
          </a:xfrm>
          <a:prstGeom prst="rect">
            <a:avLst/>
          </a:prstGeom>
          <a:noFill/>
        </p:spPr>
      </p:pic>
      <p:pic>
        <p:nvPicPr>
          <p:cNvPr id="5" name="Picture 7" descr="D:\клипарт\сказка\0_12ccf1_fea0afa5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555625"/>
            <a:ext cx="881493" cy="1031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5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мультимед\федо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3842" y="1086249"/>
            <a:ext cx="1282927" cy="1822707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3566916" y="379189"/>
            <a:ext cx="2066048" cy="1554823"/>
          </a:xfrm>
          <a:prstGeom prst="cloudCallout">
            <a:avLst>
              <a:gd name="adj1" fmla="val -44215"/>
              <a:gd name="adj2" fmla="val 452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2"/>
          </a:p>
        </p:txBody>
      </p:sp>
      <p:pic>
        <p:nvPicPr>
          <p:cNvPr id="1028" name="Picture 4" descr="F:\мультимед\словарь\m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2826" y="466254"/>
            <a:ext cx="845019" cy="1168471"/>
          </a:xfrm>
          <a:prstGeom prst="rect">
            <a:avLst/>
          </a:prstGeom>
          <a:noFill/>
        </p:spPr>
      </p:pic>
      <p:pic>
        <p:nvPicPr>
          <p:cNvPr id="11" name="Picture 6" descr="F:\мультимед\0_118632_cc5be8f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4095" y="1420356"/>
            <a:ext cx="582495" cy="414622"/>
          </a:xfrm>
          <a:prstGeom prst="rect">
            <a:avLst/>
          </a:prstGeom>
          <a:noFill/>
        </p:spPr>
      </p:pic>
      <p:pic>
        <p:nvPicPr>
          <p:cNvPr id="12" name="Picture 6" descr="F:\мультимед\0_118632_cc5be8f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3487" y="1178094"/>
            <a:ext cx="582495" cy="414622"/>
          </a:xfrm>
          <a:prstGeom prst="rect">
            <a:avLst/>
          </a:prstGeom>
          <a:noFill/>
        </p:spPr>
      </p:pic>
      <p:pic>
        <p:nvPicPr>
          <p:cNvPr id="13" name="Picture 6" descr="F:\мультимед\0_118632_cc5be8f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498" y="1369545"/>
            <a:ext cx="582495" cy="414622"/>
          </a:xfrm>
          <a:prstGeom prst="rect">
            <a:avLst/>
          </a:prstGeom>
          <a:noFill/>
        </p:spPr>
      </p:pic>
      <p:pic>
        <p:nvPicPr>
          <p:cNvPr id="1031" name="Picture 7" descr="F:\мультимед\0_11862f_b721b98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4602" y="1156601"/>
            <a:ext cx="524171" cy="425889"/>
          </a:xfrm>
          <a:prstGeom prst="rect">
            <a:avLst/>
          </a:prstGeom>
          <a:noFill/>
        </p:spPr>
      </p:pic>
      <p:pic>
        <p:nvPicPr>
          <p:cNvPr id="1032" name="Picture 8" descr="D:\клипарт\Деревья\0_79a74_4fb62364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923123">
            <a:off x="4195520" y="961771"/>
            <a:ext cx="291436" cy="432647"/>
          </a:xfrm>
          <a:prstGeom prst="rect">
            <a:avLst/>
          </a:prstGeom>
          <a:noFill/>
        </p:spPr>
      </p:pic>
      <p:pic>
        <p:nvPicPr>
          <p:cNvPr id="1033" name="Picture 9" descr="D:\клипарт\Деревья\0_79a73_65c308ff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451003" y="979048"/>
            <a:ext cx="432647" cy="40635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7089" y="578407"/>
            <a:ext cx="3103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Плохая песня, 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решил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Федя и опять стал читать задачу.  — «Рожь смололи, причём 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шести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килограммов зерна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вышло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пять килограммов муки».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принялся читать задачу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709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мультимед\федо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035" y="759472"/>
            <a:ext cx="1695425" cy="2119281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3344405" y="578990"/>
            <a:ext cx="2230850" cy="1554823"/>
          </a:xfrm>
          <a:prstGeom prst="cloudCallout">
            <a:avLst>
              <a:gd name="adj1" fmla="val -59480"/>
              <a:gd name="adj2" fmla="val 358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2"/>
          </a:p>
        </p:txBody>
      </p:sp>
      <p:pic>
        <p:nvPicPr>
          <p:cNvPr id="13" name="Picture 6" descr="F:\мультимед\0_118632_cc5be8f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6134" y="969432"/>
            <a:ext cx="582495" cy="414622"/>
          </a:xfrm>
          <a:prstGeom prst="rect">
            <a:avLst/>
          </a:prstGeom>
          <a:noFill/>
        </p:spPr>
      </p:pic>
      <p:pic>
        <p:nvPicPr>
          <p:cNvPr id="1032" name="Picture 8" descr="D:\клипарт\Деревья\0_79a74_4fb62364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23123">
            <a:off x="3606799" y="1224904"/>
            <a:ext cx="291436" cy="432647"/>
          </a:xfrm>
          <a:prstGeom prst="rect">
            <a:avLst/>
          </a:prstGeom>
          <a:noFill/>
        </p:spPr>
      </p:pic>
      <p:pic>
        <p:nvPicPr>
          <p:cNvPr id="3075" name="Picture 3" descr="D:\клипарт\англ\зелень алфавит\0_8c9f7_cd0b9814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3650" y="1081886"/>
            <a:ext cx="202805" cy="286312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3575245" y="738431"/>
            <a:ext cx="1535150" cy="1108232"/>
            <a:chOff x="2979667" y="67590"/>
            <a:chExt cx="1762275" cy="1394844"/>
          </a:xfrm>
        </p:grpSpPr>
        <p:pic>
          <p:nvPicPr>
            <p:cNvPr id="1028" name="Picture 4" descr="F:\мультимед\словарь\mill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96923" y="67590"/>
              <a:ext cx="845019" cy="1168471"/>
            </a:xfrm>
            <a:prstGeom prst="rect">
              <a:avLst/>
            </a:prstGeom>
            <a:noFill/>
          </p:spPr>
        </p:pic>
        <p:pic>
          <p:nvPicPr>
            <p:cNvPr id="11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4799" y="917809"/>
              <a:ext cx="582495" cy="414622"/>
            </a:xfrm>
            <a:prstGeom prst="rect">
              <a:avLst/>
            </a:prstGeom>
            <a:noFill/>
          </p:spPr>
        </p:pic>
        <p:pic>
          <p:nvPicPr>
            <p:cNvPr id="12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7513" y="1047812"/>
              <a:ext cx="582495" cy="414622"/>
            </a:xfrm>
            <a:prstGeom prst="rect">
              <a:avLst/>
            </a:prstGeom>
            <a:noFill/>
          </p:spPr>
        </p:pic>
        <p:pic>
          <p:nvPicPr>
            <p:cNvPr id="1033" name="Picture 9" descr="D:\клипарт\Деревья\0_79a73_65c308ff_S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3694118" y="642203"/>
              <a:ext cx="432647" cy="406357"/>
            </a:xfrm>
            <a:prstGeom prst="rect">
              <a:avLst/>
            </a:prstGeom>
            <a:noFill/>
          </p:spPr>
        </p:pic>
        <p:pic>
          <p:nvPicPr>
            <p:cNvPr id="3074" name="Picture 2" descr="D:\клипарт\Еда\0_12c729_7d28e6e2_S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79667" y="83152"/>
              <a:ext cx="648222" cy="652756"/>
            </a:xfrm>
            <a:prstGeom prst="rect">
              <a:avLst/>
            </a:prstGeom>
            <a:noFill/>
          </p:spPr>
        </p:pic>
        <p:pic>
          <p:nvPicPr>
            <p:cNvPr id="1031" name="Picture 7" descr="F:\мультимед\0_11862f_b721b98_S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373761">
              <a:off x="3065806" y="896336"/>
              <a:ext cx="338008" cy="274631"/>
            </a:xfrm>
            <a:prstGeom prst="rect">
              <a:avLst/>
            </a:prstGeom>
            <a:noFill/>
          </p:spPr>
        </p:pic>
        <p:pic>
          <p:nvPicPr>
            <p:cNvPr id="1026" name="Picture 2" descr="F:\мультимед\0_1325fb_6bc2900_S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51904" y="1004505"/>
              <a:ext cx="608414" cy="433072"/>
            </a:xfrm>
            <a:prstGeom prst="rect">
              <a:avLst/>
            </a:prstGeom>
            <a:noFill/>
          </p:spPr>
        </p:pic>
      </p:grpSp>
      <p:pic>
        <p:nvPicPr>
          <p:cNvPr id="17" name="Picture 3" descr="D:\клипарт\мебель\b5f78f92225at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255570" y="497288"/>
            <a:ext cx="2408520" cy="171822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9700" y="631825"/>
            <a:ext cx="2256440" cy="238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«Сколько понадобилось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перевозки всей муки, если на каждой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помещалось по три тонны муки?» </a:t>
            </a:r>
          </a:p>
        </p:txBody>
      </p:sp>
      <p:pic>
        <p:nvPicPr>
          <p:cNvPr id="19" name="Picture 4" descr="D:\клипарт\англ\зелень алфавит\0_8c9f4_31dc5731_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7772" y="1078908"/>
            <a:ext cx="98625" cy="140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416300" y="498603"/>
            <a:ext cx="2260997" cy="2230850"/>
            <a:chOff x="821054" y="1032288"/>
            <a:chExt cx="2260997" cy="2230850"/>
          </a:xfrm>
        </p:grpSpPr>
        <p:pic>
          <p:nvPicPr>
            <p:cNvPr id="2050" name="Picture 2" descr="D:\клипарт\мебель\0_842b4_d5731096_S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1054" y="1032288"/>
              <a:ext cx="2260997" cy="2230850"/>
            </a:xfrm>
            <a:prstGeom prst="rect">
              <a:avLst/>
            </a:prstGeom>
            <a:noFill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 r="12449"/>
            <a:stretch>
              <a:fillRect/>
            </a:stretch>
          </p:blipFill>
          <p:spPr bwMode="auto">
            <a:xfrm>
              <a:off x="1435100" y="1241425"/>
              <a:ext cx="1352030" cy="1149226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0" y="655685"/>
            <a:ext cx="1690038" cy="2238286"/>
          </a:xfrm>
          <a:prstGeom prst="wedgeRoundRectCallout">
            <a:avLst>
              <a:gd name="adj1" fmla="val -63507"/>
              <a:gd name="adj2" fmla="val 11755"/>
              <a:gd name="adj3" fmla="val 16667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9699" y="479426"/>
            <a:ext cx="35052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 Федя читал задачу, песня кончилась, началась другая: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Легко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сердце от песни весёлой,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скучать не даёт никогда,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любят песню деревни и сёла,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любят песню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города! </a:t>
            </a:r>
          </a:p>
        </p:txBody>
      </p:sp>
    </p:spTree>
    <p:extLst>
      <p:ext uri="{BB962C8B-B14F-4D97-AF65-F5344CB8AC3E}">
        <p14:creationId xmlns:p14="http://schemas.microsoft.com/office/powerpoint/2010/main" val="38746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858" y="631826"/>
            <a:ext cx="3749043" cy="2325400"/>
          </a:xfrm>
        </p:spPr>
        <p:txBody>
          <a:bodyPr/>
          <a:lstStyle/>
          <a:p>
            <a:r>
              <a:rPr lang="ru-RU" sz="1600" dirty="0"/>
              <a:t>Эта песенка очень понравилась Феде. Он даже забыл про задачу и стал пристукивать карандашом по столу в такт. — Хорошая песня! — одобрил он. — Так... О чём тут у нас говорится?</a:t>
            </a:r>
          </a:p>
          <a:p>
            <a:r>
              <a:rPr lang="ru-RU" sz="1600" dirty="0"/>
              <a:t> «На мельницу доставили четыреста пятьдесят ...»</a:t>
            </a:r>
          </a:p>
          <a:p>
            <a:endParaRPr lang="ru-RU" sz="1600" dirty="0"/>
          </a:p>
        </p:txBody>
      </p:sp>
      <p:pic>
        <p:nvPicPr>
          <p:cNvPr id="4" name="Picture 4" descr="F:\мультимед\словарь\mi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900" y="555625"/>
            <a:ext cx="1234884" cy="1707567"/>
          </a:xfrm>
          <a:prstGeom prst="rect">
            <a:avLst/>
          </a:prstGeom>
          <a:noFill/>
        </p:spPr>
      </p:pic>
      <p:pic>
        <p:nvPicPr>
          <p:cNvPr id="5" name="Picture 2" descr="F:\мультимед\федо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901" y="587813"/>
            <a:ext cx="146304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2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Амударья (река) — Азия — Планета Зем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745739"/>
            <a:ext cx="2593975" cy="21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ырдарья и Амударья на карте мира, России. Куда впадают реки, где протекают, легенда, пусты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708024"/>
            <a:ext cx="2593976" cy="21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Повторим стихотворение Маршака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39700" y="746315"/>
            <a:ext cx="2656713" cy="1384995"/>
          </a:xfrm>
        </p:spPr>
        <p:txBody>
          <a:bodyPr/>
          <a:lstStyle/>
          <a:p>
            <a:r>
              <a:rPr lang="ru-RU" sz="1800" dirty="0"/>
              <a:t>От буквы «А» </a:t>
            </a:r>
            <a:endParaRPr lang="ru-RU" sz="1800" dirty="0" smtClean="0"/>
          </a:p>
          <a:p>
            <a:r>
              <a:rPr lang="ru-RU" sz="1800" dirty="0"/>
              <a:t> </a:t>
            </a:r>
            <a:r>
              <a:rPr lang="ru-RU" sz="1800" dirty="0" smtClean="0"/>
              <a:t>               до</a:t>
            </a:r>
            <a:r>
              <a:rPr lang="ru-RU" sz="1800" dirty="0"/>
              <a:t> буквы «Я»</a:t>
            </a:r>
            <a:br>
              <a:rPr lang="ru-RU" sz="1800" dirty="0"/>
            </a:br>
            <a:r>
              <a:rPr lang="ru-RU" sz="1800" dirty="0" smtClean="0"/>
              <a:t>Течёт</a:t>
            </a:r>
            <a:r>
              <a:rPr lang="ru-RU" sz="1800" dirty="0"/>
              <a:t> река </a:t>
            </a:r>
            <a:r>
              <a:rPr lang="ru-RU" sz="1800" dirty="0" err="1"/>
              <a:t>Аму</a:t>
            </a:r>
            <a:r>
              <a:rPr lang="ru-RU" sz="1800" dirty="0"/>
              <a:t>-Дарья.</a:t>
            </a:r>
            <a:br>
              <a:rPr lang="ru-RU" sz="1800" dirty="0"/>
            </a:br>
            <a:r>
              <a:rPr lang="ru-RU" sz="1800" dirty="0"/>
              <a:t>Полна воды </a:t>
            </a:r>
            <a:r>
              <a:rPr lang="ru-RU" sz="1800" dirty="0" err="1"/>
              <a:t>Аму</a:t>
            </a:r>
            <a:r>
              <a:rPr lang="ru-RU" sz="1800" dirty="0"/>
              <a:t>-Дарья.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3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липарт\мебель\0_842b4_d5731096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8418" y="552538"/>
            <a:ext cx="2260996" cy="2230850"/>
          </a:xfrm>
          <a:prstGeom prst="rect">
            <a:avLst/>
          </a:prstGeom>
          <a:noFill/>
        </p:spPr>
      </p:pic>
      <p:pic>
        <p:nvPicPr>
          <p:cNvPr id="4098" name="Picture 2" descr="D:\Маме\Учительская деятельность\школа\для учебника 5 класса\Русский язык 5 класс Мусурманова Ю.Ю\мультимедиа\аудиокартинки\Федина задача\К Прохоров Зимняя тройка..jpg"/>
          <p:cNvPicPr>
            <a:picLocks noChangeAspect="1" noChangeArrowheads="1"/>
          </p:cNvPicPr>
          <p:nvPr/>
        </p:nvPicPr>
        <p:blipFill>
          <a:blip r:embed="rId3"/>
          <a:srcRect l="8227" t="2703" r="2703"/>
          <a:stretch>
            <a:fillRect/>
          </a:stretch>
        </p:blipFill>
        <p:spPr bwMode="auto">
          <a:xfrm>
            <a:off x="3787134" y="758725"/>
            <a:ext cx="1402731" cy="1183027"/>
          </a:xfrm>
          <a:prstGeom prst="round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3494800" y="605282"/>
            <a:ext cx="2110726" cy="1828800"/>
            <a:chOff x="2950501" y="202793"/>
            <a:chExt cx="1892843" cy="1723839"/>
          </a:xfrm>
        </p:grpSpPr>
        <p:pic>
          <p:nvPicPr>
            <p:cNvPr id="4106" name="Picture 10" descr="D:\клипарт\дома\0_1174c6_d2a91c3d_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4118" y="473199"/>
              <a:ext cx="1149226" cy="897836"/>
            </a:xfrm>
            <a:prstGeom prst="rect">
              <a:avLst/>
            </a:prstGeom>
            <a:noFill/>
          </p:spPr>
        </p:pic>
        <p:sp>
          <p:nvSpPr>
            <p:cNvPr id="6" name="Овальная выноска 5"/>
            <p:cNvSpPr/>
            <p:nvPr/>
          </p:nvSpPr>
          <p:spPr>
            <a:xfrm>
              <a:off x="2950501" y="202793"/>
              <a:ext cx="1859042" cy="1723839"/>
            </a:xfrm>
            <a:prstGeom prst="wedgeEllipseCallout">
              <a:avLst>
                <a:gd name="adj1" fmla="val -57010"/>
                <a:gd name="adj2" fmla="val 3208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2"/>
            </a:p>
          </p:txBody>
        </p:sp>
        <p:pic>
          <p:nvPicPr>
            <p:cNvPr id="4099" name="Picture 3" descr="D:\клипарт\костюмы\0_da1d2_fb2d3a71_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87107" y="608402"/>
              <a:ext cx="676010" cy="554329"/>
            </a:xfrm>
            <a:prstGeom prst="rect">
              <a:avLst/>
            </a:prstGeom>
            <a:noFill/>
          </p:spPr>
        </p:pic>
        <p:pic>
          <p:nvPicPr>
            <p:cNvPr id="4101" name="Picture 5" descr="D:\клипарт\мебель\0_6f35e_576f474b_M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60318" y="1352019"/>
              <a:ext cx="901347" cy="462692"/>
            </a:xfrm>
            <a:prstGeom prst="rect">
              <a:avLst/>
            </a:prstGeom>
            <a:noFill/>
          </p:spPr>
        </p:pic>
        <p:pic>
          <p:nvPicPr>
            <p:cNvPr id="4100" name="Picture 4" descr="D:\клипарт\мебель\0_6f35d_e14d7249_M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742019">
              <a:off x="3181632" y="955449"/>
              <a:ext cx="636204" cy="699339"/>
            </a:xfrm>
            <a:prstGeom prst="rect">
              <a:avLst/>
            </a:prstGeom>
            <a:noFill/>
          </p:spPr>
        </p:pic>
        <p:pic>
          <p:nvPicPr>
            <p:cNvPr id="4102" name="Picture 6" descr="D:\клипарт\мебель\0_6f35b_380a713b_M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94118" y="1149215"/>
              <a:ext cx="676015" cy="518748"/>
            </a:xfrm>
            <a:prstGeom prst="rect">
              <a:avLst/>
            </a:prstGeom>
            <a:noFill/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100" y="98425"/>
            <a:ext cx="580820" cy="66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103" y="531820"/>
            <a:ext cx="36195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 Однозвучно гремит колокольчик, — </a:t>
            </a:r>
            <a:r>
              <a:rPr lang="ru-RU" dirty="0" smtClean="0"/>
              <a:t>послышался </a:t>
            </a:r>
            <a:r>
              <a:rPr lang="ru-RU" dirty="0"/>
              <a:t>высокий мужской голос из телевизора. — Ну и пусть гремит, — сказал Федя. — Нам надо задачу </a:t>
            </a:r>
            <a:r>
              <a:rPr lang="ru-RU" dirty="0" smtClean="0"/>
              <a:t>решать</a:t>
            </a:r>
            <a:r>
              <a:rPr lang="ru-RU" dirty="0"/>
              <a:t>. </a:t>
            </a:r>
            <a:r>
              <a:rPr lang="ru-RU" dirty="0" smtClean="0"/>
              <a:t>Так</a:t>
            </a:r>
            <a:r>
              <a:rPr lang="ru-RU" dirty="0"/>
              <a:t>... «Для дома отдыха купили двадцать одеял ...» Откуда одеяла взялись? Да это не та задача!  </a:t>
            </a:r>
          </a:p>
        </p:txBody>
      </p:sp>
    </p:spTree>
    <p:extLst>
      <p:ext uri="{BB962C8B-B14F-4D97-AF65-F5344CB8AC3E}">
        <p14:creationId xmlns:p14="http://schemas.microsoft.com/office/powerpoint/2010/main" val="23900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344287" y="593038"/>
            <a:ext cx="2286000" cy="1554823"/>
            <a:chOff x="3416300" y="622445"/>
            <a:chExt cx="2286000" cy="155482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416300" y="622445"/>
              <a:ext cx="2286000" cy="1554823"/>
              <a:chOff x="2747697" y="0"/>
              <a:chExt cx="2230850" cy="1554823"/>
            </a:xfrm>
          </p:grpSpPr>
          <p:sp>
            <p:nvSpPr>
              <p:cNvPr id="8" name="Выноска-облако 7"/>
              <p:cNvSpPr/>
              <p:nvPr/>
            </p:nvSpPr>
            <p:spPr>
              <a:xfrm>
                <a:off x="2747697" y="0"/>
                <a:ext cx="2230850" cy="1554823"/>
              </a:xfrm>
              <a:prstGeom prst="cloudCallout">
                <a:avLst>
                  <a:gd name="adj1" fmla="val -46054"/>
                  <a:gd name="adj2" fmla="val 5347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52"/>
              </a:p>
            </p:txBody>
          </p:sp>
          <p:pic>
            <p:nvPicPr>
              <p:cNvPr id="1028" name="Picture 4" descr="F:\мультимед\словарь\mill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96923" y="67590"/>
                <a:ext cx="845019" cy="1168471"/>
              </a:xfrm>
              <a:prstGeom prst="rect">
                <a:avLst/>
              </a:prstGeom>
              <a:noFill/>
            </p:spPr>
          </p:pic>
          <p:pic>
            <p:nvPicPr>
              <p:cNvPr id="11" name="Picture 6" descr="F:\мультимед\0_118632_cc5be8f1_S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54708" y="878809"/>
                <a:ext cx="582495" cy="414622"/>
              </a:xfrm>
              <a:prstGeom prst="rect">
                <a:avLst/>
              </a:prstGeom>
              <a:noFill/>
            </p:spPr>
          </p:pic>
          <p:pic>
            <p:nvPicPr>
              <p:cNvPr id="12" name="Picture 6" descr="F:\мультимед\0_118632_cc5be8f1_S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57513" y="1047812"/>
                <a:ext cx="582495" cy="414622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F:\мультимед\0_118632_cc5be8f1_S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61719" y="1047812"/>
                <a:ext cx="582495" cy="414622"/>
              </a:xfrm>
              <a:prstGeom prst="rect">
                <a:avLst/>
              </a:prstGeom>
              <a:noFill/>
            </p:spPr>
          </p:pic>
          <p:pic>
            <p:nvPicPr>
              <p:cNvPr id="1033" name="Picture 9" descr="D:\клипарт\Деревья\0_79a73_65c308ff_S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694118" y="642203"/>
                <a:ext cx="432647" cy="406357"/>
              </a:xfrm>
              <a:prstGeom prst="rect">
                <a:avLst/>
              </a:prstGeom>
              <a:noFill/>
            </p:spPr>
          </p:pic>
          <p:pic>
            <p:nvPicPr>
              <p:cNvPr id="3074" name="Picture 2" descr="D:\клипарт\Еда\0_12c729_7d28e6e2_S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84302" y="236594"/>
                <a:ext cx="648222" cy="652756"/>
              </a:xfrm>
              <a:prstGeom prst="rect">
                <a:avLst/>
              </a:prstGeom>
              <a:noFill/>
            </p:spPr>
          </p:pic>
          <p:pic>
            <p:nvPicPr>
              <p:cNvPr id="3075" name="Picture 3" descr="D:\клипарт\англ\зелень алфавит\0_8c9f7_cd0b9814_S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29321" y="1149215"/>
                <a:ext cx="202805" cy="286312"/>
              </a:xfrm>
              <a:prstGeom prst="rect">
                <a:avLst/>
              </a:prstGeom>
              <a:noFill/>
            </p:spPr>
          </p:pic>
          <p:pic>
            <p:nvPicPr>
              <p:cNvPr id="3076" name="Picture 4" descr="D:\клипарт\англ\зелень алфавит\0_8c9f4_31dc5731_S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88509" y="642203"/>
                <a:ext cx="151727" cy="216323"/>
              </a:xfrm>
              <a:prstGeom prst="rect">
                <a:avLst/>
              </a:prstGeom>
              <a:noFill/>
            </p:spPr>
          </p:pic>
          <p:pic>
            <p:nvPicPr>
              <p:cNvPr id="1031" name="Picture 7" descr="F:\мультимед\0_11862f_b721b98_S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373761">
                <a:off x="3065806" y="862535"/>
                <a:ext cx="338008" cy="274631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F:\мультимед\0_1325fb_6bc2900_S.pn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051904" y="1004505"/>
                <a:ext cx="608414" cy="433072"/>
              </a:xfrm>
              <a:prstGeom prst="rect">
                <a:avLst/>
              </a:prstGeom>
              <a:noFill/>
            </p:spPr>
          </p:pic>
        </p:grpSp>
        <p:pic>
          <p:nvPicPr>
            <p:cNvPr id="1032" name="Picture 8" descr="D:\клипарт\Деревья\0_79a74_4fb62364_S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2923123">
              <a:off x="4265916" y="1183534"/>
              <a:ext cx="291436" cy="432647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215900" y="555626"/>
            <a:ext cx="28859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А, вот она! «На мельницу доставили четыреста пятьдесят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мешков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дороге зимней, скучной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Тройка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борзая бежит, Колокольчик однозвучный Утомительно гремит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882900" y="445872"/>
            <a:ext cx="2877157" cy="2592762"/>
            <a:chOff x="958799" y="1057644"/>
            <a:chExt cx="2260997" cy="2230850"/>
          </a:xfrm>
        </p:grpSpPr>
        <p:pic>
          <p:nvPicPr>
            <p:cNvPr id="22" name="Picture 2" descr="D:\клипарт\мебель\0_842b4_d5731096_S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958799" y="1057644"/>
              <a:ext cx="2260997" cy="2230850"/>
            </a:xfrm>
            <a:prstGeom prst="rect">
              <a:avLst/>
            </a:prstGeom>
            <a:noFill/>
          </p:spPr>
        </p:pic>
        <p:pic>
          <p:nvPicPr>
            <p:cNvPr id="23" name="Picture 2" descr="D:\Маме\Учительская деятельность\школа\для учебника 5 класса\Русский язык 5 класс Мусурманова Ю.Ю\мультимедиа\аудиокартинки\Федина задача\К Прохоров Зимняя тройка..jpg"/>
            <p:cNvPicPr>
              <a:picLocks noChangeAspect="1" noChangeArrowheads="1"/>
            </p:cNvPicPr>
            <p:nvPr/>
          </p:nvPicPr>
          <p:blipFill>
            <a:blip r:embed="rId12"/>
            <a:srcRect l="8227" t="2703" r="2703"/>
            <a:stretch>
              <a:fillRect/>
            </a:stretch>
          </p:blipFill>
          <p:spPr bwMode="auto">
            <a:xfrm>
              <a:off x="1488186" y="1237970"/>
              <a:ext cx="1402731" cy="1183027"/>
            </a:xfrm>
            <a:prstGeom prst="round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781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r>
              <a:rPr lang="ru-RU" sz="1600" dirty="0"/>
              <a:t>— Опять про колокольчик! — воскликнул Федя. — </a:t>
            </a:r>
            <a:r>
              <a:rPr lang="ru-RU" sz="1600" dirty="0" smtClean="0"/>
              <a:t>Так</a:t>
            </a:r>
            <a:r>
              <a:rPr lang="ru-RU" sz="1600" dirty="0"/>
              <a:t>... В каждом </a:t>
            </a:r>
            <a:r>
              <a:rPr lang="ru-RU" sz="1600" dirty="0" smtClean="0"/>
              <a:t>мешке</a:t>
            </a:r>
            <a:r>
              <a:rPr lang="ru-RU" sz="1600" dirty="0"/>
              <a:t>... из </a:t>
            </a:r>
            <a:r>
              <a:rPr lang="ru-RU" sz="1600" dirty="0" smtClean="0"/>
              <a:t>шести </a:t>
            </a:r>
            <a:r>
              <a:rPr lang="ru-RU" sz="1600" dirty="0"/>
              <a:t>килограммов муки </a:t>
            </a:r>
            <a:r>
              <a:rPr lang="ru-RU" sz="1600" dirty="0" smtClean="0"/>
              <a:t>вышло </a:t>
            </a:r>
            <a:r>
              <a:rPr lang="ru-RU" sz="1600" dirty="0"/>
              <a:t>пять килограммов зерна... </a:t>
            </a:r>
            <a:r>
              <a:rPr lang="ru-RU" sz="1600" dirty="0" smtClean="0"/>
              <a:t>То </a:t>
            </a:r>
            <a:r>
              <a:rPr lang="ru-RU" sz="1600" dirty="0"/>
              <a:t>есть муки </a:t>
            </a:r>
            <a:r>
              <a:rPr lang="ru-RU" sz="1600" dirty="0" smtClean="0"/>
              <a:t>вышло</a:t>
            </a:r>
            <a:r>
              <a:rPr lang="ru-RU" sz="1600" dirty="0"/>
              <a:t>, а не зерна! Совсем запутали!</a:t>
            </a:r>
          </a:p>
        </p:txBody>
      </p:sp>
      <p:pic>
        <p:nvPicPr>
          <p:cNvPr id="5" name="Picture 2" descr="D:\клипарт\клипарт цветы\0_73c0b_e182b4f5_S.pn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63900" y="784225"/>
            <a:ext cx="796925" cy="1428750"/>
          </a:xfrm>
          <a:prstGeom prst="rect">
            <a:avLst/>
          </a:prstGeom>
          <a:noFill/>
        </p:spPr>
      </p:pic>
      <p:pic>
        <p:nvPicPr>
          <p:cNvPr id="6" name="Picture 7" descr="F:\мультимед\0_11862f_b721b98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4791" y="917257"/>
            <a:ext cx="899309" cy="762000"/>
          </a:xfrm>
          <a:prstGeom prst="rect">
            <a:avLst/>
          </a:prstGeom>
          <a:noFill/>
        </p:spPr>
      </p:pic>
      <p:pic>
        <p:nvPicPr>
          <p:cNvPr id="7" name="Picture 4" descr="D:\клипарт\англ\зелень алфавит\0_8c9f4_31dc57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6545" y="1274952"/>
            <a:ext cx="263097" cy="366716"/>
          </a:xfrm>
          <a:prstGeom prst="rect">
            <a:avLst/>
          </a:prstGeom>
          <a:noFill/>
        </p:spPr>
      </p:pic>
      <p:pic>
        <p:nvPicPr>
          <p:cNvPr id="9" name="Picture 8" descr="D:\клипарт\Деревья\0_79a74_4fb62364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923123">
            <a:off x="4173807" y="1081934"/>
            <a:ext cx="291436" cy="432647"/>
          </a:xfrm>
          <a:prstGeom prst="rect">
            <a:avLst/>
          </a:prstGeom>
          <a:noFill/>
        </p:spPr>
      </p:pic>
      <p:pic>
        <p:nvPicPr>
          <p:cNvPr id="10" name="Picture 2" descr="D:\клипарт\Еда\0_12c729_7d28e6e2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1535" y="1309562"/>
            <a:ext cx="1370020" cy="1379601"/>
          </a:xfrm>
          <a:prstGeom prst="rect">
            <a:avLst/>
          </a:prstGeom>
          <a:noFill/>
        </p:spPr>
      </p:pic>
      <p:pic>
        <p:nvPicPr>
          <p:cNvPr id="11" name="Picture 3" descr="D:\клипарт\англ\зелень алфавит\0_8c9f7_cd0b9814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6330" y="2146590"/>
            <a:ext cx="346219" cy="286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6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924090" y="1262542"/>
            <a:ext cx="1471827" cy="1572007"/>
            <a:chOff x="821054" y="1014000"/>
            <a:chExt cx="2260997" cy="2230850"/>
          </a:xfrm>
        </p:grpSpPr>
        <p:pic>
          <p:nvPicPr>
            <p:cNvPr id="13" name="Picture 2" descr="D:\клипарт\мебель\0_842b4_d5731096_S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1054" y="1014000"/>
              <a:ext cx="2260997" cy="2230850"/>
            </a:xfrm>
            <a:prstGeom prst="rect">
              <a:avLst/>
            </a:prstGeom>
            <a:noFill/>
          </p:spPr>
        </p:pic>
        <p:pic>
          <p:nvPicPr>
            <p:cNvPr id="14" name="Picture 3" descr="D:\Маме\Учительская деятельность\школа\для учебника 5 класса\Русский язык 5 класс Мусурманова Ю.Ю\мультимедиа\аудиокартинки\Федина задача\clip_image007____.jpg"/>
            <p:cNvPicPr>
              <a:picLocks noChangeAspect="1" noChangeArrowheads="1"/>
            </p:cNvPicPr>
            <p:nvPr/>
          </p:nvPicPr>
          <p:blipFill>
            <a:blip r:embed="rId3" cstate="print"/>
            <a:srcRect r="14722"/>
            <a:stretch>
              <a:fillRect/>
            </a:stretch>
          </p:blipFill>
          <p:spPr bwMode="auto">
            <a:xfrm>
              <a:off x="1396369" y="1211180"/>
              <a:ext cx="1318230" cy="1183027"/>
            </a:xfrm>
            <a:prstGeom prst="round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708025"/>
            <a:ext cx="2810748" cy="1938992"/>
          </a:xfrm>
        </p:spPr>
        <p:txBody>
          <a:bodyPr/>
          <a:lstStyle/>
          <a:p>
            <a:r>
              <a:rPr lang="ru-RU" sz="1400" dirty="0"/>
              <a:t>Колокольчики мои, </a:t>
            </a:r>
            <a:endParaRPr lang="ru-RU" sz="1400" dirty="0" smtClean="0"/>
          </a:p>
          <a:p>
            <a:r>
              <a:rPr lang="ru-RU" sz="1400" dirty="0" smtClean="0"/>
              <a:t>                    цветики </a:t>
            </a:r>
            <a:r>
              <a:rPr lang="ru-RU" sz="1400" dirty="0"/>
              <a:t>степные! </a:t>
            </a:r>
            <a:endParaRPr lang="ru-RU" sz="1400" dirty="0" smtClean="0"/>
          </a:p>
          <a:p>
            <a:r>
              <a:rPr lang="ru-RU" sz="1400" dirty="0" smtClean="0"/>
              <a:t>Что </a:t>
            </a:r>
            <a:r>
              <a:rPr lang="ru-RU" sz="1400" dirty="0"/>
              <a:t>глядите на меня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                    тёмно-голубые</a:t>
            </a:r>
            <a:r>
              <a:rPr lang="ru-RU" sz="1400" dirty="0"/>
              <a:t>? </a:t>
            </a:r>
            <a:endParaRPr lang="ru-RU" sz="1400" dirty="0" smtClean="0"/>
          </a:p>
          <a:p>
            <a:r>
              <a:rPr lang="ru-RU" sz="1400" dirty="0" smtClean="0"/>
              <a:t>— </a:t>
            </a:r>
            <a:r>
              <a:rPr lang="ru-RU" sz="1400" dirty="0"/>
              <a:t>Прямо деваться от колокольчиков некуда! — рассердился Федя. — Двадцать раз прочитал задачу — и ничего не </a:t>
            </a:r>
            <a:r>
              <a:rPr lang="ru-RU" sz="1400" dirty="0" smtClean="0"/>
              <a:t>понял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11500" y="746315"/>
            <a:ext cx="2366010" cy="2141601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783240" y="631957"/>
            <a:ext cx="1813869" cy="1184829"/>
            <a:chOff x="1835077" y="0"/>
            <a:chExt cx="3008267" cy="1802694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2916701" y="168992"/>
              <a:ext cx="1926643" cy="1337697"/>
            </a:xfrm>
            <a:prstGeom prst="cloudCallout">
              <a:avLst>
                <a:gd name="adj1" fmla="val -51773"/>
                <a:gd name="adj2" fmla="val 572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2"/>
            </a:p>
          </p:txBody>
        </p:sp>
        <p:pic>
          <p:nvPicPr>
            <p:cNvPr id="7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61720" y="743606"/>
              <a:ext cx="962383" cy="685028"/>
            </a:xfrm>
            <a:prstGeom prst="rect">
              <a:avLst/>
            </a:prstGeom>
            <a:noFill/>
          </p:spPr>
        </p:pic>
        <p:pic>
          <p:nvPicPr>
            <p:cNvPr id="8" name="Picture 2" descr="D:\клипарт\Еда\0_12c729_7d28e6e2_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1319" y="304196"/>
              <a:ext cx="772018" cy="777417"/>
            </a:xfrm>
            <a:prstGeom prst="rect">
              <a:avLst/>
            </a:prstGeom>
            <a:noFill/>
          </p:spPr>
        </p:pic>
        <p:pic>
          <p:nvPicPr>
            <p:cNvPr id="9" name="Picture 2" descr="D:\клипарт\клипарт цветы\0_73c0b_e182b4f5_S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19505" y="473199"/>
              <a:ext cx="470507" cy="904820"/>
            </a:xfrm>
            <a:prstGeom prst="rect">
              <a:avLst/>
            </a:prstGeom>
            <a:noFill/>
          </p:spPr>
        </p:pic>
        <p:pic>
          <p:nvPicPr>
            <p:cNvPr id="10" name="Picture 1" descr="D:\клипарт\школа\лдл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835077" y="0"/>
              <a:ext cx="1309958" cy="1802694"/>
            </a:xfrm>
            <a:prstGeom prst="rect">
              <a:avLst/>
            </a:prstGeom>
            <a:noFill/>
          </p:spPr>
        </p:pic>
        <p:pic>
          <p:nvPicPr>
            <p:cNvPr id="11" name="Picture 2" descr="F:\мультимед\0_1325fb_6bc2900_S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87107" y="980211"/>
              <a:ext cx="777417" cy="55336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63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е\Учительская деятельность\школа\для учебника 5 класса\Русский язык 5 класс Мусурманова Ю.Ю\мультимедиа\аудиокартинки\Федина задача\Fedina-zadacha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700" y="631825"/>
            <a:ext cx="2941754" cy="250125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92100" y="784225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Пойду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лучше к Юре Сорокину, попрошу, чтоб растолковал. </a:t>
            </a:r>
          </a:p>
        </p:txBody>
      </p:sp>
    </p:spTree>
    <p:extLst>
      <p:ext uri="{BB962C8B-B14F-4D97-AF65-F5344CB8AC3E}">
        <p14:creationId xmlns:p14="http://schemas.microsoft.com/office/powerpoint/2010/main" val="2769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143988"/>
            <a:ext cx="4900930" cy="681418"/>
          </a:xfrm>
        </p:spPr>
        <p:txBody>
          <a:bodyPr>
            <a:normAutofit/>
          </a:bodyPr>
          <a:lstStyle/>
          <a:p>
            <a:r>
              <a:rPr lang="ru-RU" dirty="0" smtClean="0"/>
              <a:t>Эпизод 1. </a:t>
            </a:r>
            <a:r>
              <a:rPr lang="ru-RU" b="1" dirty="0" smtClean="0"/>
              <a:t>Никто не будет мешать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1" y="631825"/>
            <a:ext cx="2362200" cy="1491972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 пришёл Федя?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на самом деле мешал делать уроки?</a:t>
            </a:r>
          </a:p>
          <a:p>
            <a:endParaRPr lang="ru-RU" dirty="0"/>
          </a:p>
        </p:txBody>
      </p:sp>
      <p:pic>
        <p:nvPicPr>
          <p:cNvPr id="5" name="Picture 1" descr="D:\Маме\Учительская деятельность\школа\для учебника 5 класса\носов\ффф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597" y="652167"/>
            <a:ext cx="1588636" cy="19309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D:\клипарт\снеговики\0_73beb_d4fe97d8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0896" y="631825"/>
            <a:ext cx="468701" cy="615921"/>
          </a:xfrm>
          <a:prstGeom prst="rect">
            <a:avLst/>
          </a:prstGeom>
          <a:noFill/>
        </p:spPr>
      </p:pic>
      <p:pic>
        <p:nvPicPr>
          <p:cNvPr id="7" name="Picture 2" descr="F:\мультимед\mi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260" y="739394"/>
            <a:ext cx="1459301" cy="2017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94869"/>
            <a:ext cx="4900930" cy="315471"/>
          </a:xfrm>
        </p:spPr>
        <p:txBody>
          <a:bodyPr/>
          <a:lstStyle/>
          <a:p>
            <a:r>
              <a:rPr lang="ru-RU" dirty="0" smtClean="0"/>
              <a:t>Какие слова подходят к Феде?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555625"/>
            <a:ext cx="4114800" cy="2653538"/>
          </a:xfrm>
        </p:spPr>
        <p:txBody>
          <a:bodyPr>
            <a:normAutofit lnSpcReduction="10000"/>
          </a:bodyPr>
          <a:lstStyle/>
          <a:p>
            <a:r>
              <a:rPr lang="ru-RU" sz="2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Умный, глупый</a:t>
            </a:r>
            <a:r>
              <a:rPr lang="ru-RU" sz="21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1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аккуратный, неаккуратный,</a:t>
            </a:r>
            <a:r>
              <a:rPr lang="ru-RU" sz="21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хорошо учится, плохо учится, </a:t>
            </a:r>
            <a:r>
              <a:rPr lang="ru-RU" sz="21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весёлый, грустный</a:t>
            </a:r>
            <a:r>
              <a:rPr lang="ru-RU" sz="21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 спорт,</a:t>
            </a:r>
            <a:r>
              <a:rPr lang="uz-Latn-UZ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 книги, </a:t>
            </a:r>
            <a:endParaRPr lang="uz-Latn-UZ" sz="21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внимательный, невнимательный,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самостоятельный, несамостоятельный</a:t>
            </a:r>
            <a:r>
              <a:rPr lang="ru-RU" sz="21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D:\клипарт\школа\0_657d9_4b3a241a_X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465" y="860425"/>
            <a:ext cx="1676401" cy="1376804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79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селые ребята (1934) – смотреть онлайн – КиноПои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165225"/>
            <a:ext cx="1219200" cy="9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Эпизод 2 </a:t>
            </a:r>
            <a:r>
              <a:rPr lang="ru-RU" dirty="0" smtClean="0"/>
              <a:t>    «</a:t>
            </a:r>
            <a:r>
              <a:rPr lang="ru-RU" dirty="0"/>
              <a:t>Хорошая песня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5134621" cy="1908215"/>
          </a:xfrm>
        </p:spPr>
        <p:txBody>
          <a:bodyPr/>
          <a:lstStyle/>
          <a:p>
            <a:r>
              <a:rPr lang="ru-RU" sz="1600" dirty="0" smtClean="0"/>
              <a:t>Сколько песен прозвучало?</a:t>
            </a:r>
          </a:p>
          <a:p>
            <a:r>
              <a:rPr lang="ru-RU" sz="1600" dirty="0" smtClean="0"/>
              <a:t>Какие песни запомнились вам?</a:t>
            </a:r>
          </a:p>
          <a:p>
            <a:r>
              <a:rPr lang="ru-RU" sz="1600" dirty="0" smtClean="0"/>
              <a:t>Какую песню Федя назвал хорошей?</a:t>
            </a:r>
          </a:p>
          <a:p>
            <a:r>
              <a:rPr lang="ru-RU" dirty="0" smtClean="0"/>
              <a:t>     </a:t>
            </a:r>
          </a:p>
          <a:p>
            <a:r>
              <a:rPr lang="ru-RU" sz="1600" dirty="0" smtClean="0"/>
              <a:t>Легко на сердце от песни весёлой, </a:t>
            </a:r>
          </a:p>
          <a:p>
            <a:r>
              <a:rPr lang="ru-RU" sz="1600" dirty="0"/>
              <a:t>О</a:t>
            </a:r>
            <a:r>
              <a:rPr lang="ru-RU" sz="1600" dirty="0" smtClean="0"/>
              <a:t>на скучать не даёт никогда.</a:t>
            </a:r>
          </a:p>
          <a:p>
            <a:r>
              <a:rPr lang="ru-RU" sz="1600" dirty="0" smtClean="0"/>
              <a:t>И любят песню деревни и сёла,</a:t>
            </a:r>
          </a:p>
          <a:p>
            <a:r>
              <a:rPr lang="ru-RU" sz="1600" dirty="0" smtClean="0"/>
              <a:t>И любят песню большие города.</a:t>
            </a:r>
            <a:endParaRPr lang="ru-RU" sz="1600" dirty="0"/>
          </a:p>
        </p:txBody>
      </p:sp>
      <p:pic>
        <p:nvPicPr>
          <p:cNvPr id="4" name="Picture 4" descr="Картинки по запросу рамка старого телевизора пнг | Старый телевизор, Дизайн  значков, Телеви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1071308"/>
            <a:ext cx="1716087" cy="11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84225"/>
            <a:ext cx="5134621" cy="196977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ru-RU" sz="1600" dirty="0" smtClean="0"/>
              <a:t>Не </a:t>
            </a:r>
            <a:r>
              <a:rPr lang="ru-RU" sz="1600" dirty="0"/>
              <a:t>случалось ли с вами подобных историй? </a:t>
            </a:r>
            <a:endParaRPr lang="ru-RU" sz="1600" dirty="0" smtClean="0"/>
          </a:p>
          <a:p>
            <a:pPr marL="171450" indent="-171450">
              <a:buFontTx/>
              <a:buChar char="-"/>
            </a:pPr>
            <a:r>
              <a:rPr lang="ru-RU" sz="1600" dirty="0" smtClean="0"/>
              <a:t>Сможет </a:t>
            </a:r>
            <a:r>
              <a:rPr lang="ru-RU" sz="1600" dirty="0"/>
              <a:t>ли Юра </a:t>
            </a:r>
            <a:r>
              <a:rPr lang="ru-RU" sz="1600" i="1" dirty="0"/>
              <a:t>растолковать </a:t>
            </a:r>
            <a:r>
              <a:rPr lang="ru-RU" sz="1600" dirty="0"/>
              <a:t>трудную </a:t>
            </a:r>
            <a:r>
              <a:rPr lang="ru-RU" sz="1600" dirty="0" smtClean="0"/>
              <a:t> </a:t>
            </a:r>
            <a:r>
              <a:rPr lang="ru-RU" sz="1600" dirty="0"/>
              <a:t>для </a:t>
            </a:r>
            <a:r>
              <a:rPr lang="ru-RU" sz="1600" dirty="0" smtClean="0"/>
              <a:t>Феди задачу?</a:t>
            </a:r>
          </a:p>
          <a:p>
            <a:pPr marL="171450" indent="-171450"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/>
              <a:t>Кто из вас может помочь </a:t>
            </a:r>
            <a:r>
              <a:rPr lang="ru-RU" sz="1600" dirty="0" smtClean="0"/>
              <a:t>Феде?</a:t>
            </a:r>
          </a:p>
          <a:p>
            <a:pPr marL="171450" indent="-171450">
              <a:buFontTx/>
              <a:buChar char="-"/>
            </a:pPr>
            <a:r>
              <a:rPr lang="ru-RU" sz="1600" dirty="0" smtClean="0"/>
              <a:t>Что </a:t>
            </a:r>
            <a:r>
              <a:rPr lang="ru-RU" sz="1600" dirty="0"/>
              <a:t>лучше: дать списать или объяснить? </a:t>
            </a:r>
            <a:endParaRPr lang="ru-RU" sz="1600" dirty="0" smtClean="0"/>
          </a:p>
          <a:p>
            <a:pPr marL="171450" indent="-171450">
              <a:buFontTx/>
              <a:buChar char="-"/>
            </a:pPr>
            <a:r>
              <a:rPr lang="ru-RU" sz="1600" dirty="0" smtClean="0"/>
              <a:t>А </a:t>
            </a:r>
            <a:r>
              <a:rPr lang="ru-RU" sz="1600" dirty="0"/>
              <a:t>вы сами к кому бы из одноклассников обратились за помощью?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91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-243705" y="-308171"/>
            <a:ext cx="72027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958362"/>
              </p:ext>
            </p:extLst>
          </p:nvPr>
        </p:nvGraphicFramePr>
        <p:xfrm>
          <a:off x="0" y="0"/>
          <a:ext cx="5765800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3" imgW="4570793" imgH="3427837" progId="PowerPoint.Slide.12">
                  <p:embed/>
                </p:oleObj>
              </mc:Choice>
              <mc:Fallback>
                <p:oleObj name="Slide" r:id="rId3" imgW="4570793" imgH="342783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765800" cy="324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9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Ответы Mail.ru: Выберите Вариант, в котором правильно перечислены пустыни  Азии: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384995"/>
          </a:xfrm>
        </p:spPr>
        <p:txBody>
          <a:bodyPr/>
          <a:lstStyle/>
          <a:p>
            <a:r>
              <a:rPr lang="ru-RU" sz="1800" dirty="0" smtClean="0"/>
              <a:t>Её</a:t>
            </a:r>
            <a:r>
              <a:rPr lang="ru-RU" sz="1800" dirty="0"/>
              <a:t> могучая струя</a:t>
            </a:r>
            <a:br>
              <a:rPr lang="ru-RU" sz="1800" dirty="0"/>
            </a:br>
            <a:r>
              <a:rPr lang="ru-RU" sz="1800" dirty="0" smtClean="0"/>
              <a:t>Пойдёт</a:t>
            </a:r>
            <a:r>
              <a:rPr lang="ru-RU" sz="1800" dirty="0"/>
              <a:t> туда, где ныне</a:t>
            </a:r>
            <a:br>
              <a:rPr lang="ru-RU" sz="1800" dirty="0"/>
            </a:br>
            <a:r>
              <a:rPr lang="ru-RU" sz="1800" dirty="0"/>
              <a:t>Еще безлюдные края,</a:t>
            </a:r>
            <a:br>
              <a:rPr lang="ru-RU" sz="1800" dirty="0"/>
            </a:br>
            <a:r>
              <a:rPr lang="ru-RU" sz="1800" dirty="0"/>
              <a:t>Песчаные пустыни.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041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102424"/>
            <a:ext cx="4487147" cy="315471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атематический </a:t>
            </a:r>
            <a:r>
              <a:rPr lang="ru-RU" dirty="0" smtClean="0"/>
              <a:t>диктант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08025"/>
            <a:ext cx="5257800" cy="2400657"/>
          </a:xfrm>
        </p:spPr>
        <p:txBody>
          <a:bodyPr/>
          <a:lstStyle/>
          <a:p>
            <a:r>
              <a:rPr lang="ru-RU" b="1" dirty="0" smtClean="0"/>
              <a:t>Найдите </a:t>
            </a:r>
            <a:r>
              <a:rPr lang="ru-RU" b="1" dirty="0"/>
              <a:t>ответ в тексте и назовите числительные.</a:t>
            </a:r>
          </a:p>
          <a:p>
            <a:pPr algn="just"/>
            <a:r>
              <a:rPr lang="ru-RU" sz="1600" dirty="0"/>
              <a:t>1</a:t>
            </a:r>
            <a:r>
              <a:rPr lang="ru-RU" sz="1800" dirty="0" smtClean="0"/>
              <a:t>) Сколько </a:t>
            </a:r>
            <a:r>
              <a:rPr lang="ru-RU" sz="1800" dirty="0"/>
              <a:t>песен прослушал Федя? 2</a:t>
            </a:r>
            <a:r>
              <a:rPr lang="ru-RU" sz="1800" dirty="0" smtClean="0"/>
              <a:t>) Сколько </a:t>
            </a:r>
            <a:r>
              <a:rPr lang="ru-RU" sz="1800" dirty="0"/>
              <a:t>килограммов в каждом мешке? </a:t>
            </a:r>
            <a:r>
              <a:rPr lang="ru-RU" sz="1800" dirty="0" smtClean="0"/>
              <a:t>3) Сколько </a:t>
            </a:r>
            <a:r>
              <a:rPr lang="ru-RU" sz="1800" dirty="0"/>
              <a:t>задач прочитал Федя? </a:t>
            </a:r>
            <a:r>
              <a:rPr lang="ru-RU" sz="1800" dirty="0" smtClean="0"/>
              <a:t>4) Сколько </a:t>
            </a:r>
            <a:r>
              <a:rPr lang="ru-RU" sz="1800" dirty="0"/>
              <a:t>муки может везти каждая машина? </a:t>
            </a:r>
            <a:r>
              <a:rPr lang="ru-RU" sz="1800" dirty="0" smtClean="0"/>
              <a:t>5) Сколько </a:t>
            </a:r>
            <a:r>
              <a:rPr lang="ru-RU" sz="1800" dirty="0"/>
              <a:t>одеял купили для дома отдыха? 6</a:t>
            </a:r>
            <a:r>
              <a:rPr lang="ru-RU" sz="1800" dirty="0" smtClean="0"/>
              <a:t>) Сколько </a:t>
            </a:r>
            <a:r>
              <a:rPr lang="ru-RU" sz="1800" dirty="0"/>
              <a:t>раз звучало слово «колокольчик»? </a:t>
            </a:r>
            <a:r>
              <a:rPr lang="ru-RU" sz="1800" dirty="0" smtClean="0"/>
              <a:t>7) Сколько </a:t>
            </a:r>
            <a:r>
              <a:rPr lang="ru-RU" sz="1800" dirty="0"/>
              <a:t>раз читал Федя задачу?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033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Какая пословица подходит к рассказу?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700" y="403226"/>
            <a:ext cx="53253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двумя зайцами погонишься - ни одного не поймаешь. 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хорошо, а два лучше. 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Делу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время, потехе час. 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Сделал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дело, гуляй смело.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а двумя зайцами погонишься, ни одного не поймаешь — Чехов Антон Павлович,  читать рассказ детям онлай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012825"/>
            <a:ext cx="1793373" cy="16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алые жанры фольклора. - Литература - 5 клас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47" y="964897"/>
            <a:ext cx="2362200" cy="17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86170" y="812888"/>
            <a:ext cx="1402197" cy="1426875"/>
            <a:chOff x="821054" y="1014000"/>
            <a:chExt cx="2260997" cy="2230850"/>
          </a:xfrm>
        </p:grpSpPr>
        <p:pic>
          <p:nvPicPr>
            <p:cNvPr id="2050" name="Picture 2" descr="D:\клипарт\мебель\0_842b4_d5731096_S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1054" y="1014000"/>
              <a:ext cx="2260997" cy="2230850"/>
            </a:xfrm>
            <a:prstGeom prst="rect">
              <a:avLst/>
            </a:prstGeom>
            <a:noFill/>
          </p:spPr>
        </p:pic>
        <p:pic>
          <p:nvPicPr>
            <p:cNvPr id="5123" name="Picture 3" descr="D:\Маме\Учительская деятельность\школа\для учебника 5 класса\Русский язык 5 класс Мусурманова Ю.Ю\мультимедиа\аудиокартинки\Федина задача\clip_image007____.jpg"/>
            <p:cNvPicPr>
              <a:picLocks noChangeAspect="1" noChangeArrowheads="1"/>
            </p:cNvPicPr>
            <p:nvPr/>
          </p:nvPicPr>
          <p:blipFill>
            <a:blip r:embed="rId3" cstate="print"/>
            <a:srcRect r="14722"/>
            <a:stretch>
              <a:fillRect/>
            </a:stretch>
          </p:blipFill>
          <p:spPr bwMode="auto">
            <a:xfrm>
              <a:off x="1396369" y="1211180"/>
              <a:ext cx="1318230" cy="1183027"/>
            </a:xfrm>
            <a:prstGeom prst="roundRect">
              <a:avLst/>
            </a:prstGeom>
            <a:noFill/>
          </p:spPr>
        </p:pic>
      </p:grpSp>
      <p:grpSp>
        <p:nvGrpSpPr>
          <p:cNvPr id="2" name="Группа 1"/>
          <p:cNvGrpSpPr/>
          <p:nvPr/>
        </p:nvGrpSpPr>
        <p:grpSpPr>
          <a:xfrm>
            <a:off x="4178300" y="513700"/>
            <a:ext cx="1356669" cy="850612"/>
            <a:chOff x="1835077" y="0"/>
            <a:chExt cx="3008267" cy="1802694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2916701" y="168992"/>
              <a:ext cx="1926643" cy="1337697"/>
            </a:xfrm>
            <a:prstGeom prst="cloudCallout">
              <a:avLst>
                <a:gd name="adj1" fmla="val -51773"/>
                <a:gd name="adj2" fmla="val 572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2"/>
            </a:p>
          </p:txBody>
        </p:sp>
        <p:pic>
          <p:nvPicPr>
            <p:cNvPr id="9" name="Picture 6" descr="F:\мультимед\0_118632_cc5be8f1_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61720" y="743606"/>
              <a:ext cx="962383" cy="685028"/>
            </a:xfrm>
            <a:prstGeom prst="rect">
              <a:avLst/>
            </a:prstGeom>
            <a:noFill/>
          </p:spPr>
        </p:pic>
        <p:pic>
          <p:nvPicPr>
            <p:cNvPr id="10" name="Picture 2" descr="D:\клипарт\Еда\0_12c729_7d28e6e2_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1319" y="304196"/>
              <a:ext cx="772018" cy="777417"/>
            </a:xfrm>
            <a:prstGeom prst="rect">
              <a:avLst/>
            </a:prstGeom>
            <a:noFill/>
          </p:spPr>
        </p:pic>
        <p:pic>
          <p:nvPicPr>
            <p:cNvPr id="8" name="Picture 2" descr="D:\клипарт\клипарт цветы\0_73c0b_e182b4f5_S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19505" y="473199"/>
              <a:ext cx="470507" cy="904820"/>
            </a:xfrm>
            <a:prstGeom prst="rect">
              <a:avLst/>
            </a:prstGeom>
            <a:noFill/>
          </p:spPr>
        </p:pic>
        <p:pic>
          <p:nvPicPr>
            <p:cNvPr id="14" name="Picture 1" descr="D:\клипарт\школа\лдл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835077" y="0"/>
              <a:ext cx="1309958" cy="1802694"/>
            </a:xfrm>
            <a:prstGeom prst="rect">
              <a:avLst/>
            </a:prstGeom>
            <a:noFill/>
          </p:spPr>
        </p:pic>
        <p:pic>
          <p:nvPicPr>
            <p:cNvPr id="15" name="Picture 2" descr="F:\мультимед\0_1325fb_6bc2900_S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87107" y="980211"/>
              <a:ext cx="777417" cy="553369"/>
            </a:xfrm>
            <a:prstGeom prst="rect">
              <a:avLst/>
            </a:prstGeom>
            <a:noFill/>
          </p:spPr>
        </p:pic>
      </p:grpSp>
      <p:pic>
        <p:nvPicPr>
          <p:cNvPr id="16" name="Picture 6" descr="Книга: &quot;Большая книга рассказов&quot; - Николай Носов. Купить книгу, читать  рецензии | ISBN 978-5-389-01904-1 | Лабирин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55" y="812888"/>
            <a:ext cx="1724771" cy="207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900" y="10131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101" y="736982"/>
            <a:ext cx="276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Прочитайте рассказ. Ответьте на вопросы на странице 195,196.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938992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</a:rPr>
              <a:t>Пускай в песках, где пауки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Да ящерицы жили,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Перекликаются гудки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И </a:t>
            </a:r>
            <a:r>
              <a:rPr lang="ru-RU" sz="1800" i="1" dirty="0">
                <a:solidFill>
                  <a:srgbClr val="002060"/>
                </a:solidFill>
              </a:rPr>
              <a:t>хлопка мягкие тюки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Везут автомобили.</a:t>
            </a:r>
          </a:p>
          <a:p>
            <a:endParaRPr lang="ru-RU" sz="1800" dirty="0"/>
          </a:p>
        </p:txBody>
      </p:sp>
      <p:pic>
        <p:nvPicPr>
          <p:cNvPr id="3074" name="Picture 2" descr="Пустыни - Животный мир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90" y="1470025"/>
            <a:ext cx="1676401" cy="111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аук-фаланга или сольпуга. Описание, фото и видео сольпу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5633" y="492348"/>
            <a:ext cx="1541517" cy="1047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охранить бойкот узбекского хлопка, хотя бы на год… | Центр-1 / Centre1.com  - Новости из Узбекиста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28" y="631825"/>
            <a:ext cx="2548012" cy="215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к выращивать хлопок шаг за шагом в Farming Simulator 19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1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овости Узбекистана - Кызылтепинский хирман становится весоме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4"/>
            <a:ext cx="2508250" cy="21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Хирман становится весомее В... - «Do'stlik bayrog'i»-«Знамя дружбы» | 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ирман становится весомее В... - «Do'stlik bayrog'i»-«Знамя дружбы» | 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В Узбекистане собрано более 3,35 миллиона тонн хлопка – Газета.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2" y="559625"/>
            <a:ext cx="5214006" cy="26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80849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Picture 2" descr="D:\клипарт\узбекистан\73587159_MOI_FOTO_2_17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8551" y="1266161"/>
            <a:ext cx="1295400" cy="860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8" name="Picture 8" descr="Что особенного можно сделать во время поездки в Узбекистан | Novotours Silk  Road - Туристическое агентство (туроператор) в Ташкенте, Узбекист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46" y="1183979"/>
            <a:ext cx="1371600" cy="990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Самаркандские лепёшки, Сказания и легенды узбекского народа, Рубрика - Это  интересно!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31" y="545169"/>
            <a:ext cx="1679575" cy="1163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Цой Анна-Мария. Наманганские ябло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Цой Анна-Мария. Наманганские ябло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Цой Анна-Мария. Наманганские ябло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94" y="1406914"/>
            <a:ext cx="1275955" cy="9569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В Намангане яблоки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34363" r="5997" b="24342"/>
          <a:stretch/>
        </p:blipFill>
        <p:spPr bwMode="auto">
          <a:xfrm>
            <a:off x="3539583" y="1931210"/>
            <a:ext cx="1899349" cy="9548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клипарт\Еда\гранат1.png"/>
          <p:cNvPicPr>
            <a:picLocks noChangeAspect="1" noChangeArrowheads="1"/>
          </p:cNvPicPr>
          <p:nvPr/>
        </p:nvPicPr>
        <p:blipFill>
          <a:blip r:embed="rId7" cstate="print"/>
          <a:srcRect l="23097" t="8702" r="17082" b="10459"/>
          <a:stretch>
            <a:fillRect/>
          </a:stretch>
        </p:blipFill>
        <p:spPr bwMode="auto">
          <a:xfrm>
            <a:off x="3313447" y="1965440"/>
            <a:ext cx="442216" cy="497493"/>
          </a:xfrm>
          <a:prstGeom prst="rect">
            <a:avLst/>
          </a:prstGeom>
          <a:noFill/>
        </p:spPr>
      </p:pic>
      <p:pic>
        <p:nvPicPr>
          <p:cNvPr id="16" name="Picture 7" descr="D:\клипарт\Еда\гранат1.png"/>
          <p:cNvPicPr>
            <a:picLocks noChangeAspect="1" noChangeArrowheads="1"/>
          </p:cNvPicPr>
          <p:nvPr/>
        </p:nvPicPr>
        <p:blipFill>
          <a:blip r:embed="rId7" cstate="print"/>
          <a:srcRect l="23097" t="8702" r="17082" b="10459"/>
          <a:stretch>
            <a:fillRect/>
          </a:stretch>
        </p:blipFill>
        <p:spPr bwMode="auto">
          <a:xfrm rot="4001178">
            <a:off x="5113454" y="1682363"/>
            <a:ext cx="503249" cy="56615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500" y="697251"/>
            <a:ext cx="32594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будет хлебным этот край,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Безводный и бесплодный.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яблок, ягод урожай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Приносит ежегодно!</a:t>
            </a:r>
          </a:p>
        </p:txBody>
      </p:sp>
      <p:pic>
        <p:nvPicPr>
          <p:cNvPr id="5140" name="Picture 20" descr="К Аральскому морю, через плато Устюрт | Туры в Узбекистан – Mice Uzbekist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132" y="4137025"/>
            <a:ext cx="4571772" cy="30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r>
              <a:rPr lang="ru-RU" sz="1800" dirty="0"/>
              <a:t>От буквы «А» </a:t>
            </a:r>
            <a:endParaRPr lang="ru-RU" sz="1800" dirty="0" smtClean="0"/>
          </a:p>
          <a:p>
            <a:r>
              <a:rPr lang="ru-RU" sz="1800" dirty="0"/>
              <a:t> </a:t>
            </a:r>
            <a:r>
              <a:rPr lang="ru-RU" sz="1800" dirty="0" smtClean="0"/>
              <a:t>             до</a:t>
            </a:r>
            <a:r>
              <a:rPr lang="ru-RU" sz="1800" dirty="0"/>
              <a:t> буквы «Я»</a:t>
            </a:r>
            <a:br>
              <a:rPr lang="ru-RU" sz="1800" dirty="0"/>
            </a:br>
            <a:r>
              <a:rPr lang="ru-RU" sz="1800" dirty="0" smtClean="0"/>
              <a:t>Течёт</a:t>
            </a:r>
            <a:r>
              <a:rPr lang="ru-RU" sz="1800" dirty="0"/>
              <a:t> река </a:t>
            </a:r>
            <a:r>
              <a:rPr lang="ru-RU" sz="1800" dirty="0" err="1"/>
              <a:t>Аму</a:t>
            </a:r>
            <a:r>
              <a:rPr lang="ru-RU" sz="1800" dirty="0"/>
              <a:t>-Дарья.</a:t>
            </a:r>
            <a:br>
              <a:rPr lang="ru-RU" sz="1800" dirty="0"/>
            </a:br>
            <a:r>
              <a:rPr lang="ru-RU" sz="1800" dirty="0"/>
              <a:t>От буквы «А» </a:t>
            </a:r>
            <a:endParaRPr lang="ru-RU" sz="1800" dirty="0" smtClean="0"/>
          </a:p>
          <a:p>
            <a:r>
              <a:rPr lang="ru-RU" sz="1800" dirty="0"/>
              <a:t> </a:t>
            </a:r>
            <a:r>
              <a:rPr lang="ru-RU" sz="1800" dirty="0" smtClean="0"/>
              <a:t>              до</a:t>
            </a:r>
            <a:r>
              <a:rPr lang="ru-RU" sz="1800" dirty="0"/>
              <a:t> буквы «Я»</a:t>
            </a:r>
            <a:br>
              <a:rPr lang="ru-RU" sz="1800" dirty="0"/>
            </a:br>
            <a:r>
              <a:rPr lang="ru-RU" sz="1800" dirty="0" smtClean="0"/>
              <a:t>Идёт</a:t>
            </a:r>
            <a:r>
              <a:rPr lang="ru-RU" sz="1800" dirty="0"/>
              <a:t> и азбука моя.</a:t>
            </a:r>
          </a:p>
        </p:txBody>
      </p:sp>
      <p:pic>
        <p:nvPicPr>
          <p:cNvPr id="6146" name="Picture 2" descr="Поездка на реку Амударь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5"/>
            <a:ext cx="2508250" cy="210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ка Амударья (Таджикистан – Туркмения - Узбекистан) &gt; 29 Пальм - Клуб  путешествий Павла Аксенов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" b="13570"/>
          <a:stretch/>
        </p:blipFill>
        <p:spPr bwMode="auto">
          <a:xfrm>
            <a:off x="2981214" y="757363"/>
            <a:ext cx="2495661" cy="21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08025"/>
            <a:ext cx="3048000" cy="1661993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П</a:t>
            </a:r>
            <a:r>
              <a:rPr lang="ru-RU" sz="1800" dirty="0" smtClean="0">
                <a:solidFill>
                  <a:schemeClr val="tx1"/>
                </a:solidFill>
              </a:rPr>
              <a:t>ознакомимся с творчеством талантливого детского писателя.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Вспомним произведения Носова. Прочитаем рассказ «Федина задача»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AutoShape 2" descr="Рассказы Н.Н.Носова. Читайте онлайн с иллюстрация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иколай Носов читать рассказы и книги | Лабирин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4762" b="4762"/>
          <a:stretch/>
        </p:blipFill>
        <p:spPr>
          <a:xfrm>
            <a:off x="3202432" y="721939"/>
            <a:ext cx="227841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1052</Words>
  <Application>Microsoft Office PowerPoint</Application>
  <PresentationFormat>Произвольный</PresentationFormat>
  <Paragraphs>119</Paragraphs>
  <Slides>42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Office Theme</vt:lpstr>
      <vt:lpstr>Slide</vt:lpstr>
      <vt:lpstr>Русский язык литературное чтение</vt:lpstr>
      <vt:lpstr>Весёлое путешествие</vt:lpstr>
      <vt:lpstr>Повторим стихотворение Маршака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на уроке мы </vt:lpstr>
      <vt:lpstr>Николай Николаевич Носов (1908-1976)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Николай Носов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Песня о блохе</vt:lpstr>
      <vt:lpstr>  Фёдор Иванович Шаляпин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Эпизод 1. Никто не будет мешать</vt:lpstr>
      <vt:lpstr>Какие слова подходят к Феде? </vt:lpstr>
      <vt:lpstr>Эпизод 2     «Хорошая песня»</vt:lpstr>
      <vt:lpstr>Презентация PowerPoint</vt:lpstr>
      <vt:lpstr>Презентация PowerPoint</vt:lpstr>
      <vt:lpstr>Математический диктант</vt:lpstr>
      <vt:lpstr>Какая пословица подходит к рассказу?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Учетная запись Майкрософт</cp:lastModifiedBy>
  <cp:revision>92</cp:revision>
  <dcterms:created xsi:type="dcterms:W3CDTF">2020-04-13T08:06:06Z</dcterms:created>
  <dcterms:modified xsi:type="dcterms:W3CDTF">2020-11-21T06:17:10Z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