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66" r:id="rId2"/>
    <p:sldId id="265" r:id="rId3"/>
    <p:sldId id="475" r:id="rId4"/>
    <p:sldId id="422" r:id="rId5"/>
    <p:sldId id="430" r:id="rId6"/>
    <p:sldId id="432" r:id="rId7"/>
    <p:sldId id="433" r:id="rId8"/>
    <p:sldId id="473" r:id="rId9"/>
    <p:sldId id="474" r:id="rId10"/>
    <p:sldId id="460" r:id="rId11"/>
    <p:sldId id="427" r:id="rId12"/>
    <p:sldId id="478" r:id="rId13"/>
    <p:sldId id="438" r:id="rId14"/>
    <p:sldId id="479" r:id="rId15"/>
    <p:sldId id="477" r:id="rId16"/>
    <p:sldId id="440" r:id="rId17"/>
    <p:sldId id="476" r:id="rId18"/>
    <p:sldId id="480" r:id="rId19"/>
    <p:sldId id="482" r:id="rId20"/>
    <p:sldId id="483" r:id="rId21"/>
    <p:sldId id="481" r:id="rId22"/>
    <p:sldId id="484" r:id="rId23"/>
    <p:sldId id="485" r:id="rId24"/>
    <p:sldId id="451" r:id="rId25"/>
    <p:sldId id="487" r:id="rId26"/>
    <p:sldId id="488" r:id="rId27"/>
    <p:sldId id="489" r:id="rId28"/>
    <p:sldId id="472" r:id="rId2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5" autoAdjust="0"/>
  </p:normalViewPr>
  <p:slideViewPr>
    <p:cSldViewPr>
      <p:cViewPr varScale="1">
        <p:scale>
          <a:sx n="136" d="100"/>
          <a:sy n="136" d="100"/>
        </p:scale>
        <p:origin x="85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BC234-9311-4826-9728-89C1882C445C}" type="datetimeFigureOut">
              <a:rPr lang="ru-RU" smtClean="0"/>
              <a:t>21.11.2020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81406-C751-4517-B02A-BE40C6E5A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0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1406-C751-4517-B02A-BE40C6E5A9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7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81406-C751-4517-B02A-BE40C6E5A9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77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2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2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194" y="1258887"/>
            <a:ext cx="2776907" cy="321876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r>
              <a:rPr lang="ru-RU" sz="2000" b="1" spc="-20" dirty="0" smtClean="0">
                <a:solidFill>
                  <a:srgbClr val="2365C7"/>
                </a:solidFill>
                <a:latin typeface="Arial"/>
                <a:cs typeface="Arial"/>
              </a:rPr>
              <a:t>   </a:t>
            </a:r>
            <a:endParaRPr lang="ru-RU" sz="2000" b="1" spc="-2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2012" y="1195133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3208" y="249697"/>
            <a:ext cx="173270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142012" y="2092582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13" y="1195133"/>
            <a:ext cx="4987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</p:txBody>
      </p:sp>
      <p:sp>
        <p:nvSpPr>
          <p:cNvPr id="8" name="AutoShape 2" descr="обои : небо, Синий фон, Зима, Макрос, филиал, мороз, Замораживание, Хлопья  снега, Дерево, Погода, время года 3840x2160 - rehctawatcher - 255751 -  красивые картинки - Wall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2128" y="1151277"/>
            <a:ext cx="301654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 Как сказать о неточном   количестве предметов?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или мало?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Отдаем ребенка в спортивную секцию | NORMA.U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6" descr="Амударьинский клад | Легенды нашей эпох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75" y="1248610"/>
            <a:ext cx="1773389" cy="144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300" y="102424"/>
            <a:ext cx="3572747" cy="315471"/>
          </a:xfrm>
        </p:spPr>
        <p:txBody>
          <a:bodyPr/>
          <a:lstStyle/>
          <a:p>
            <a:r>
              <a:rPr lang="ru-RU" dirty="0" smtClean="0"/>
              <a:t>В супермаркете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25483" y="1878826"/>
            <a:ext cx="2508123" cy="1107996"/>
          </a:xfrm>
        </p:spPr>
        <p:txBody>
          <a:bodyPr/>
          <a:lstStyle/>
          <a:p>
            <a:r>
              <a:rPr lang="ru-RU" sz="1800" dirty="0"/>
              <a:t>— Пожалуйста, дайте мне </a:t>
            </a:r>
            <a:r>
              <a:rPr lang="ru-RU" sz="1800" dirty="0" smtClean="0"/>
              <a:t>шесть шоколадок.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— Надо заплатить в кассу двести </a:t>
            </a:r>
            <a:r>
              <a:rPr lang="ru-RU" sz="1800" dirty="0" err="1"/>
              <a:t>сумов</a:t>
            </a:r>
            <a:r>
              <a:rPr lang="ru-RU" sz="1800" dirty="0"/>
              <a:t>.</a:t>
            </a:r>
          </a:p>
        </p:txBody>
      </p:sp>
      <p:pic>
        <p:nvPicPr>
          <p:cNvPr id="19460" name="Picture 4" descr="Отзывы о Шоколадные конфеты Lukas &quot;Дай пять&quot;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5" r="148"/>
          <a:stretch/>
        </p:blipFill>
        <p:spPr bwMode="auto">
          <a:xfrm>
            <a:off x="168298" y="622527"/>
            <a:ext cx="1216452" cy="9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Отзывы о Шоколадные конфеты Lukas &quot;Дай пят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5" r="148"/>
          <a:stretch/>
        </p:blipFill>
        <p:spPr bwMode="auto">
          <a:xfrm>
            <a:off x="1384750" y="622527"/>
            <a:ext cx="1216452" cy="9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Отзывы о Шоколадные конфеты Lukas &quot;Дай пят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5" r="148"/>
          <a:stretch/>
        </p:blipFill>
        <p:spPr bwMode="auto">
          <a:xfrm>
            <a:off x="2527750" y="622527"/>
            <a:ext cx="1216452" cy="9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Отзывы о Шоколадные конфеты Lukas &quot;Дай пят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5" r="148"/>
          <a:stretch/>
        </p:blipFill>
        <p:spPr bwMode="auto">
          <a:xfrm>
            <a:off x="3744202" y="622527"/>
            <a:ext cx="1216452" cy="9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Отзывы о Шоколадные конфеты Lukas &quot;Дай пят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5" r="148"/>
          <a:stretch/>
        </p:blipFill>
        <p:spPr bwMode="auto">
          <a:xfrm>
            <a:off x="4278976" y="1400042"/>
            <a:ext cx="1216452" cy="9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Отзывы о Шоколадные конфеты Lukas &quot;Дай пять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5" r="148"/>
          <a:stretch/>
        </p:blipFill>
        <p:spPr bwMode="auto">
          <a:xfrm>
            <a:off x="3093746" y="1400042"/>
            <a:ext cx="1216452" cy="9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Интервью Анвара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2580513" cy="2492990"/>
          </a:xfrm>
        </p:spPr>
        <p:txBody>
          <a:bodyPr/>
          <a:lstStyle/>
          <a:p>
            <a:r>
              <a:rPr lang="ru-RU" sz="1800" dirty="0" smtClean="0"/>
              <a:t> В шкафу </a:t>
            </a:r>
            <a:r>
              <a:rPr lang="ru-RU" sz="1800" b="1" dirty="0"/>
              <a:t>много</a:t>
            </a:r>
            <a:r>
              <a:rPr lang="ru-RU" sz="1800" dirty="0"/>
              <a:t> книг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- Сколько книг ты прочитал?</a:t>
            </a:r>
          </a:p>
          <a:p>
            <a:r>
              <a:rPr lang="ru-RU" sz="1800" dirty="0"/>
              <a:t>-</a:t>
            </a:r>
            <a:r>
              <a:rPr lang="ru-RU" sz="1800" dirty="0" smtClean="0"/>
              <a:t>Я </a:t>
            </a:r>
            <a:r>
              <a:rPr lang="ru-RU" sz="1800" dirty="0"/>
              <a:t>прочитал </a:t>
            </a:r>
            <a:r>
              <a:rPr lang="ru-RU" sz="1800" b="1" dirty="0"/>
              <a:t>несколько</a:t>
            </a:r>
            <a:r>
              <a:rPr lang="ru-RU" sz="1800" dirty="0"/>
              <a:t> книг. </a:t>
            </a:r>
            <a:endParaRPr lang="ru-RU" sz="1800" dirty="0" smtClean="0"/>
          </a:p>
          <a:p>
            <a:r>
              <a:rPr lang="ru-RU" sz="1800" dirty="0" smtClean="0"/>
              <a:t>- Сколько книг есть у тебя?</a:t>
            </a:r>
          </a:p>
          <a:p>
            <a:r>
              <a:rPr lang="ru-RU" sz="1800" dirty="0" smtClean="0"/>
              <a:t>-У </a:t>
            </a:r>
            <a:r>
              <a:rPr lang="ru-RU" sz="1800" dirty="0"/>
              <a:t>меня есть </a:t>
            </a:r>
            <a:r>
              <a:rPr lang="ru-RU" sz="1800" b="1" dirty="0" smtClean="0"/>
              <a:t>двадцать пять </a:t>
            </a:r>
            <a:r>
              <a:rPr lang="ru-RU" sz="1800" b="1" dirty="0"/>
              <a:t>книг</a:t>
            </a:r>
            <a:r>
              <a:rPr lang="ru-RU" sz="1800" dirty="0"/>
              <a:t>. </a:t>
            </a:r>
          </a:p>
        </p:txBody>
      </p:sp>
      <p:pic>
        <p:nvPicPr>
          <p:cNvPr id="2050" name="Picture 2" descr="Как расположить и выбрать книжный шкаф: фото и советы — www.wday.ru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631825"/>
            <a:ext cx="2353547" cy="21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3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462213"/>
          </a:xfrm>
        </p:spPr>
        <p:txBody>
          <a:bodyPr/>
          <a:lstStyle/>
          <a:p>
            <a:r>
              <a:rPr lang="ru-RU" sz="2000" i="1" dirty="0">
                <a:solidFill>
                  <a:schemeClr val="tx2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Скажите по образцу.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 Ученик </a:t>
            </a:r>
            <a:r>
              <a:rPr lang="ru-RU" sz="2000" i="1" dirty="0">
                <a:solidFill>
                  <a:schemeClr val="tx2"/>
                </a:solidFill>
              </a:rPr>
              <a:t>— несколько ученик</a:t>
            </a:r>
            <a:r>
              <a:rPr lang="ru-RU" sz="2000" i="1" dirty="0">
                <a:solidFill>
                  <a:srgbClr val="FF0000"/>
                </a:solidFill>
              </a:rPr>
              <a:t>ов</a:t>
            </a:r>
            <a:r>
              <a:rPr lang="ru-RU" sz="2000" i="1" dirty="0">
                <a:solidFill>
                  <a:schemeClr val="tx2"/>
                </a:solidFill>
              </a:rPr>
              <a:t>; мальчик, журнал, портрет. </a:t>
            </a:r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Друг </a:t>
            </a:r>
            <a:r>
              <a:rPr lang="ru-RU" sz="2000" i="1" dirty="0">
                <a:solidFill>
                  <a:schemeClr val="tx2"/>
                </a:solidFill>
              </a:rPr>
              <a:t>— мало друз</a:t>
            </a:r>
            <a:r>
              <a:rPr lang="ru-RU" sz="2000" i="1" dirty="0">
                <a:solidFill>
                  <a:srgbClr val="FF0000"/>
                </a:solidFill>
              </a:rPr>
              <a:t>ей</a:t>
            </a:r>
            <a:r>
              <a:rPr lang="ru-RU" sz="2000" i="1" dirty="0">
                <a:solidFill>
                  <a:schemeClr val="tx2"/>
                </a:solidFill>
              </a:rPr>
              <a:t>; товарищ, учитель, словарь, календарь</a:t>
            </a:r>
            <a:r>
              <a:rPr lang="ru-RU" sz="2000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>
                <a:solidFill>
                  <a:schemeClr val="tx2"/>
                </a:solidFill>
              </a:rPr>
              <a:t>Красная гвоздика — немного красн</a:t>
            </a:r>
            <a:r>
              <a:rPr lang="ru-RU" sz="2000" i="1" dirty="0">
                <a:solidFill>
                  <a:srgbClr val="FF0000"/>
                </a:solidFill>
              </a:rPr>
              <a:t>ых</a:t>
            </a:r>
            <a:r>
              <a:rPr lang="ru-RU" sz="2000" i="1" dirty="0">
                <a:solidFill>
                  <a:schemeClr val="tx2"/>
                </a:solidFill>
              </a:rPr>
              <a:t> гвоздик; жёлтая роза, белая лилия, </a:t>
            </a:r>
            <a:r>
              <a:rPr lang="ru-RU" sz="2000" i="1" dirty="0" smtClean="0">
                <a:solidFill>
                  <a:schemeClr val="tx2"/>
                </a:solidFill>
              </a:rPr>
              <a:t>шоколадная конфета.</a:t>
            </a:r>
          </a:p>
        </p:txBody>
      </p:sp>
    </p:spTree>
    <p:extLst>
      <p:ext uri="{BB962C8B-B14F-4D97-AF65-F5344CB8AC3E}">
        <p14:creationId xmlns:p14="http://schemas.microsoft.com/office/powerpoint/2010/main" val="26562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769989"/>
          </a:xfrm>
        </p:spPr>
        <p:txBody>
          <a:bodyPr/>
          <a:lstStyle/>
          <a:p>
            <a:r>
              <a:rPr lang="ru-RU" sz="2000" i="1" dirty="0">
                <a:solidFill>
                  <a:schemeClr val="tx2"/>
                </a:solidFill>
              </a:rPr>
              <a:t>Умная девочка — много умн</a:t>
            </a:r>
            <a:r>
              <a:rPr lang="ru-RU" sz="2000" i="1" dirty="0">
                <a:solidFill>
                  <a:srgbClr val="FF0000"/>
                </a:solidFill>
              </a:rPr>
              <a:t>ых</a:t>
            </a:r>
            <a:r>
              <a:rPr lang="ru-RU" sz="2000" i="1" dirty="0">
                <a:solidFill>
                  <a:schemeClr val="tx2"/>
                </a:solidFill>
              </a:rPr>
              <a:t> девочек; </a:t>
            </a:r>
            <a:r>
              <a:rPr lang="ru-RU" sz="2000" i="1" dirty="0" smtClean="0">
                <a:solidFill>
                  <a:schemeClr val="tx2"/>
                </a:solidFill>
              </a:rPr>
              <a:t>шариковая </a:t>
            </a:r>
            <a:r>
              <a:rPr lang="ru-RU" sz="2000" i="1" dirty="0">
                <a:solidFill>
                  <a:schemeClr val="tx2"/>
                </a:solidFill>
              </a:rPr>
              <a:t>ручка, общая тетрадка, новая обложка, любимая подружка</a:t>
            </a:r>
            <a:r>
              <a:rPr lang="ru-RU" sz="2000" i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>
                <a:solidFill>
                  <a:schemeClr val="tx2"/>
                </a:solidFill>
              </a:rPr>
              <a:t>Спелое яблоко — больше спел</a:t>
            </a:r>
            <a:r>
              <a:rPr lang="ru-RU" sz="2000" i="1" dirty="0">
                <a:solidFill>
                  <a:srgbClr val="FF0000"/>
                </a:solidFill>
              </a:rPr>
              <a:t>ых</a:t>
            </a:r>
            <a:r>
              <a:rPr lang="ru-RU" sz="2000" i="1" dirty="0">
                <a:solidFill>
                  <a:schemeClr val="tx2"/>
                </a:solidFill>
              </a:rPr>
              <a:t> яблок; свежее яйцо, трудное правило, свободное место. </a:t>
            </a:r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Твоё </a:t>
            </a:r>
            <a:r>
              <a:rPr lang="ru-RU" sz="2000" i="1" dirty="0">
                <a:solidFill>
                  <a:schemeClr val="tx2"/>
                </a:solidFill>
              </a:rPr>
              <a:t>письмо — меньше тво</a:t>
            </a:r>
            <a:r>
              <a:rPr lang="ru-RU" sz="2000" i="1" dirty="0">
                <a:solidFill>
                  <a:srgbClr val="FF0000"/>
                </a:solidFill>
              </a:rPr>
              <a:t>их</a:t>
            </a:r>
            <a:r>
              <a:rPr lang="ru-RU" sz="2000" i="1" dirty="0">
                <a:solidFill>
                  <a:schemeClr val="tx2"/>
                </a:solidFill>
              </a:rPr>
              <a:t> писем; круглое окно</a:t>
            </a:r>
            <a:r>
              <a:rPr lang="ru-RU" sz="2000" i="1" dirty="0" smtClean="0">
                <a:solidFill>
                  <a:schemeClr val="tx2"/>
                </a:solidFill>
              </a:rPr>
              <a:t>.(-ых)</a:t>
            </a:r>
            <a:endParaRPr lang="ru-RU" sz="2000" i="1" dirty="0">
              <a:solidFill>
                <a:schemeClr val="tx2"/>
              </a:solidFill>
            </a:endParaRPr>
          </a:p>
          <a:p>
            <a:endParaRPr lang="ru-RU" sz="20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687" y="555626"/>
            <a:ext cx="5410200" cy="1446550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</a:rPr>
              <a:t>Сосед Анвара </a:t>
            </a:r>
            <a:r>
              <a:rPr lang="ru-RU" sz="1400" b="1" dirty="0" err="1">
                <a:solidFill>
                  <a:schemeClr val="tx1"/>
                </a:solidFill>
              </a:rPr>
              <a:t>Маруф</a:t>
            </a:r>
            <a:r>
              <a:rPr lang="ru-RU" sz="1400" b="1" dirty="0">
                <a:solidFill>
                  <a:schemeClr val="tx1"/>
                </a:solidFill>
              </a:rPr>
              <a:t> очень любит хвастаться. Рассмотрите картинку и </a:t>
            </a:r>
            <a:r>
              <a:rPr lang="ru-RU" sz="1400" b="1" dirty="0" smtClean="0">
                <a:solidFill>
                  <a:schemeClr val="tx1"/>
                </a:solidFill>
              </a:rPr>
              <a:t>напишите</a:t>
            </a:r>
            <a:r>
              <a:rPr lang="ru-RU" sz="1400" b="1" dirty="0">
                <a:solidFill>
                  <a:schemeClr val="tx1"/>
                </a:solidFill>
              </a:rPr>
              <a:t>, как он хвастает, по образцу.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Какую </a:t>
            </a:r>
            <a:r>
              <a:rPr lang="ru-RU" sz="1400" b="1" dirty="0">
                <a:solidFill>
                  <a:schemeClr val="tx1"/>
                </a:solidFill>
              </a:rPr>
              <a:t>сказку это напоминает?</a:t>
            </a:r>
          </a:p>
          <a:p>
            <a:r>
              <a:rPr lang="ru-RU" sz="1600" i="1" dirty="0">
                <a:solidFill>
                  <a:schemeClr val="tx2"/>
                </a:solidFill>
              </a:rPr>
              <a:t>Образец: — У меня не один велосипед, а много велосипедов!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87" y="564956"/>
            <a:ext cx="54102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2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1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339102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</a:rPr>
              <a:t>Прочитайте рассказ Анвара, добавляя правильные окончания слов. </a:t>
            </a:r>
          </a:p>
          <a:p>
            <a:r>
              <a:rPr lang="ru-RU" sz="2000" i="1" dirty="0">
                <a:solidFill>
                  <a:schemeClr val="tx2"/>
                </a:solidFill>
              </a:rPr>
              <a:t>Когда я был маленький, очень любил сладкое. Я часто просил у своей </a:t>
            </a:r>
            <a:r>
              <a:rPr lang="ru-RU" sz="2000" i="1" dirty="0" smtClean="0">
                <a:solidFill>
                  <a:schemeClr val="tx2"/>
                </a:solidFill>
              </a:rPr>
              <a:t>бабушки</a:t>
            </a:r>
            <a:r>
              <a:rPr lang="ru-RU" sz="2000" i="1" dirty="0">
                <a:solidFill>
                  <a:schemeClr val="tx2"/>
                </a:solidFill>
              </a:rPr>
              <a:t>: «</a:t>
            </a:r>
            <a:r>
              <a:rPr lang="ru-RU" sz="2000" i="1" dirty="0" smtClean="0">
                <a:solidFill>
                  <a:schemeClr val="tx2"/>
                </a:solidFill>
              </a:rPr>
              <a:t>Бабушка</a:t>
            </a:r>
            <a:r>
              <a:rPr lang="ru-RU" sz="2000" i="1" dirty="0">
                <a:solidFill>
                  <a:schemeClr val="tx2"/>
                </a:solidFill>
              </a:rPr>
              <a:t>, дайте мне пирожные! Много пирожных! Я хочу много конфет... и яблок...! И </a:t>
            </a:r>
            <a:r>
              <a:rPr lang="ru-RU" sz="2000" i="1" dirty="0" smtClean="0">
                <a:solidFill>
                  <a:schemeClr val="tx2"/>
                </a:solidFill>
              </a:rPr>
              <a:t>побольше пряник ... ! </a:t>
            </a:r>
            <a:r>
              <a:rPr lang="ru-RU" sz="2000" i="1" dirty="0">
                <a:solidFill>
                  <a:schemeClr val="tx2"/>
                </a:solidFill>
              </a:rPr>
              <a:t>Купите мне много </a:t>
            </a:r>
            <a:r>
              <a:rPr lang="ru-RU" sz="2000" i="1" dirty="0" smtClean="0">
                <a:solidFill>
                  <a:schemeClr val="tx2"/>
                </a:solidFill>
              </a:rPr>
              <a:t>шоколадок</a:t>
            </a:r>
            <a:r>
              <a:rPr lang="ru-RU" sz="2000" i="1" dirty="0">
                <a:solidFill>
                  <a:schemeClr val="tx2"/>
                </a:solidFill>
              </a:rPr>
              <a:t>!» </a:t>
            </a:r>
            <a:endParaRPr lang="ru-RU" sz="2000" i="1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1900" y="2155825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9700" y="708026"/>
            <a:ext cx="5410200" cy="2769989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800" dirty="0"/>
              <a:t>Однажды </a:t>
            </a:r>
            <a:r>
              <a:rPr lang="ru-RU" sz="1800" dirty="0" smtClean="0"/>
              <a:t>бабушка </a:t>
            </a:r>
            <a:r>
              <a:rPr lang="ru-RU" sz="1800" dirty="0"/>
              <a:t>спросила меня: «Почему ты всегда </a:t>
            </a:r>
            <a:r>
              <a:rPr lang="ru-RU" sz="1800" dirty="0" smtClean="0"/>
              <a:t>говоришь </a:t>
            </a:r>
            <a:r>
              <a:rPr lang="ru-RU" sz="1800" dirty="0"/>
              <a:t>много? Давай посмотрим, сколько чего у тебя самого. Голова — </a:t>
            </a:r>
            <a:r>
              <a:rPr lang="ru-RU" sz="1800" dirty="0" err="1"/>
              <a:t>одн</a:t>
            </a:r>
            <a:r>
              <a:rPr lang="ru-RU" sz="1800" dirty="0"/>
              <a:t>..., рот — один, нос — один. Лоб — тоже один. Правда, глаза — </a:t>
            </a:r>
            <a:r>
              <a:rPr lang="ru-RU" sz="1800" dirty="0" err="1"/>
              <a:t>дв</a:t>
            </a:r>
            <a:r>
              <a:rPr lang="ru-RU" sz="1800" dirty="0"/>
              <a:t>..., руки — </a:t>
            </a:r>
            <a:r>
              <a:rPr lang="ru-RU" sz="1800" dirty="0" err="1" smtClean="0"/>
              <a:t>дв</a:t>
            </a:r>
            <a:r>
              <a:rPr lang="ru-RU" sz="1800" dirty="0" smtClean="0"/>
              <a:t>.., </a:t>
            </a:r>
            <a:r>
              <a:rPr lang="ru-RU" sz="1800" dirty="0"/>
              <a:t>ноги — тоже две. И уха </a:t>
            </a:r>
            <a:r>
              <a:rPr lang="ru-RU" sz="1800" dirty="0" err="1"/>
              <a:t>дв</a:t>
            </a:r>
            <a:r>
              <a:rPr lang="ru-RU" sz="1800" dirty="0"/>
              <a:t>..., чтобы </a:t>
            </a:r>
            <a:r>
              <a:rPr lang="ru-RU" sz="1800" dirty="0" smtClean="0"/>
              <a:t>больше слушать</a:t>
            </a:r>
            <a:r>
              <a:rPr lang="ru-RU" sz="1800" dirty="0"/>
              <a:t>!» </a:t>
            </a:r>
            <a:r>
              <a:rPr lang="ru-RU" sz="1800" dirty="0" smtClean="0"/>
              <a:t>Так </a:t>
            </a:r>
            <a:r>
              <a:rPr lang="ru-RU" sz="1800" dirty="0"/>
              <a:t>я понял, что не всегда нужно говорить слово много.</a:t>
            </a:r>
          </a:p>
          <a:p>
            <a:endParaRPr lang="ru-RU" sz="1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559300" y="116522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2700" y="17628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54300" y="176288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752" y="200342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11236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вежливо спросить о количестве?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2" y="784225"/>
            <a:ext cx="534418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4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031325"/>
          </a:xfrm>
        </p:spPr>
        <p:txBody>
          <a:bodyPr/>
          <a:lstStyle/>
          <a:p>
            <a:r>
              <a:rPr lang="ru-RU" sz="1600" b="1" dirty="0">
                <a:solidFill>
                  <a:schemeClr val="tx1"/>
                </a:solidFill>
              </a:rPr>
              <a:t>Придумайте вопросы о количестве продуктов для плова (салата, пирога). Дайте на них ответы. </a:t>
            </a:r>
            <a:r>
              <a:rPr lang="ru-RU" sz="2000" i="1" dirty="0">
                <a:solidFill>
                  <a:schemeClr val="tx2"/>
                </a:solidFill>
              </a:rPr>
              <a:t>Образец: — Сколько фруктов нужно тебе для компота?              </a:t>
            </a:r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  </a:t>
            </a:r>
            <a:r>
              <a:rPr lang="ru-RU" sz="2000" i="1" dirty="0">
                <a:solidFill>
                  <a:schemeClr val="tx2"/>
                </a:solidFill>
              </a:rPr>
              <a:t>— Мне нужно десять яблок и двадцать слив.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2126041"/>
            <a:ext cx="3886200" cy="92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092881"/>
          </a:xfrm>
        </p:spPr>
        <p:txBody>
          <a:bodyPr/>
          <a:lstStyle/>
          <a:p>
            <a:r>
              <a:rPr lang="ru-RU" sz="1600" b="1" dirty="0">
                <a:solidFill>
                  <a:schemeClr val="tx1"/>
                </a:solidFill>
              </a:rPr>
              <a:t>Восстановите вопросы к ответам. </a:t>
            </a:r>
            <a:r>
              <a:rPr lang="ru-RU" sz="1600" b="1" dirty="0" smtClean="0">
                <a:solidFill>
                  <a:schemeClr val="tx1"/>
                </a:solidFill>
              </a:rPr>
              <a:t>Запишите </a:t>
            </a:r>
            <a:r>
              <a:rPr lang="ru-RU" sz="1600" b="1" dirty="0">
                <a:solidFill>
                  <a:schemeClr val="tx1"/>
                </a:solidFill>
              </a:rPr>
              <a:t>их.</a:t>
            </a:r>
          </a:p>
          <a:p>
            <a:r>
              <a:rPr lang="ru-RU" sz="2000" i="1" dirty="0">
                <a:solidFill>
                  <a:schemeClr val="tx2"/>
                </a:solidFill>
              </a:rPr>
              <a:t>Образец: </a:t>
            </a:r>
            <a:r>
              <a:rPr lang="ru-RU" sz="1400" i="1" dirty="0">
                <a:solidFill>
                  <a:schemeClr val="tx1"/>
                </a:solidFill>
              </a:rPr>
              <a:t>...? — У меня одна книга. (Сколько у тебя книг?)</a:t>
            </a:r>
          </a:p>
          <a:p>
            <a:endParaRPr lang="ru-RU" sz="2000" i="1" dirty="0" smtClean="0">
              <a:solidFill>
                <a:schemeClr val="tx2"/>
              </a:solidFill>
            </a:endParaRPr>
          </a:p>
          <a:p>
            <a:r>
              <a:rPr lang="ru-RU" sz="2000" i="1" dirty="0" smtClean="0">
                <a:solidFill>
                  <a:schemeClr val="tx2"/>
                </a:solidFill>
              </a:rPr>
              <a:t>У </a:t>
            </a:r>
            <a:r>
              <a:rPr lang="ru-RU" sz="2000" i="1" dirty="0">
                <a:solidFill>
                  <a:schemeClr val="tx2"/>
                </a:solidFill>
              </a:rPr>
              <a:t>Малики один брат. В классе девять девочек. Вчера было четыре урока. У паука восемь ножек. Дима учил стихи два часа. </a:t>
            </a:r>
            <a:r>
              <a:rPr lang="ru-RU" sz="2000" i="1" dirty="0" smtClean="0">
                <a:solidFill>
                  <a:schemeClr val="tx2"/>
                </a:solidFill>
              </a:rPr>
              <a:t>Торт </a:t>
            </a:r>
            <a:r>
              <a:rPr lang="ru-RU" sz="2000" i="1" dirty="0">
                <a:solidFill>
                  <a:schemeClr val="tx2"/>
                </a:solidFill>
              </a:rPr>
              <a:t>стоит двадцать тысяч </a:t>
            </a:r>
            <a:r>
              <a:rPr lang="ru-RU" sz="2000" i="1" dirty="0" err="1">
                <a:solidFill>
                  <a:schemeClr val="tx2"/>
                </a:solidFill>
              </a:rPr>
              <a:t>сумов</a:t>
            </a:r>
            <a:r>
              <a:rPr lang="ru-RU" sz="2000" i="1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49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 мы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640" y="555625"/>
            <a:ext cx="5127859" cy="2154436"/>
          </a:xfrm>
        </p:spPr>
        <p:txBody>
          <a:bodyPr/>
          <a:lstStyle/>
          <a:p>
            <a:pPr algn="l"/>
            <a:r>
              <a:rPr lang="ru-RU" sz="2000" dirty="0" smtClean="0"/>
              <a:t>Повторим числительные. </a:t>
            </a:r>
          </a:p>
          <a:p>
            <a:pPr algn="l"/>
            <a:r>
              <a:rPr lang="ru-RU" sz="2000" dirty="0" smtClean="0"/>
              <a:t>Вспомним, как правильно спросить о цене предмета.</a:t>
            </a:r>
          </a:p>
          <a:p>
            <a:pPr algn="l"/>
            <a:r>
              <a:rPr lang="ru-RU" sz="2000" dirty="0" smtClean="0"/>
              <a:t>Узнаем о неточном количестве предметов и как это выразить в речи.</a:t>
            </a:r>
          </a:p>
          <a:p>
            <a:pPr algn="l"/>
            <a:r>
              <a:rPr lang="ru-RU" sz="2000" dirty="0" smtClean="0"/>
              <a:t>Прочитаем о сокровищах </a:t>
            </a:r>
            <a:r>
              <a:rPr lang="ru-RU" sz="2000" dirty="0" err="1" smtClean="0"/>
              <a:t>Мавераннахра</a:t>
            </a:r>
            <a:r>
              <a:rPr lang="ru-RU" sz="2000" dirty="0" smtClean="0"/>
              <a:t>.</a:t>
            </a:r>
          </a:p>
          <a:p>
            <a:pPr algn="l"/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10385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462213"/>
          </a:xfrm>
        </p:spPr>
        <p:txBody>
          <a:bodyPr/>
          <a:lstStyle/>
          <a:p>
            <a:r>
              <a:rPr lang="ru-RU" sz="2000" i="1" dirty="0" smtClean="0">
                <a:solidFill>
                  <a:schemeClr val="tx2"/>
                </a:solidFill>
              </a:rPr>
              <a:t>У </a:t>
            </a:r>
            <a:r>
              <a:rPr lang="ru-RU" sz="2000" i="1" dirty="0">
                <a:solidFill>
                  <a:schemeClr val="tx2"/>
                </a:solidFill>
              </a:rPr>
              <a:t>Малики один брат</a:t>
            </a:r>
            <a:r>
              <a:rPr lang="ru-RU" sz="2000" i="1" dirty="0" smtClean="0">
                <a:solidFill>
                  <a:schemeClr val="tx2"/>
                </a:solidFill>
              </a:rPr>
              <a:t>. Сколько у Малики братьев?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 </a:t>
            </a:r>
            <a:r>
              <a:rPr lang="ru-RU" sz="2000" i="1" dirty="0">
                <a:solidFill>
                  <a:schemeClr val="tx2"/>
                </a:solidFill>
              </a:rPr>
              <a:t>В классе девять девочек. </a:t>
            </a:r>
            <a:r>
              <a:rPr lang="ru-RU" sz="2000" i="1" dirty="0" smtClean="0">
                <a:solidFill>
                  <a:schemeClr val="tx2"/>
                </a:solidFill>
              </a:rPr>
              <a:t>Сколько девочек в классе?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Вчера </a:t>
            </a:r>
            <a:r>
              <a:rPr lang="ru-RU" sz="2000" i="1" dirty="0">
                <a:solidFill>
                  <a:schemeClr val="tx2"/>
                </a:solidFill>
              </a:rPr>
              <a:t>было четыре урока. </a:t>
            </a:r>
            <a:r>
              <a:rPr lang="ru-RU" sz="2000" i="1" dirty="0" smtClean="0">
                <a:solidFill>
                  <a:schemeClr val="tx2"/>
                </a:solidFill>
              </a:rPr>
              <a:t>Сколько уроков было вчера?</a:t>
            </a:r>
          </a:p>
          <a:p>
            <a:r>
              <a:rPr lang="ru-RU" sz="2000" i="1" dirty="0" smtClean="0">
                <a:solidFill>
                  <a:schemeClr val="tx2"/>
                </a:solidFill>
              </a:rPr>
              <a:t>У </a:t>
            </a:r>
            <a:r>
              <a:rPr lang="ru-RU" sz="2000" i="1" dirty="0">
                <a:solidFill>
                  <a:schemeClr val="tx2"/>
                </a:solidFill>
              </a:rPr>
              <a:t>паука восемь ножек. Дима учил стихи два часа. </a:t>
            </a:r>
            <a:r>
              <a:rPr lang="ru-RU" sz="2000" i="1" dirty="0" smtClean="0">
                <a:solidFill>
                  <a:schemeClr val="tx2"/>
                </a:solidFill>
              </a:rPr>
              <a:t>Торт </a:t>
            </a:r>
            <a:r>
              <a:rPr lang="ru-RU" sz="2000" i="1" dirty="0">
                <a:solidFill>
                  <a:schemeClr val="tx2"/>
                </a:solidFill>
              </a:rPr>
              <a:t>стоит двадцать тысяч </a:t>
            </a:r>
            <a:r>
              <a:rPr lang="ru-RU" sz="2000" i="1" dirty="0" err="1">
                <a:solidFill>
                  <a:schemeClr val="tx2"/>
                </a:solidFill>
              </a:rPr>
              <a:t>сумов</a:t>
            </a:r>
            <a:r>
              <a:rPr lang="ru-RU" sz="2000" i="1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97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769989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Прочитайте интервью Анвара для </a:t>
            </a:r>
            <a:r>
              <a:rPr lang="ru-RU" b="1" dirty="0" smtClean="0">
                <a:solidFill>
                  <a:schemeClr val="tx1"/>
                </a:solidFill>
              </a:rPr>
              <a:t>школьного </a:t>
            </a:r>
            <a:r>
              <a:rPr lang="ru-RU" b="1" dirty="0">
                <a:solidFill>
                  <a:schemeClr val="tx1"/>
                </a:solidFill>
              </a:rPr>
              <a:t>интернет сайта. Придумайте сами свои варианты (книги в библиотеке, учебники, справочники, словари).</a:t>
            </a:r>
          </a:p>
          <a:p>
            <a:r>
              <a:rPr lang="ru-RU" sz="1800" i="1" dirty="0">
                <a:solidFill>
                  <a:schemeClr val="tx2"/>
                </a:solidFill>
              </a:rPr>
              <a:t>— Сколько учеников у вас в классе</a:t>
            </a:r>
            <a:r>
              <a:rPr lang="ru-RU" sz="1800" i="1" dirty="0" smtClean="0">
                <a:solidFill>
                  <a:schemeClr val="tx2"/>
                </a:solidFill>
              </a:rPr>
              <a:t>?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 </a:t>
            </a:r>
            <a:r>
              <a:rPr lang="ru-RU" sz="1800" i="1" dirty="0">
                <a:solidFill>
                  <a:schemeClr val="tx2"/>
                </a:solidFill>
              </a:rPr>
              <a:t>— У нас много ребят — двадцать восемь. </a:t>
            </a:r>
            <a:endParaRPr lang="ru-RU" sz="1800" i="1" dirty="0" smtClean="0">
              <a:solidFill>
                <a:schemeClr val="tx2"/>
              </a:solidFill>
            </a:endParaRPr>
          </a:p>
          <a:p>
            <a:r>
              <a:rPr lang="ru-RU" sz="1800" i="1" dirty="0" smtClean="0">
                <a:solidFill>
                  <a:schemeClr val="tx2"/>
                </a:solidFill>
              </a:rPr>
              <a:t>— </a:t>
            </a:r>
            <a:r>
              <a:rPr lang="ru-RU" sz="1800" i="1" dirty="0">
                <a:solidFill>
                  <a:schemeClr val="tx2"/>
                </a:solidFill>
              </a:rPr>
              <a:t>Как много ребят учится отлично? </a:t>
            </a:r>
            <a:endParaRPr lang="ru-RU" sz="1800" i="1" dirty="0" smtClean="0">
              <a:solidFill>
                <a:schemeClr val="tx2"/>
              </a:solidFill>
            </a:endParaRPr>
          </a:p>
          <a:p>
            <a:r>
              <a:rPr lang="ru-RU" sz="1800" i="1" dirty="0" smtClean="0">
                <a:solidFill>
                  <a:schemeClr val="tx2"/>
                </a:solidFill>
              </a:rPr>
              <a:t>— </a:t>
            </a:r>
            <a:r>
              <a:rPr lang="ru-RU" sz="1800" i="1" dirty="0">
                <a:solidFill>
                  <a:schemeClr val="tx2"/>
                </a:solidFill>
              </a:rPr>
              <a:t>Два мальчика и три девочки. </a:t>
            </a:r>
            <a:endParaRPr lang="ru-RU" sz="1800" i="1" dirty="0" smtClean="0">
              <a:solidFill>
                <a:schemeClr val="tx2"/>
              </a:solidFill>
            </a:endParaRPr>
          </a:p>
          <a:p>
            <a:r>
              <a:rPr lang="ru-RU" sz="1800" i="1" dirty="0" smtClean="0">
                <a:solidFill>
                  <a:schemeClr val="tx2"/>
                </a:solidFill>
              </a:rPr>
              <a:t>— </a:t>
            </a:r>
            <a:r>
              <a:rPr lang="ru-RU" sz="1800" i="1" dirty="0">
                <a:solidFill>
                  <a:schemeClr val="tx2"/>
                </a:solidFill>
              </a:rPr>
              <a:t>А много мальчиков занимается спортом</a:t>
            </a:r>
            <a:r>
              <a:rPr lang="ru-RU" sz="1800" i="1" dirty="0" smtClean="0">
                <a:solidFill>
                  <a:schemeClr val="tx2"/>
                </a:solidFill>
              </a:rPr>
              <a:t>?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 </a:t>
            </a:r>
            <a:r>
              <a:rPr lang="ru-RU" sz="1800" i="1" dirty="0">
                <a:solidFill>
                  <a:schemeClr val="tx2"/>
                </a:solidFill>
              </a:rPr>
              <a:t>— </a:t>
            </a:r>
            <a:r>
              <a:rPr lang="ru-RU" sz="1800" i="1" dirty="0" smtClean="0">
                <a:solidFill>
                  <a:schemeClr val="tx2"/>
                </a:solidFill>
              </a:rPr>
              <a:t>Большинство </a:t>
            </a:r>
            <a:r>
              <a:rPr lang="ru-RU" sz="1800" i="1" dirty="0">
                <a:solidFill>
                  <a:schemeClr val="tx2"/>
                </a:solidFill>
              </a:rPr>
              <a:t>мальчиков играют в футбол. Несколько ребят любят </a:t>
            </a:r>
            <a:r>
              <a:rPr lang="ru-RU" sz="1800" i="1" dirty="0" smtClean="0">
                <a:solidFill>
                  <a:schemeClr val="tx2"/>
                </a:solidFill>
              </a:rPr>
              <a:t>шахматы</a:t>
            </a:r>
            <a:r>
              <a:rPr lang="ru-RU" sz="1800" i="1" dirty="0">
                <a:solidFill>
                  <a:schemeClr val="tx2"/>
                </a:solidFill>
              </a:rPr>
              <a:t>.</a:t>
            </a:r>
          </a:p>
          <a:p>
            <a:endParaRPr lang="ru-RU" sz="1800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555626"/>
            <a:ext cx="5410200" cy="2215991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Прочитайте интервью Анвара для </a:t>
            </a:r>
            <a:r>
              <a:rPr lang="ru-RU" b="1" dirty="0" smtClean="0">
                <a:solidFill>
                  <a:schemeClr val="tx1"/>
                </a:solidFill>
              </a:rPr>
              <a:t>школьного </a:t>
            </a:r>
            <a:r>
              <a:rPr lang="ru-RU" b="1" dirty="0">
                <a:solidFill>
                  <a:schemeClr val="tx1"/>
                </a:solidFill>
              </a:rPr>
              <a:t>интернет сайта. Придумайте сами свои варианты (книги в библиотеке, учебники, справочники, словари).</a:t>
            </a:r>
          </a:p>
          <a:p>
            <a:r>
              <a:rPr lang="ru-RU" sz="1800" i="1" dirty="0">
                <a:solidFill>
                  <a:schemeClr val="tx2"/>
                </a:solidFill>
              </a:rPr>
              <a:t>— </a:t>
            </a:r>
            <a:r>
              <a:rPr lang="ru-RU" sz="1800" i="1" dirty="0" smtClean="0">
                <a:solidFill>
                  <a:schemeClr val="tx2"/>
                </a:solidFill>
              </a:rPr>
              <a:t>Сколько книг в вашей школьной библиотеке?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 —Очень много книг. 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—А учебников, справочников, словарей тоже много? </a:t>
            </a:r>
          </a:p>
          <a:p>
            <a:r>
              <a:rPr lang="ru-RU" sz="1800" i="1" dirty="0" smtClean="0">
                <a:solidFill>
                  <a:schemeClr val="tx2"/>
                </a:solidFill>
              </a:rPr>
              <a:t>— Да. В нашей школьной библиотеке много учебников, справочников и словарей.</a:t>
            </a:r>
          </a:p>
        </p:txBody>
      </p:sp>
    </p:spTree>
    <p:extLst>
      <p:ext uri="{BB962C8B-B14F-4D97-AF65-F5344CB8AC3E}">
        <p14:creationId xmlns:p14="http://schemas.microsoft.com/office/powerpoint/2010/main" val="24039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41" y="741234"/>
            <a:ext cx="516429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6" y="102424"/>
            <a:ext cx="5470524" cy="630942"/>
          </a:xfrm>
        </p:spPr>
        <p:txBody>
          <a:bodyPr/>
          <a:lstStyle/>
          <a:p>
            <a:r>
              <a:rPr lang="ru-RU" dirty="0" smtClean="0"/>
              <a:t>Вспомним пословицы и фразеологизмы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6"/>
            <a:ext cx="5486400" cy="246221"/>
          </a:xfrm>
        </p:spPr>
        <p:txBody>
          <a:bodyPr/>
          <a:lstStyle/>
          <a:p>
            <a:endParaRPr lang="ru-RU" sz="1600" dirty="0"/>
          </a:p>
        </p:txBody>
      </p:sp>
      <p:sp>
        <p:nvSpPr>
          <p:cNvPr id="4" name="AutoShape 4" descr="Семь пятниц на неделе&quot;.: bigra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Семь пятниц на неделе&quot;.: bigra — LiveJour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988121"/>
            <a:ext cx="839339" cy="79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емь бед - один ответ, что это значит и почему именно семь? Vovet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20" y="768388"/>
            <a:ext cx="1136856" cy="113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резентация &quot;Пословица - всем делам помощница&quot; - скачать бесплатно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6470" r="2941" b="20760"/>
          <a:stretch/>
        </p:blipFill>
        <p:spPr bwMode="auto">
          <a:xfrm>
            <a:off x="2866988" y="811002"/>
            <a:ext cx="1524000" cy="10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Где логика? Пословицы и поговорки - презентация онлайн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9" t="4586" r="3577" b="44975"/>
          <a:stretch/>
        </p:blipFill>
        <p:spPr bwMode="auto">
          <a:xfrm>
            <a:off x="381170" y="2104884"/>
            <a:ext cx="1476003" cy="8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Сферический конь в вакууме, или Почему мы так говорим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48" y="1975013"/>
            <a:ext cx="902674" cy="111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967576"/>
            <a:ext cx="1452032" cy="1089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какую иллюстрацию можно по пословице семь раз отмерь один раз отрежь -  Школьные Знания.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988121"/>
            <a:ext cx="996658" cy="12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7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102424"/>
            <a:ext cx="4106147" cy="315471"/>
          </a:xfrm>
        </p:spPr>
        <p:txBody>
          <a:bodyPr/>
          <a:lstStyle/>
          <a:p>
            <a:r>
              <a:rPr lang="ru-RU" dirty="0" smtClean="0"/>
              <a:t>Британский музей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938992"/>
          </a:xfrm>
        </p:spPr>
        <p:txBody>
          <a:bodyPr/>
          <a:lstStyle/>
          <a:p>
            <a:r>
              <a:rPr lang="ru-RU" sz="1800" dirty="0"/>
              <a:t>В Лондоне немало музеев. Самый знаменитый из них — Британский музей. Он хранит много сокровищ Востока и Запада.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498" y="708025"/>
            <a:ext cx="2508250" cy="190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Британский музей в Лондоне: фото, видео, история, экспонаты музея. -  webmandr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708025"/>
            <a:ext cx="5397500" cy="224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02424"/>
            <a:ext cx="4029947" cy="315471"/>
          </a:xfrm>
        </p:spPr>
        <p:txBody>
          <a:bodyPr/>
          <a:lstStyle/>
          <a:p>
            <a:r>
              <a:rPr lang="ru-RU" dirty="0" smtClean="0"/>
              <a:t>Амударьинский клад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2580513" cy="2492990"/>
          </a:xfrm>
        </p:spPr>
        <p:txBody>
          <a:bodyPr/>
          <a:lstStyle/>
          <a:p>
            <a:r>
              <a:rPr lang="ru-RU" sz="1800" dirty="0"/>
              <a:t>Одно из таких сокровищ — Амударьинский клад. 177 предметов из золота </a:t>
            </a:r>
            <a:r>
              <a:rPr lang="ru-RU" sz="1800" dirty="0" smtClean="0"/>
              <a:t>нашли </a:t>
            </a:r>
            <a:r>
              <a:rPr lang="ru-RU" sz="1800" dirty="0"/>
              <a:t>возле реки Амударья. Среди них было несколько колец, монет, печатей, </a:t>
            </a:r>
            <a:r>
              <a:rPr lang="ru-RU" sz="1800" dirty="0" smtClean="0"/>
              <a:t>украшений</a:t>
            </a:r>
            <a:r>
              <a:rPr lang="ru-RU" sz="1800" dirty="0"/>
              <a:t>. </a:t>
            </a:r>
          </a:p>
        </p:txBody>
      </p:sp>
      <p:pic>
        <p:nvPicPr>
          <p:cNvPr id="4098" name="Picture 2" descr="Амударьинский клад — Википеди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776159"/>
            <a:ext cx="1981200" cy="18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Амударьинский клад | Легенды нашей эпох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486400" cy="249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215991"/>
          </a:xfrm>
        </p:spPr>
        <p:txBody>
          <a:bodyPr/>
          <a:lstStyle/>
          <a:p>
            <a:r>
              <a:rPr lang="ru-RU" sz="1800" dirty="0" smtClean="0"/>
              <a:t>Большинство </a:t>
            </a:r>
            <a:r>
              <a:rPr lang="ru-RU" sz="1800" dirty="0"/>
              <a:t>вещей сделаны в далёкие времена на территории Узбекистана. Гордость коллекции — два браслета с головами грифонов. </a:t>
            </a:r>
          </a:p>
        </p:txBody>
      </p:sp>
      <p:pic>
        <p:nvPicPr>
          <p:cNvPr id="5" name="Picture 4" descr="Амударьинский клад — Википеди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40" y="746125"/>
            <a:ext cx="2139619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638800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977900" y="860425"/>
            <a:ext cx="4114800" cy="615553"/>
          </a:xfrm>
        </p:spPr>
        <p:txBody>
          <a:bodyPr/>
          <a:lstStyle/>
          <a:p>
            <a:pPr algn="ctr"/>
            <a:r>
              <a:rPr lang="ru-RU" sz="2000" dirty="0" smtClean="0"/>
              <a:t>Выполнить упражнения 7,  8 </a:t>
            </a:r>
          </a:p>
          <a:p>
            <a:pPr algn="ctr"/>
            <a:r>
              <a:rPr lang="ru-RU" sz="2000" dirty="0" smtClean="0"/>
              <a:t>на странице 91,92</a:t>
            </a:r>
            <a:endParaRPr lang="ru-RU" sz="2000" dirty="0"/>
          </a:p>
        </p:txBody>
      </p:sp>
      <p:pic>
        <p:nvPicPr>
          <p:cNvPr id="5122" name="Picture 2" descr="Потерянные сокровища Мавераннахра :: Новости :: StanRadar - новости  Центральной Аз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475978"/>
            <a:ext cx="2095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2580513" cy="2462213"/>
          </a:xfrm>
        </p:spPr>
        <p:txBody>
          <a:bodyPr/>
          <a:lstStyle/>
          <a:p>
            <a:r>
              <a:rPr lang="ru-RU" sz="1600" dirty="0"/>
              <a:t>Зачем осьминогу столько ног? Осьминоги — самые умные среди </a:t>
            </a:r>
            <a:r>
              <a:rPr lang="ru-RU" sz="1600" dirty="0" smtClean="0"/>
              <a:t>беспозвоночных </a:t>
            </a:r>
            <a:r>
              <a:rPr lang="ru-RU" sz="1600" dirty="0"/>
              <a:t>животных! У них отличная память. Они узнают человека, который заботился о </a:t>
            </a:r>
          </a:p>
          <a:p>
            <a:r>
              <a:rPr lang="ru-RU" sz="1600" dirty="0" smtClean="0"/>
              <a:t>них</a:t>
            </a:r>
            <a:r>
              <a:rPr lang="ru-RU" sz="1600" dirty="0"/>
              <a:t>, могут различать геометрические </a:t>
            </a:r>
            <a:r>
              <a:rPr lang="ru-RU" sz="1600" dirty="0" smtClean="0"/>
              <a:t>фигуры.</a:t>
            </a:r>
            <a:endParaRPr lang="ru-RU" sz="1600" dirty="0"/>
          </a:p>
        </p:txBody>
      </p:sp>
      <p:pic>
        <p:nvPicPr>
          <p:cNvPr id="1026" name="Picture 2" descr="Осьминог — рыба. Описание осьминога с картинкам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81" y="746125"/>
            <a:ext cx="2141538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сьминог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81" y="741233"/>
            <a:ext cx="2227302" cy="20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0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8(стр. 87)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400" cy="2462213"/>
          </a:xfrm>
        </p:spPr>
        <p:txBody>
          <a:bodyPr/>
          <a:lstStyle/>
          <a:p>
            <a:r>
              <a:rPr lang="ru-RU" sz="2000" dirty="0" smtClean="0"/>
              <a:t>   У Малик</a:t>
            </a:r>
            <a:r>
              <a:rPr lang="ru-RU" sz="2000" dirty="0"/>
              <a:t>и</a:t>
            </a:r>
            <a:r>
              <a:rPr lang="ru-RU" sz="2000" dirty="0" smtClean="0"/>
              <a:t> </a:t>
            </a:r>
            <a:r>
              <a:rPr lang="ru-RU" sz="2000" dirty="0"/>
              <a:t>сегодня день рождения. Все девочки </a:t>
            </a:r>
            <a:r>
              <a:rPr lang="ru-RU" sz="2000" dirty="0" smtClean="0"/>
              <a:t>любят </a:t>
            </a:r>
            <a:r>
              <a:rPr lang="ru-RU" sz="2000" dirty="0"/>
              <a:t>фрукты и </a:t>
            </a:r>
            <a:r>
              <a:rPr lang="ru-RU" sz="2000" dirty="0" smtClean="0"/>
              <a:t>шоколад</a:t>
            </a:r>
            <a:r>
              <a:rPr lang="ru-RU" sz="2000" dirty="0"/>
              <a:t>. Я купил </a:t>
            </a:r>
            <a:r>
              <a:rPr lang="ru-RU" sz="2000" dirty="0" smtClean="0"/>
              <a:t>дв</a:t>
            </a:r>
            <a:r>
              <a:rPr lang="ru-RU" sz="2000" dirty="0" smtClean="0">
                <a:solidFill>
                  <a:srgbClr val="FF0000"/>
                </a:solidFill>
              </a:rPr>
              <a:t>а</a:t>
            </a:r>
            <a:r>
              <a:rPr lang="ru-RU" sz="2000" dirty="0" smtClean="0"/>
              <a:t> спел</a:t>
            </a:r>
            <a:r>
              <a:rPr lang="ru-RU" sz="2000" dirty="0" smtClean="0">
                <a:solidFill>
                  <a:srgbClr val="FF0000"/>
                </a:solidFill>
              </a:rPr>
              <a:t>ых</a:t>
            </a:r>
            <a:r>
              <a:rPr lang="ru-RU" sz="2000" dirty="0" smtClean="0"/>
              <a:t> ананас</a:t>
            </a:r>
            <a:r>
              <a:rPr lang="ru-RU" sz="2000" dirty="0">
                <a:solidFill>
                  <a:srgbClr val="FF0000"/>
                </a:solidFill>
              </a:rPr>
              <a:t>а</a:t>
            </a:r>
            <a:r>
              <a:rPr lang="ru-RU" sz="2000" dirty="0" smtClean="0"/>
              <a:t>, </a:t>
            </a:r>
            <a:r>
              <a:rPr lang="ru-RU" sz="2000" dirty="0"/>
              <a:t>три </a:t>
            </a:r>
            <a:r>
              <a:rPr lang="ru-RU" sz="2000" dirty="0" smtClean="0"/>
              <a:t>зелён</a:t>
            </a:r>
            <a:r>
              <a:rPr lang="ru-RU" sz="2000" dirty="0" smtClean="0">
                <a:solidFill>
                  <a:srgbClr val="FF0000"/>
                </a:solidFill>
              </a:rPr>
              <a:t>ых</a:t>
            </a:r>
            <a:r>
              <a:rPr lang="ru-RU" sz="2000" dirty="0" smtClean="0"/>
              <a:t> банан</a:t>
            </a:r>
            <a:r>
              <a:rPr lang="ru-RU" sz="2000" dirty="0">
                <a:solidFill>
                  <a:srgbClr val="FF0000"/>
                </a:solidFill>
              </a:rPr>
              <a:t>а</a:t>
            </a:r>
            <a:r>
              <a:rPr lang="ru-RU" sz="2000" dirty="0" smtClean="0"/>
              <a:t>, </a:t>
            </a:r>
            <a:r>
              <a:rPr lang="ru-RU" sz="2000" dirty="0"/>
              <a:t>четыре </a:t>
            </a:r>
            <a:r>
              <a:rPr lang="ru-RU" sz="2000" dirty="0" smtClean="0"/>
              <a:t>крупн</a:t>
            </a:r>
            <a:r>
              <a:rPr lang="ru-RU" sz="2000" dirty="0" smtClean="0">
                <a:solidFill>
                  <a:srgbClr val="FF0000"/>
                </a:solidFill>
              </a:rPr>
              <a:t>ых</a:t>
            </a:r>
            <a:r>
              <a:rPr lang="ru-RU" sz="2000" dirty="0" smtClean="0"/>
              <a:t> апельсин</a:t>
            </a:r>
            <a:r>
              <a:rPr lang="ru-RU" sz="2000" dirty="0" smtClean="0">
                <a:solidFill>
                  <a:srgbClr val="FF0000"/>
                </a:solidFill>
              </a:rPr>
              <a:t>а</a:t>
            </a:r>
            <a:r>
              <a:rPr lang="ru-RU" sz="2000" dirty="0" smtClean="0"/>
              <a:t>, </a:t>
            </a:r>
            <a:r>
              <a:rPr lang="ru-RU" sz="2000" dirty="0"/>
              <a:t>десять </a:t>
            </a:r>
            <a:r>
              <a:rPr lang="ru-RU" sz="2000" dirty="0" smtClean="0"/>
              <a:t>красн</a:t>
            </a:r>
            <a:r>
              <a:rPr lang="ru-RU" sz="2000" dirty="0" smtClean="0">
                <a:solidFill>
                  <a:srgbClr val="FF0000"/>
                </a:solidFill>
              </a:rPr>
              <a:t>ых</a:t>
            </a:r>
            <a:r>
              <a:rPr lang="ru-RU" sz="2000" dirty="0" smtClean="0"/>
              <a:t> яблок </a:t>
            </a:r>
            <a:r>
              <a:rPr lang="ru-RU" sz="2000" dirty="0"/>
              <a:t>и </a:t>
            </a:r>
            <a:r>
              <a:rPr lang="ru-RU" sz="2000" dirty="0" smtClean="0"/>
              <a:t>шесть больш</a:t>
            </a:r>
            <a:r>
              <a:rPr lang="ru-RU" sz="2000" dirty="0" smtClean="0">
                <a:solidFill>
                  <a:srgbClr val="FF0000"/>
                </a:solidFill>
              </a:rPr>
              <a:t>их</a:t>
            </a:r>
            <a:r>
              <a:rPr lang="ru-RU" sz="2000" dirty="0" smtClean="0"/>
              <a:t> груш </a:t>
            </a:r>
            <a:r>
              <a:rPr lang="ru-RU" sz="2000" dirty="0"/>
              <a:t>. </a:t>
            </a:r>
            <a:r>
              <a:rPr lang="ru-RU" sz="2000" dirty="0" err="1"/>
              <a:t>Даврон</a:t>
            </a:r>
            <a:r>
              <a:rPr lang="ru-RU" sz="2000" dirty="0"/>
              <a:t> взял </a:t>
            </a:r>
            <a:r>
              <a:rPr lang="ru-RU" sz="2000" dirty="0" smtClean="0"/>
              <a:t>дв</a:t>
            </a:r>
            <a:r>
              <a:rPr lang="ru-RU" sz="2000" dirty="0">
                <a:solidFill>
                  <a:srgbClr val="FF0000"/>
                </a:solidFill>
              </a:rPr>
              <a:t>е</a:t>
            </a:r>
            <a:r>
              <a:rPr lang="ru-RU" sz="2000" dirty="0" smtClean="0"/>
              <a:t> больш</a:t>
            </a:r>
            <a:r>
              <a:rPr lang="ru-RU" sz="2000" dirty="0" smtClean="0">
                <a:solidFill>
                  <a:srgbClr val="FF0000"/>
                </a:solidFill>
              </a:rPr>
              <a:t>ие</a:t>
            </a:r>
            <a:r>
              <a:rPr lang="ru-RU" sz="2000" dirty="0" smtClean="0"/>
              <a:t> шоколадк</a:t>
            </a:r>
            <a:r>
              <a:rPr lang="ru-RU" sz="2000" dirty="0">
                <a:solidFill>
                  <a:srgbClr val="FF0000"/>
                </a:solidFill>
              </a:rPr>
              <a:t>и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фруктов</a:t>
            </a:r>
            <a:r>
              <a:rPr lang="ru-RU" sz="2000" dirty="0" smtClean="0">
                <a:solidFill>
                  <a:srgbClr val="FF0000"/>
                </a:solidFill>
              </a:rPr>
              <a:t>ый</a:t>
            </a:r>
            <a:r>
              <a:rPr lang="ru-RU" sz="2000" dirty="0" smtClean="0"/>
              <a:t> </a:t>
            </a:r>
            <a:r>
              <a:rPr lang="ru-RU" sz="2000" dirty="0"/>
              <a:t>торт. Гости будут рады.</a:t>
            </a:r>
          </a:p>
          <a:p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02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102424"/>
            <a:ext cx="4334747" cy="315471"/>
          </a:xfrm>
        </p:spPr>
        <p:txBody>
          <a:bodyPr/>
          <a:lstStyle/>
          <a:p>
            <a:r>
              <a:rPr lang="ru-RU" dirty="0" smtClean="0"/>
              <a:t>Имя числительное (</a:t>
            </a:r>
            <a:r>
              <a:rPr lang="uz-Latn-UZ" dirty="0" smtClean="0"/>
              <a:t>son)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346091" cy="1538883"/>
          </a:xfrm>
        </p:spPr>
        <p:txBody>
          <a:bodyPr/>
          <a:lstStyle/>
          <a:p>
            <a:r>
              <a:rPr lang="ru-RU" sz="2000" dirty="0"/>
              <a:t>Имя числительное (</a:t>
            </a:r>
            <a:r>
              <a:rPr lang="ru-RU" sz="2000" dirty="0" err="1"/>
              <a:t>son</a:t>
            </a:r>
            <a:r>
              <a:rPr lang="ru-RU" sz="2000" dirty="0"/>
              <a:t>) </a:t>
            </a:r>
            <a:r>
              <a:rPr lang="ru-RU" sz="2000" b="1" dirty="0"/>
              <a:t>один</a:t>
            </a:r>
            <a:r>
              <a:rPr lang="ru-RU" sz="2000" dirty="0"/>
              <a:t> имеет формы </a:t>
            </a:r>
            <a:r>
              <a:rPr lang="ru-RU" sz="2000" dirty="0" smtClean="0"/>
              <a:t>мужского</a:t>
            </a:r>
            <a:r>
              <a:rPr lang="ru-RU" sz="2000" dirty="0"/>
              <a:t>, среднего и женского </a:t>
            </a:r>
            <a:r>
              <a:rPr lang="ru-RU" sz="2000" dirty="0" smtClean="0"/>
              <a:t>рода.</a:t>
            </a:r>
          </a:p>
        </p:txBody>
      </p:sp>
      <p:pic>
        <p:nvPicPr>
          <p:cNvPr id="6146" name="Picture 2" descr="Abstract mathematical background with colorful numbers and math - Buy this  stock vector and explore similar vectors at Adobe Stock | Adobe Stock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233162"/>
            <a:ext cx="3583497" cy="190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цифра 1 (3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17" y="967215"/>
            <a:ext cx="1124497" cy="11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62792" y="549424"/>
            <a:ext cx="1475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- один</a:t>
            </a:r>
            <a:endParaRPr lang="uz-Latn-U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0311" y="752243"/>
            <a:ext cx="130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Ж.р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.- одн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uz-Latn-U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89989" y="1066649"/>
            <a:ext cx="1391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Ср.р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.- одн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uz-Latn-U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▷ Цифры: Анимированные картинки, гифки и анимация - 100% БЕСПЛАТНО!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72911"/>
            <a:ext cx="840273" cy="68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7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300" y="102424"/>
            <a:ext cx="4334747" cy="315471"/>
          </a:xfrm>
        </p:spPr>
        <p:txBody>
          <a:bodyPr/>
          <a:lstStyle/>
          <a:p>
            <a:r>
              <a:rPr lang="ru-RU" dirty="0" smtClean="0"/>
              <a:t>Имя числительное (</a:t>
            </a:r>
            <a:r>
              <a:rPr lang="uz-Latn-UZ" dirty="0" smtClean="0"/>
              <a:t>son)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89" y="746315"/>
            <a:ext cx="2803423" cy="923330"/>
          </a:xfrm>
        </p:spPr>
        <p:txBody>
          <a:bodyPr/>
          <a:lstStyle/>
          <a:p>
            <a:r>
              <a:rPr lang="ru-RU" sz="2000" dirty="0" smtClean="0"/>
              <a:t>Числительное 2 (два) имеет форму </a:t>
            </a:r>
            <a:r>
              <a:rPr lang="ru-RU" sz="2000" dirty="0" err="1" smtClean="0"/>
              <a:t>М.р</a:t>
            </a:r>
            <a:r>
              <a:rPr lang="ru-RU" sz="2000" dirty="0" smtClean="0"/>
              <a:t>. и </a:t>
            </a:r>
            <a:r>
              <a:rPr lang="ru-RU" sz="2000" dirty="0" err="1"/>
              <a:t>Ж</a:t>
            </a:r>
            <a:r>
              <a:rPr lang="ru-RU" sz="2000" dirty="0" err="1" smtClean="0"/>
              <a:t>.р</a:t>
            </a:r>
            <a:r>
              <a:rPr lang="ru-RU" sz="2000" dirty="0" smtClean="0"/>
              <a:t>.</a:t>
            </a:r>
          </a:p>
        </p:txBody>
      </p:sp>
      <p:pic>
        <p:nvPicPr>
          <p:cNvPr id="6146" name="Picture 2" descr="Abstract mathematical background with colorful numbers and math - Buy this  stock vector and explore similar vectors at Adobe Stock | Adobe Stock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389" y="1212874"/>
            <a:ext cx="3583497" cy="190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2966" y="575098"/>
            <a:ext cx="1475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-два</a:t>
            </a:r>
            <a:endParaRPr lang="uz-Latn-U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7587" y="1251315"/>
            <a:ext cx="1115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Ж.р.-дв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endParaRPr lang="uz-Latn-U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4677" y="904130"/>
            <a:ext cx="1260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Ср.р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.- два</a:t>
            </a:r>
            <a:endParaRPr lang="uz-Latn-U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▷ Цифры: Анимированные картинки, гифки и анимация - 100% БЕСПЛАТНО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▷ Цифры: Анимированные картинки, гифки и анимация - 100% БЕСПЛАТНО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▷ Цифры: Анимированные картинки, гифки и анимация - 100% БЕСПЛАТНО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251315"/>
            <a:ext cx="2126415" cy="171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900" y="102424"/>
            <a:ext cx="3344147" cy="315471"/>
          </a:xfrm>
        </p:spPr>
        <p:txBody>
          <a:bodyPr/>
          <a:lstStyle/>
          <a:p>
            <a:r>
              <a:rPr lang="ru-RU" dirty="0" smtClean="0"/>
              <a:t>Посчитаем!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812830" y="1411993"/>
            <a:ext cx="2508123" cy="3693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4" name="Picture 4" descr="снежинка рисунок художественный: 11 тыс изображений найдено в  Яндекс.Картинках | Линейные чертежи, Снежинки, Украшени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0" y="611006"/>
            <a:ext cx="564170" cy="5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092292" y="653320"/>
            <a:ext cx="1246724" cy="523248"/>
            <a:chOff x="2234659" y="696532"/>
            <a:chExt cx="833438" cy="416719"/>
          </a:xfrm>
        </p:grpSpPr>
        <p:pic>
          <p:nvPicPr>
            <p:cNvPr id="7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659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378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812830" y="631825"/>
            <a:ext cx="1744315" cy="596816"/>
            <a:chOff x="3805585" y="707203"/>
            <a:chExt cx="1304398" cy="445238"/>
          </a:xfrm>
        </p:grpSpPr>
        <p:pic>
          <p:nvPicPr>
            <p:cNvPr id="9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585" y="712040"/>
              <a:ext cx="440401" cy="440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711" y="707203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264" y="725848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178593" y="1105079"/>
            <a:ext cx="1893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  </a:t>
            </a:r>
            <a:r>
              <a:rPr lang="ru-RU" dirty="0"/>
              <a:t>о</a:t>
            </a:r>
            <a:r>
              <a:rPr lang="ru-RU" dirty="0" smtClean="0"/>
              <a:t>дна снежинка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73300" y="1165225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lain" startAt="2"/>
            </a:pPr>
            <a:r>
              <a:rPr lang="ru-RU" dirty="0" smtClean="0"/>
              <a:t>две                      3  три</a:t>
            </a:r>
          </a:p>
          <a:p>
            <a:r>
              <a:rPr lang="ru-RU" dirty="0" smtClean="0"/>
              <a:t>                  снежинки</a:t>
            </a:r>
            <a:endParaRPr lang="ru-RU" dirty="0"/>
          </a:p>
        </p:txBody>
      </p:sp>
      <p:pic>
        <p:nvPicPr>
          <p:cNvPr id="5126" name="Picture 6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5" y="1653820"/>
            <a:ext cx="962517" cy="96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89" y="1760600"/>
            <a:ext cx="1035451" cy="10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88" y="1559561"/>
            <a:ext cx="9747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46" y="1814937"/>
            <a:ext cx="9747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108" y="1740546"/>
            <a:ext cx="974725" cy="9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633" y="1450380"/>
            <a:ext cx="934045" cy="9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92876" y="2674492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дин снеговик         два снеговика     три снеговика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6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900" y="102424"/>
            <a:ext cx="3344147" cy="315471"/>
          </a:xfrm>
        </p:spPr>
        <p:txBody>
          <a:bodyPr/>
          <a:lstStyle/>
          <a:p>
            <a:r>
              <a:rPr lang="ru-RU" dirty="0" smtClean="0"/>
              <a:t>Посчитаем!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812830" y="1411993"/>
            <a:ext cx="2508123" cy="3693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081202" y="1151499"/>
            <a:ext cx="1246724" cy="523248"/>
            <a:chOff x="2234659" y="696532"/>
            <a:chExt cx="833438" cy="416719"/>
          </a:xfrm>
        </p:grpSpPr>
        <p:pic>
          <p:nvPicPr>
            <p:cNvPr id="7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659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378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792973" y="620049"/>
            <a:ext cx="1744315" cy="596816"/>
            <a:chOff x="3805585" y="707203"/>
            <a:chExt cx="1304398" cy="445238"/>
          </a:xfrm>
        </p:grpSpPr>
        <p:pic>
          <p:nvPicPr>
            <p:cNvPr id="9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585" y="712040"/>
              <a:ext cx="440401" cy="440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711" y="707203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264" y="725848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178593" y="1105079"/>
            <a:ext cx="2137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  четыре снежинк</a:t>
            </a:r>
            <a:r>
              <a:rPr lang="ru-RU" dirty="0" smtClean="0">
                <a:solidFill>
                  <a:srgbClr val="FF0000"/>
                </a:solidFill>
              </a:rPr>
              <a:t>и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605294" y="1576338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 пять снежин</a:t>
            </a:r>
            <a:r>
              <a:rPr lang="ru-RU" dirty="0" smtClean="0">
                <a:solidFill>
                  <a:srgbClr val="FF0000"/>
                </a:solidFill>
              </a:rPr>
              <a:t>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6" name="Picture 6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77" y="1839137"/>
            <a:ext cx="743539" cy="77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5" y="1524123"/>
            <a:ext cx="766174" cy="7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0" y="1950031"/>
            <a:ext cx="779654" cy="7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38" y="2124223"/>
            <a:ext cx="755050" cy="75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00" y="2110015"/>
            <a:ext cx="755612" cy="7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116" y="2149195"/>
            <a:ext cx="725362" cy="7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4857" y="2770723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</a:t>
            </a:r>
            <a:r>
              <a:rPr lang="ru-RU" dirty="0" smtClean="0"/>
              <a:t>етыре снеговик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                             пять снеговик</a:t>
            </a:r>
            <a:r>
              <a:rPr lang="ru-RU" dirty="0" smtClean="0">
                <a:solidFill>
                  <a:srgbClr val="FF0000"/>
                </a:solidFill>
              </a:rPr>
              <a:t>ов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33034" y="598921"/>
            <a:ext cx="1246724" cy="523248"/>
            <a:chOff x="2234659" y="696532"/>
            <a:chExt cx="833438" cy="416719"/>
          </a:xfrm>
        </p:grpSpPr>
        <p:pic>
          <p:nvPicPr>
            <p:cNvPr id="23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659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378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400278" y="581831"/>
            <a:ext cx="1246724" cy="523248"/>
            <a:chOff x="2234659" y="696532"/>
            <a:chExt cx="833438" cy="416719"/>
          </a:xfrm>
        </p:grpSpPr>
        <p:pic>
          <p:nvPicPr>
            <p:cNvPr id="26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659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378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07" y="1502391"/>
            <a:ext cx="779654" cy="7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34" y="2097577"/>
            <a:ext cx="779654" cy="7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14" y="2149195"/>
            <a:ext cx="779654" cy="7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35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700" y="102424"/>
            <a:ext cx="3801347" cy="315471"/>
          </a:xfrm>
        </p:spPr>
        <p:txBody>
          <a:bodyPr/>
          <a:lstStyle/>
          <a:p>
            <a:r>
              <a:rPr lang="ru-RU" dirty="0" smtClean="0"/>
              <a:t>Не считая  -  сколько?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812830" y="1411993"/>
            <a:ext cx="2508123" cy="36933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215817" y="1667732"/>
            <a:ext cx="1246724" cy="523248"/>
            <a:chOff x="2234659" y="696532"/>
            <a:chExt cx="833438" cy="416719"/>
          </a:xfrm>
        </p:grpSpPr>
        <p:pic>
          <p:nvPicPr>
            <p:cNvPr id="7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659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378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159572" y="1128346"/>
            <a:ext cx="1744315" cy="596816"/>
            <a:chOff x="3805585" y="707203"/>
            <a:chExt cx="1304398" cy="445238"/>
          </a:xfrm>
        </p:grpSpPr>
        <p:pic>
          <p:nvPicPr>
            <p:cNvPr id="9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5585" y="712040"/>
              <a:ext cx="440401" cy="440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711" y="707203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264" y="725848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767080" y="2678977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Сколько снежин</a:t>
            </a:r>
            <a:r>
              <a:rPr lang="ru-RU" dirty="0" smtClean="0">
                <a:solidFill>
                  <a:srgbClr val="FF0000"/>
                </a:solidFill>
              </a:rPr>
              <a:t>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6" name="Picture 6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97" y="608642"/>
            <a:ext cx="743539" cy="77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23" y="556173"/>
            <a:ext cx="766174" cy="7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60" y="1210239"/>
            <a:ext cx="779654" cy="7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26" y="1150157"/>
            <a:ext cx="755050" cy="75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526" y="1362103"/>
            <a:ext cx="755612" cy="7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087" y="1665469"/>
            <a:ext cx="725362" cy="7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605016" y="2817826"/>
            <a:ext cx="1860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снеговик</a:t>
            </a:r>
            <a:r>
              <a:rPr lang="ru-RU" smtClean="0">
                <a:solidFill>
                  <a:srgbClr val="FF0000"/>
                </a:solidFill>
              </a:rPr>
              <a:t>ов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33034" y="598921"/>
            <a:ext cx="1246724" cy="523248"/>
            <a:chOff x="2234659" y="696532"/>
            <a:chExt cx="833438" cy="416719"/>
          </a:xfrm>
        </p:grpSpPr>
        <p:pic>
          <p:nvPicPr>
            <p:cNvPr id="23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659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378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>
            <a:off x="1400278" y="581831"/>
            <a:ext cx="1246724" cy="523248"/>
            <a:chOff x="2234659" y="696532"/>
            <a:chExt cx="833438" cy="416719"/>
          </a:xfrm>
        </p:grpSpPr>
        <p:pic>
          <p:nvPicPr>
            <p:cNvPr id="26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659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378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909" y="809301"/>
            <a:ext cx="779654" cy="7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19" y="1701782"/>
            <a:ext cx="779654" cy="7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062" y="504003"/>
            <a:ext cx="779654" cy="7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477218" y="1643287"/>
            <a:ext cx="1246724" cy="523248"/>
            <a:chOff x="2234659" y="696532"/>
            <a:chExt cx="833438" cy="416719"/>
          </a:xfrm>
        </p:grpSpPr>
        <p:pic>
          <p:nvPicPr>
            <p:cNvPr id="32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659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378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1863893" y="1168372"/>
            <a:ext cx="1246724" cy="523248"/>
            <a:chOff x="2234659" y="696532"/>
            <a:chExt cx="833438" cy="416719"/>
          </a:xfrm>
        </p:grpSpPr>
        <p:pic>
          <p:nvPicPr>
            <p:cNvPr id="35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659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378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561644" y="2189870"/>
            <a:ext cx="1246724" cy="523248"/>
            <a:chOff x="2234659" y="696532"/>
            <a:chExt cx="833438" cy="416719"/>
          </a:xfrm>
        </p:grpSpPr>
        <p:pic>
          <p:nvPicPr>
            <p:cNvPr id="38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4659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снежинка рисунок художественный: 11 тыс изображений найдено в  Яндекс.Картинках | Линейные чертежи, Снежинки, Украшения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378" y="696532"/>
              <a:ext cx="416719" cy="41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2577908" y="2678977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59360" y="2829147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?</a:t>
            </a:r>
          </a:p>
        </p:txBody>
      </p:sp>
      <p:pic>
        <p:nvPicPr>
          <p:cNvPr id="40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14" y="1386184"/>
            <a:ext cx="725362" cy="7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556" y="1994853"/>
            <a:ext cx="725362" cy="7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Красивый снеговик - картинки и рисунки. Подборка картинок снеговиков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29" y="1932554"/>
            <a:ext cx="725362" cy="7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8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</TotalTime>
  <Words>947</Words>
  <Application>Microsoft Office PowerPoint</Application>
  <PresentationFormat>Произвольный</PresentationFormat>
  <Paragraphs>114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 Русский язык</vt:lpstr>
      <vt:lpstr>Сегодня на уроке мы </vt:lpstr>
      <vt:lpstr>Презентация PowerPoint</vt:lpstr>
      <vt:lpstr>Упражнение 8(стр. 87)</vt:lpstr>
      <vt:lpstr>Имя числительное (son)</vt:lpstr>
      <vt:lpstr>Имя числительное (son)</vt:lpstr>
      <vt:lpstr>Посчитаем!</vt:lpstr>
      <vt:lpstr>Посчитаем!</vt:lpstr>
      <vt:lpstr>Не считая  -  сколько?</vt:lpstr>
      <vt:lpstr>В супермаркете</vt:lpstr>
      <vt:lpstr>Интервью Анвара</vt:lpstr>
      <vt:lpstr>Упражнение 1</vt:lpstr>
      <vt:lpstr>Упражнение 1</vt:lpstr>
      <vt:lpstr>Упражнение 2</vt:lpstr>
      <vt:lpstr>Упражнение 1</vt:lpstr>
      <vt:lpstr>Упражнение 1</vt:lpstr>
      <vt:lpstr>Как вежливо спросить о количестве? </vt:lpstr>
      <vt:lpstr>Упражнение 4</vt:lpstr>
      <vt:lpstr>Упражнение 5</vt:lpstr>
      <vt:lpstr>Упражнение 5</vt:lpstr>
      <vt:lpstr>Упражнение 6</vt:lpstr>
      <vt:lpstr>Упражнение 6</vt:lpstr>
      <vt:lpstr>Презентация PowerPoint</vt:lpstr>
      <vt:lpstr>Вспомним пословицы и фразеологизмы</vt:lpstr>
      <vt:lpstr>Британский музей</vt:lpstr>
      <vt:lpstr>Амударьинский клад</vt:lpstr>
      <vt:lpstr>Презентация PowerPoint</vt:lpstr>
      <vt:lpstr>Задание для самостоятельного выполнения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Учетная запись Майкрософт</cp:lastModifiedBy>
  <cp:revision>179</cp:revision>
  <dcterms:created xsi:type="dcterms:W3CDTF">2020-04-13T08:06:06Z</dcterms:created>
  <dcterms:modified xsi:type="dcterms:W3CDTF">2020-11-21T06:23:24Z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