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66" r:id="rId2"/>
    <p:sldId id="265" r:id="rId3"/>
    <p:sldId id="595" r:id="rId4"/>
    <p:sldId id="596" r:id="rId5"/>
    <p:sldId id="592" r:id="rId6"/>
    <p:sldId id="588" r:id="rId7"/>
    <p:sldId id="587" r:id="rId8"/>
    <p:sldId id="534" r:id="rId9"/>
    <p:sldId id="554" r:id="rId10"/>
    <p:sldId id="582" r:id="rId11"/>
    <p:sldId id="583" r:id="rId12"/>
    <p:sldId id="584" r:id="rId13"/>
    <p:sldId id="585" r:id="rId14"/>
    <p:sldId id="574" r:id="rId15"/>
    <p:sldId id="589" r:id="rId16"/>
    <p:sldId id="597" r:id="rId17"/>
    <p:sldId id="590" r:id="rId18"/>
    <p:sldId id="598" r:id="rId19"/>
    <p:sldId id="599" r:id="rId20"/>
    <p:sldId id="601" r:id="rId21"/>
    <p:sldId id="602" r:id="rId22"/>
    <p:sldId id="603" r:id="rId23"/>
    <p:sldId id="586" r:id="rId24"/>
    <p:sldId id="591" r:id="rId25"/>
    <p:sldId id="594" r:id="rId26"/>
    <p:sldId id="593" r:id="rId27"/>
    <p:sldId id="498" r:id="rId28"/>
  </p:sldIdLst>
  <p:sldSz cx="5765800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25" autoAdjust="0"/>
  </p:normalViewPr>
  <p:slideViewPr>
    <p:cSldViewPr>
      <p:cViewPr varScale="1">
        <p:scale>
          <a:sx n="134" d="100"/>
          <a:sy n="134" d="100"/>
        </p:scale>
        <p:origin x="894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6BC234-9311-4826-9728-89C1882C445C}" type="datetimeFigureOut">
              <a:rPr lang="ru-RU" smtClean="0"/>
              <a:t>22.12.2020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C81406-C751-4517-B02A-BE40C6E5A9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60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12/22/2020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12/22/2020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5278" y="1083504"/>
            <a:ext cx="4935243" cy="14249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757267" cy="1020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99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8755" y="-33420"/>
            <a:ext cx="3361945" cy="1060539"/>
          </a:xfrm>
          <a:prstGeom prst="rect">
            <a:avLst/>
          </a:prstGeom>
        </p:spPr>
        <p:txBody>
          <a:bodyPr vert="horz" wrap="square" lIns="0" tIns="14597" rIns="0" bIns="0" rtlCol="0" anchor="ctr">
            <a:spAutoFit/>
          </a:bodyPr>
          <a:lstStyle/>
          <a:p>
            <a:pPr marL="12693" algn="ctr">
              <a:spcBef>
                <a:spcPts val="114"/>
              </a:spcBef>
            </a:pPr>
            <a:r>
              <a:rPr lang="ru-RU" sz="3398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98" spc="-5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Русский</a:t>
            </a:r>
            <a:r>
              <a:rPr sz="3398" spc="-55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398" spc="1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язык</a:t>
            </a:r>
            <a:r>
              <a:rPr lang="ru-RU" sz="3398" spc="1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398" spc="1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sz="339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9830" y="1368500"/>
            <a:ext cx="2811270" cy="1245206"/>
          </a:xfrm>
          <a:prstGeom prst="rect">
            <a:avLst/>
          </a:prstGeom>
        </p:spPr>
        <p:txBody>
          <a:bodyPr vert="horz" wrap="square" lIns="0" tIns="13963" rIns="0" bIns="0" rtlCol="0">
            <a:spAutoFit/>
          </a:bodyPr>
          <a:lstStyle/>
          <a:p>
            <a:pPr algn="ctr"/>
            <a:r>
              <a:rPr lang="ru-RU" sz="2000" b="1" spc="-20" dirty="0" smtClean="0">
                <a:solidFill>
                  <a:srgbClr val="2365C7"/>
                </a:solidFill>
                <a:latin typeface="Arial"/>
                <a:cs typeface="Arial"/>
              </a:rPr>
              <a:t>Внеклассное чтение</a:t>
            </a:r>
          </a:p>
          <a:p>
            <a:pPr algn="ctr"/>
            <a:endParaRPr lang="ru-RU" sz="2000" b="1" spc="-20" dirty="0">
              <a:solidFill>
                <a:srgbClr val="2365C7"/>
              </a:solidFill>
              <a:latin typeface="Arial"/>
              <a:cs typeface="Arial"/>
            </a:endParaRPr>
          </a:p>
          <a:p>
            <a:pPr algn="ctr"/>
            <a:r>
              <a:rPr lang="ru-RU" sz="2000" b="1" spc="-20" dirty="0" smtClean="0">
                <a:solidFill>
                  <a:srgbClr val="2365C7"/>
                </a:solidFill>
                <a:latin typeface="Arial"/>
                <a:cs typeface="Arial"/>
              </a:rPr>
              <a:t>Сказка «Мороз Иванович»</a:t>
            </a:r>
            <a:endParaRPr lang="ru-RU" sz="2000" b="1" spc="-20" dirty="0">
              <a:solidFill>
                <a:srgbClr val="2365C7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2012" y="1195133"/>
            <a:ext cx="344001" cy="675944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99"/>
          </a:p>
        </p:txBody>
      </p:sp>
      <p:grpSp>
        <p:nvGrpSpPr>
          <p:cNvPr id="10" name="object 10"/>
          <p:cNvGrpSpPr/>
          <p:nvPr/>
        </p:nvGrpSpPr>
        <p:grpSpPr>
          <a:xfrm>
            <a:off x="4685877" y="213558"/>
            <a:ext cx="634055" cy="63405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923208" y="249697"/>
            <a:ext cx="173270" cy="362142"/>
          </a:xfrm>
          <a:prstGeom prst="rect">
            <a:avLst/>
          </a:prstGeom>
        </p:spPr>
        <p:txBody>
          <a:bodyPr vert="horz" wrap="square" lIns="0" tIns="15867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ru-RU" sz="2249" b="1" spc="1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2249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97359" y="542482"/>
            <a:ext cx="439205" cy="212232"/>
          </a:xfrm>
          <a:prstGeom prst="rect">
            <a:avLst/>
          </a:prstGeom>
        </p:spPr>
        <p:txBody>
          <a:bodyPr vert="horz" wrap="square" lIns="0" tIns="12059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sz="1300" spc="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ласс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47773" y="289663"/>
            <a:ext cx="467131" cy="466497"/>
            <a:chOff x="346532" y="289010"/>
            <a:chExt cx="467359" cy="466725"/>
          </a:xfrm>
        </p:grpSpPr>
        <p:sp>
          <p:nvSpPr>
            <p:cNvPr id="16" name="object 16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301975" y="0"/>
                  </a:move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7" name="object 17"/>
            <p:cNvSpPr/>
            <p:nvPr/>
          </p:nvSpPr>
          <p:spPr>
            <a:xfrm>
              <a:off x="347903" y="290381"/>
              <a:ext cx="325120" cy="464184"/>
            </a:xfrm>
            <a:custGeom>
              <a:avLst/>
              <a:gdLst/>
              <a:ahLst/>
              <a:cxnLst/>
              <a:rect l="l" t="t" r="r" b="b"/>
              <a:pathLst>
                <a:path w="325120" h="464184">
                  <a:moveTo>
                    <a:pt x="23187" y="463777"/>
                  </a:moveTo>
                  <a:lnTo>
                    <a:pt x="301457" y="463777"/>
                  </a:lnTo>
                  <a:lnTo>
                    <a:pt x="310484" y="461954"/>
                  </a:lnTo>
                  <a:lnTo>
                    <a:pt x="317856" y="456985"/>
                  </a:lnTo>
                  <a:lnTo>
                    <a:pt x="322826" y="449613"/>
                  </a:lnTo>
                  <a:lnTo>
                    <a:pt x="324648" y="440585"/>
                  </a:lnTo>
                  <a:lnTo>
                    <a:pt x="324648" y="255074"/>
                  </a:lnTo>
                  <a:lnTo>
                    <a:pt x="324648" y="250804"/>
                  </a:lnTo>
                  <a:lnTo>
                    <a:pt x="321185" y="247345"/>
                  </a:lnTo>
                  <a:lnTo>
                    <a:pt x="316919" y="247345"/>
                  </a:lnTo>
                  <a:lnTo>
                    <a:pt x="312649" y="247345"/>
                  </a:lnTo>
                  <a:lnTo>
                    <a:pt x="309190" y="250804"/>
                  </a:lnTo>
                  <a:lnTo>
                    <a:pt x="309190" y="255074"/>
                  </a:lnTo>
                  <a:lnTo>
                    <a:pt x="309190" y="440585"/>
                  </a:lnTo>
                  <a:lnTo>
                    <a:pt x="309190" y="444855"/>
                  </a:lnTo>
                  <a:lnTo>
                    <a:pt x="305727" y="448318"/>
                  </a:lnTo>
                  <a:lnTo>
                    <a:pt x="301457" y="448318"/>
                  </a:lnTo>
                  <a:lnTo>
                    <a:pt x="23187" y="448318"/>
                  </a:lnTo>
                  <a:lnTo>
                    <a:pt x="18921" y="448318"/>
                  </a:lnTo>
                  <a:lnTo>
                    <a:pt x="15458" y="444855"/>
                  </a:lnTo>
                  <a:lnTo>
                    <a:pt x="15458" y="440585"/>
                  </a:lnTo>
                  <a:lnTo>
                    <a:pt x="15458" y="23183"/>
                  </a:lnTo>
                  <a:lnTo>
                    <a:pt x="15458" y="18914"/>
                  </a:lnTo>
                  <a:lnTo>
                    <a:pt x="18921" y="15454"/>
                  </a:lnTo>
                  <a:lnTo>
                    <a:pt x="23187" y="15454"/>
                  </a:lnTo>
                  <a:lnTo>
                    <a:pt x="301457" y="15454"/>
                  </a:lnTo>
                  <a:lnTo>
                    <a:pt x="305727" y="15454"/>
                  </a:lnTo>
                  <a:lnTo>
                    <a:pt x="309190" y="18914"/>
                  </a:lnTo>
                  <a:lnTo>
                    <a:pt x="309190" y="23183"/>
                  </a:lnTo>
                  <a:lnTo>
                    <a:pt x="309190" y="69562"/>
                  </a:lnTo>
                  <a:lnTo>
                    <a:pt x="309190" y="73832"/>
                  </a:lnTo>
                  <a:lnTo>
                    <a:pt x="312649" y="77292"/>
                  </a:lnTo>
                  <a:lnTo>
                    <a:pt x="316919" y="77292"/>
                  </a:lnTo>
                  <a:lnTo>
                    <a:pt x="321185" y="77292"/>
                  </a:lnTo>
                  <a:lnTo>
                    <a:pt x="324648" y="73832"/>
                  </a:lnTo>
                  <a:lnTo>
                    <a:pt x="324648" y="69562"/>
                  </a:lnTo>
                  <a:lnTo>
                    <a:pt x="324648" y="23183"/>
                  </a:lnTo>
                  <a:lnTo>
                    <a:pt x="322873" y="14269"/>
                  </a:lnTo>
                  <a:lnTo>
                    <a:pt x="318025" y="6956"/>
                  </a:lnTo>
                  <a:lnTo>
                    <a:pt x="310820" y="1961"/>
                  </a:lnTo>
                  <a:lnTo>
                    <a:pt x="301975" y="0"/>
                  </a:lnTo>
                  <a:lnTo>
                    <a:pt x="22673" y="0"/>
                  </a:lnTo>
                  <a:lnTo>
                    <a:pt x="13828" y="1961"/>
                  </a:lnTo>
                  <a:lnTo>
                    <a:pt x="6623" y="6956"/>
                  </a:lnTo>
                  <a:lnTo>
                    <a:pt x="1775" y="14269"/>
                  </a:lnTo>
                  <a:lnTo>
                    <a:pt x="0" y="23183"/>
                  </a:lnTo>
                  <a:lnTo>
                    <a:pt x="0" y="440585"/>
                  </a:lnTo>
                  <a:lnTo>
                    <a:pt x="1822" y="449613"/>
                  </a:lnTo>
                  <a:lnTo>
                    <a:pt x="6791" y="456985"/>
                  </a:lnTo>
                  <a:lnTo>
                    <a:pt x="14162" y="461954"/>
                  </a:lnTo>
                  <a:lnTo>
                    <a:pt x="23187" y="463777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8" name="object 18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406805" y="11192"/>
                  </a:moveTo>
                  <a:lnTo>
                    <a:pt x="352473" y="11192"/>
                  </a:lnTo>
                  <a:lnTo>
                    <a:pt x="35384" y="328280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761" y="330761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9195" y="417920"/>
                  </a:lnTo>
                  <a:lnTo>
                    <a:pt x="10213" y="417711"/>
                  </a:lnTo>
                  <a:lnTo>
                    <a:pt x="61990" y="395507"/>
                  </a:lnTo>
                  <a:lnTo>
                    <a:pt x="22816" y="395507"/>
                  </a:lnTo>
                  <a:lnTo>
                    <a:pt x="43498" y="347241"/>
                  </a:lnTo>
                  <a:lnTo>
                    <a:pt x="65430" y="347241"/>
                  </a:lnTo>
                  <a:lnTo>
                    <a:pt x="51854" y="333665"/>
                  </a:lnTo>
                  <a:lnTo>
                    <a:pt x="307051" y="78479"/>
                  </a:lnTo>
                  <a:lnTo>
                    <a:pt x="328910" y="78479"/>
                  </a:lnTo>
                  <a:lnTo>
                    <a:pt x="317981" y="67549"/>
                  </a:lnTo>
                  <a:lnTo>
                    <a:pt x="330602" y="54918"/>
                  </a:lnTo>
                  <a:lnTo>
                    <a:pt x="352438" y="54918"/>
                  </a:lnTo>
                  <a:lnTo>
                    <a:pt x="341532" y="43988"/>
                  </a:lnTo>
                  <a:lnTo>
                    <a:pt x="369260" y="16300"/>
                  </a:lnTo>
                  <a:lnTo>
                    <a:pt x="377798" y="14014"/>
                  </a:lnTo>
                  <a:lnTo>
                    <a:pt x="408786" y="14014"/>
                  </a:lnTo>
                  <a:lnTo>
                    <a:pt x="406994" y="11318"/>
                  </a:lnTo>
                  <a:lnTo>
                    <a:pt x="406805" y="11192"/>
                  </a:lnTo>
                  <a:close/>
                </a:path>
                <a:path w="418465" h="418465">
                  <a:moveTo>
                    <a:pt x="65430" y="347241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lnTo>
                    <a:pt x="61990" y="39550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932" y="382960"/>
                  </a:lnTo>
                  <a:lnTo>
                    <a:pt x="106502" y="366465"/>
                  </a:lnTo>
                  <a:lnTo>
                    <a:pt x="84654" y="366465"/>
                  </a:lnTo>
                  <a:lnTo>
                    <a:pt x="65430" y="347241"/>
                  </a:lnTo>
                  <a:close/>
                </a:path>
                <a:path w="418465" h="418465">
                  <a:moveTo>
                    <a:pt x="328910" y="78479"/>
                  </a:moveTo>
                  <a:lnTo>
                    <a:pt x="307051" y="78479"/>
                  </a:lnTo>
                  <a:lnTo>
                    <a:pt x="339840" y="111268"/>
                  </a:lnTo>
                  <a:lnTo>
                    <a:pt x="84654" y="366465"/>
                  </a:lnTo>
                  <a:lnTo>
                    <a:pt x="106502" y="366465"/>
                  </a:lnTo>
                  <a:lnTo>
                    <a:pt x="372632" y="100338"/>
                  </a:lnTo>
                  <a:lnTo>
                    <a:pt x="350770" y="100338"/>
                  </a:lnTo>
                  <a:lnTo>
                    <a:pt x="328910" y="78479"/>
                  </a:lnTo>
                  <a:close/>
                </a:path>
                <a:path w="418465" h="418465">
                  <a:moveTo>
                    <a:pt x="352438" y="54918"/>
                  </a:move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lnTo>
                    <a:pt x="372632" y="100338"/>
                  </a:lnTo>
                  <a:lnTo>
                    <a:pt x="396154" y="76817"/>
                  </a:lnTo>
                  <a:lnTo>
                    <a:pt x="374291" y="76817"/>
                  </a:lnTo>
                  <a:lnTo>
                    <a:pt x="352438" y="54918"/>
                  </a:lnTo>
                  <a:close/>
                </a:path>
                <a:path w="418465" h="418465">
                  <a:moveTo>
                    <a:pt x="408786" y="14014"/>
                  </a:moveTo>
                  <a:lnTo>
                    <a:pt x="377798" y="14014"/>
                  </a:lnTo>
                  <a:lnTo>
                    <a:pt x="393804" y="18301"/>
                  </a:lnTo>
                  <a:lnTo>
                    <a:pt x="400057" y="24551"/>
                  </a:lnTo>
                  <a:lnTo>
                    <a:pt x="404345" y="40561"/>
                  </a:lnTo>
                  <a:lnTo>
                    <a:pt x="402059" y="49100"/>
                  </a:lnTo>
                  <a:lnTo>
                    <a:pt x="396198" y="54957"/>
                  </a:lnTo>
                  <a:lnTo>
                    <a:pt x="374291" y="76817"/>
                  </a:lnTo>
                  <a:lnTo>
                    <a:pt x="396154" y="76817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8786" y="14014"/>
                  </a:lnTo>
                  <a:close/>
                </a:path>
                <a:path w="418465" h="418465">
                  <a:moveTo>
                    <a:pt x="396158" y="54950"/>
                  </a:moveTo>
                  <a:close/>
                </a:path>
                <a:path w="418465" h="418465">
                  <a:moveTo>
                    <a:pt x="379748" y="0"/>
                  </a:moveTo>
                  <a:lnTo>
                    <a:pt x="365235" y="2783"/>
                  </a:lnTo>
                  <a:lnTo>
                    <a:pt x="352454" y="11199"/>
                  </a:lnTo>
                  <a:lnTo>
                    <a:pt x="406805" y="11192"/>
                  </a:lnTo>
                  <a:lnTo>
                    <a:pt x="394249" y="2846"/>
                  </a:lnTo>
                  <a:lnTo>
                    <a:pt x="379748" y="0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19" name="object 19"/>
            <p:cNvSpPr/>
            <p:nvPr/>
          </p:nvSpPr>
          <p:spPr>
            <a:xfrm>
              <a:off x="734043" y="317960"/>
              <a:ext cx="65556" cy="655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0" name="object 20"/>
            <p:cNvSpPr/>
            <p:nvPr/>
          </p:nvSpPr>
          <p:spPr>
            <a:xfrm>
              <a:off x="393882" y="305318"/>
              <a:ext cx="418465" cy="418465"/>
            </a:xfrm>
            <a:custGeom>
              <a:avLst/>
              <a:gdLst/>
              <a:ahLst/>
              <a:cxnLst/>
              <a:rect l="l" t="t" r="r" b="b"/>
              <a:pathLst>
                <a:path w="418465" h="418465">
                  <a:moveTo>
                    <a:pt x="22816" y="395507"/>
                  </a:moveTo>
                  <a:lnTo>
                    <a:pt x="43498" y="347241"/>
                  </a:lnTo>
                  <a:lnTo>
                    <a:pt x="71078" y="374821"/>
                  </a:lnTo>
                  <a:lnTo>
                    <a:pt x="22816" y="395507"/>
                  </a:lnTo>
                  <a:close/>
                </a:path>
                <a:path w="418465" h="418465">
                  <a:moveTo>
                    <a:pt x="307051" y="78479"/>
                  </a:moveTo>
                  <a:lnTo>
                    <a:pt x="339840" y="111268"/>
                  </a:lnTo>
                  <a:lnTo>
                    <a:pt x="84654" y="366465"/>
                  </a:lnTo>
                  <a:lnTo>
                    <a:pt x="51854" y="333665"/>
                  </a:lnTo>
                  <a:lnTo>
                    <a:pt x="307051" y="78479"/>
                  </a:lnTo>
                  <a:close/>
                </a:path>
                <a:path w="418465" h="418465">
                  <a:moveTo>
                    <a:pt x="350770" y="100338"/>
                  </a:moveTo>
                  <a:lnTo>
                    <a:pt x="317981" y="67549"/>
                  </a:lnTo>
                  <a:lnTo>
                    <a:pt x="330602" y="54918"/>
                  </a:lnTo>
                  <a:lnTo>
                    <a:pt x="363402" y="87713"/>
                  </a:lnTo>
                  <a:lnTo>
                    <a:pt x="350770" y="100338"/>
                  </a:lnTo>
                  <a:close/>
                </a:path>
                <a:path w="418465" h="418465">
                  <a:moveTo>
                    <a:pt x="352473" y="11192"/>
                  </a:moveTo>
                  <a:lnTo>
                    <a:pt x="301579" y="62078"/>
                  </a:lnTo>
                  <a:lnTo>
                    <a:pt x="35460" y="328208"/>
                  </a:lnTo>
                  <a:lnTo>
                    <a:pt x="35359" y="328381"/>
                  </a:lnTo>
                  <a:lnTo>
                    <a:pt x="34678" y="329086"/>
                  </a:lnTo>
                  <a:lnTo>
                    <a:pt x="34182" y="329825"/>
                  </a:lnTo>
                  <a:lnTo>
                    <a:pt x="33822" y="330631"/>
                  </a:lnTo>
                  <a:lnTo>
                    <a:pt x="33761" y="330761"/>
                  </a:lnTo>
                  <a:lnTo>
                    <a:pt x="1026" y="407145"/>
                  </a:lnTo>
                  <a:lnTo>
                    <a:pt x="0" y="409531"/>
                  </a:lnTo>
                  <a:lnTo>
                    <a:pt x="245" y="412274"/>
                  </a:lnTo>
                  <a:lnTo>
                    <a:pt x="1677" y="414446"/>
                  </a:lnTo>
                  <a:lnTo>
                    <a:pt x="3107" y="416613"/>
                  </a:lnTo>
                  <a:lnTo>
                    <a:pt x="5529" y="417920"/>
                  </a:lnTo>
                  <a:lnTo>
                    <a:pt x="8129" y="417920"/>
                  </a:lnTo>
                  <a:lnTo>
                    <a:pt x="9177" y="417923"/>
                  </a:lnTo>
                  <a:lnTo>
                    <a:pt x="10213" y="417711"/>
                  </a:lnTo>
                  <a:lnTo>
                    <a:pt x="11174" y="417293"/>
                  </a:lnTo>
                  <a:lnTo>
                    <a:pt x="87552" y="384559"/>
                  </a:lnTo>
                  <a:lnTo>
                    <a:pt x="87682" y="384497"/>
                  </a:lnTo>
                  <a:lnTo>
                    <a:pt x="88492" y="384141"/>
                  </a:lnTo>
                  <a:lnTo>
                    <a:pt x="89226" y="383641"/>
                  </a:lnTo>
                  <a:lnTo>
                    <a:pt x="89863" y="383029"/>
                  </a:lnTo>
                  <a:lnTo>
                    <a:pt x="90032" y="382935"/>
                  </a:lnTo>
                  <a:lnTo>
                    <a:pt x="356227" y="116748"/>
                  </a:lnTo>
                  <a:lnTo>
                    <a:pt x="407113" y="65858"/>
                  </a:lnTo>
                  <a:lnTo>
                    <a:pt x="415530" y="53076"/>
                  </a:lnTo>
                  <a:lnTo>
                    <a:pt x="418313" y="38563"/>
                  </a:lnTo>
                  <a:lnTo>
                    <a:pt x="415466" y="24063"/>
                  </a:lnTo>
                  <a:lnTo>
                    <a:pt x="406994" y="11318"/>
                  </a:lnTo>
                  <a:lnTo>
                    <a:pt x="394249" y="2846"/>
                  </a:lnTo>
                  <a:lnTo>
                    <a:pt x="379748" y="0"/>
                  </a:lnTo>
                  <a:lnTo>
                    <a:pt x="365235" y="2783"/>
                  </a:lnTo>
                  <a:lnTo>
                    <a:pt x="352454" y="11199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1" name="object 21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2" name="object 22"/>
            <p:cNvSpPr/>
            <p:nvPr/>
          </p:nvSpPr>
          <p:spPr>
            <a:xfrm>
              <a:off x="409721" y="360080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3235" y="0"/>
                  </a:move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3" name="object 23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197501" y="0"/>
                  </a:moveTo>
                  <a:lnTo>
                    <a:pt x="3459" y="0"/>
                  </a:lnTo>
                  <a:lnTo>
                    <a:pt x="0" y="3459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3459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4" name="object 24"/>
            <p:cNvSpPr/>
            <p:nvPr/>
          </p:nvSpPr>
          <p:spPr>
            <a:xfrm>
              <a:off x="409721" y="406457"/>
              <a:ext cx="201295" cy="15875"/>
            </a:xfrm>
            <a:custGeom>
              <a:avLst/>
              <a:gdLst/>
              <a:ahLst/>
              <a:cxnLst/>
              <a:rect l="l" t="t" r="r" b="b"/>
              <a:pathLst>
                <a:path w="201295" h="15875">
                  <a:moveTo>
                    <a:pt x="200964" y="7728"/>
                  </a:moveTo>
                  <a:lnTo>
                    <a:pt x="200964" y="3459"/>
                  </a:lnTo>
                  <a:lnTo>
                    <a:pt x="197501" y="0"/>
                  </a:lnTo>
                  <a:lnTo>
                    <a:pt x="193235" y="0"/>
                  </a:lnTo>
                  <a:lnTo>
                    <a:pt x="7728" y="0"/>
                  </a:lnTo>
                  <a:lnTo>
                    <a:pt x="3459" y="0"/>
                  </a:lnTo>
                  <a:lnTo>
                    <a:pt x="0" y="3459"/>
                  </a:lnTo>
                  <a:lnTo>
                    <a:pt x="0" y="7728"/>
                  </a:lnTo>
                  <a:lnTo>
                    <a:pt x="0" y="11998"/>
                  </a:lnTo>
                  <a:lnTo>
                    <a:pt x="3459" y="15457"/>
                  </a:lnTo>
                  <a:lnTo>
                    <a:pt x="7728" y="15457"/>
                  </a:lnTo>
                  <a:lnTo>
                    <a:pt x="193235" y="15457"/>
                  </a:lnTo>
                  <a:lnTo>
                    <a:pt x="197501" y="15457"/>
                  </a:lnTo>
                  <a:lnTo>
                    <a:pt x="200964" y="11998"/>
                  </a:lnTo>
                  <a:lnTo>
                    <a:pt x="200964" y="7728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5" name="object 25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151124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3463"/>
                  </a:lnTo>
                  <a:close/>
                </a:path>
              </a:pathLst>
            </a:custGeom>
            <a:solidFill>
              <a:srgbClr val="00AEEF"/>
            </a:solidFill>
          </p:spPr>
          <p:txBody>
            <a:bodyPr wrap="square" lIns="0" tIns="0" rIns="0" bIns="0" rtlCol="0"/>
            <a:lstStyle/>
            <a:p>
              <a:endParaRPr sz="1799"/>
            </a:p>
          </p:txBody>
        </p:sp>
        <p:sp>
          <p:nvSpPr>
            <p:cNvPr id="26" name="object 26"/>
            <p:cNvSpPr/>
            <p:nvPr/>
          </p:nvSpPr>
          <p:spPr>
            <a:xfrm>
              <a:off x="409721" y="452830"/>
              <a:ext cx="154940" cy="15875"/>
            </a:xfrm>
            <a:custGeom>
              <a:avLst/>
              <a:gdLst/>
              <a:ahLst/>
              <a:cxnLst/>
              <a:rect l="l" t="t" r="r" b="b"/>
              <a:pathLst>
                <a:path w="154940" h="15875">
                  <a:moveTo>
                    <a:pt x="7728" y="0"/>
                  </a:moveTo>
                  <a:lnTo>
                    <a:pt x="3459" y="0"/>
                  </a:lnTo>
                  <a:lnTo>
                    <a:pt x="0" y="3463"/>
                  </a:lnTo>
                  <a:lnTo>
                    <a:pt x="0" y="7732"/>
                  </a:lnTo>
                  <a:lnTo>
                    <a:pt x="0" y="11998"/>
                  </a:lnTo>
                  <a:lnTo>
                    <a:pt x="3459" y="15461"/>
                  </a:lnTo>
                  <a:lnTo>
                    <a:pt x="7728" y="15461"/>
                  </a:lnTo>
                  <a:lnTo>
                    <a:pt x="146858" y="15461"/>
                  </a:lnTo>
                  <a:lnTo>
                    <a:pt x="151124" y="15461"/>
                  </a:lnTo>
                  <a:lnTo>
                    <a:pt x="154587" y="11998"/>
                  </a:lnTo>
                  <a:lnTo>
                    <a:pt x="154587" y="7732"/>
                  </a:lnTo>
                  <a:lnTo>
                    <a:pt x="154587" y="3463"/>
                  </a:lnTo>
                  <a:lnTo>
                    <a:pt x="151124" y="0"/>
                  </a:lnTo>
                  <a:lnTo>
                    <a:pt x="146858" y="0"/>
                  </a:lnTo>
                  <a:lnTo>
                    <a:pt x="7728" y="0"/>
                  </a:lnTo>
                  <a:close/>
                </a:path>
              </a:pathLst>
            </a:custGeom>
            <a:ln w="3175">
              <a:solidFill>
                <a:srgbClr val="00AEEF"/>
              </a:solidFill>
            </a:ln>
          </p:spPr>
          <p:txBody>
            <a:bodyPr wrap="square" lIns="0" tIns="0" rIns="0" bIns="0" rtlCol="0"/>
            <a:lstStyle/>
            <a:p>
              <a:endParaRPr sz="1799"/>
            </a:p>
          </p:txBody>
        </p:sp>
      </p:grpSp>
      <p:sp>
        <p:nvSpPr>
          <p:cNvPr id="27" name="object 5"/>
          <p:cNvSpPr/>
          <p:nvPr/>
        </p:nvSpPr>
        <p:spPr>
          <a:xfrm>
            <a:off x="142012" y="2092582"/>
            <a:ext cx="344001" cy="675944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endParaRPr sz="1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34130" y="1913685"/>
            <a:ext cx="4496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</p:txBody>
      </p:sp>
      <p:sp>
        <p:nvSpPr>
          <p:cNvPr id="8" name="AutoShape 2" descr="обои : небо, Синий фон, Зима, Макрос, филиал, мороз, Замораживание, Хлопья  снега, Дерево, Погода, время года 3840x2160 - rehctawatcher - 255751 -  красивые картинки - WallHe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" descr="Отдаем ребенка в спортивную секцию | NORMA.U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Отдаем ребенка в спортивную секцию | NORMA.U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" descr="Орден Амира Темура — Википедия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4" name="Picture 2" descr="👍 Мороз Иванович. Русская народная сказка в перессказе Одоевского В.Ф. 🐱  | Сказки для детей. Рассказы и сказки с картинкам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140" y="1195133"/>
            <a:ext cx="1309579" cy="171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86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39700" y="555625"/>
            <a:ext cx="2849561" cy="2462213"/>
          </a:xfrm>
        </p:spPr>
        <p:txBody>
          <a:bodyPr/>
          <a:lstStyle/>
          <a:p>
            <a:r>
              <a:rPr lang="ru-RU" sz="1600" dirty="0" smtClean="0"/>
              <a:t>    А </a:t>
            </a:r>
            <a:r>
              <a:rPr lang="ru-RU" sz="1600" dirty="0"/>
              <a:t>Ленивица меж тем в постельке лежала, потягивалась, с боку на бок переваливалась, уж разве наскучит лежать, так скажет спросонья: «Нянюшка, надень мне чулочки, нянюшка, завяжи башмачки», а потом заговорит: «Нянюшка, нет ли булочки</a:t>
            </a:r>
            <a:r>
              <a:rPr lang="ru-RU" sz="1600" dirty="0" smtClean="0"/>
              <a:t>?»</a:t>
            </a:r>
            <a:endParaRPr lang="ru-RU" sz="1600" dirty="0"/>
          </a:p>
        </p:txBody>
      </p:sp>
      <p:pic>
        <p:nvPicPr>
          <p:cNvPr id="2050" name="Picture 2" descr="Мороз Иванович: gaidarovka_news — LiveJournal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741235"/>
            <a:ext cx="2508250" cy="184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Сказки Колодец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631825"/>
            <a:ext cx="2651918" cy="229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18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900" y="555625"/>
            <a:ext cx="2580513" cy="2369880"/>
          </a:xfrm>
        </p:spPr>
        <p:txBody>
          <a:bodyPr/>
          <a:lstStyle/>
          <a:p>
            <a:r>
              <a:rPr lang="ru-RU" sz="1400" dirty="0"/>
              <a:t>Между тем Рукодельница </a:t>
            </a:r>
            <a:r>
              <a:rPr lang="ru-RU" sz="1400" dirty="0" smtClean="0"/>
              <a:t>воду </a:t>
            </a:r>
            <a:r>
              <a:rPr lang="ru-RU" sz="1400" dirty="0" smtClean="0"/>
              <a:t>принесёт</a:t>
            </a:r>
            <a:r>
              <a:rPr lang="ru-RU" sz="1400" dirty="0"/>
              <a:t>, в кувшины </a:t>
            </a:r>
            <a:r>
              <a:rPr lang="ru-RU" sz="1400" dirty="0" smtClean="0"/>
              <a:t>нальёт, а </a:t>
            </a:r>
            <a:r>
              <a:rPr lang="ru-RU" sz="1400" dirty="0"/>
              <a:t>потом Рукодельница примется чулки </a:t>
            </a:r>
            <a:r>
              <a:rPr lang="ru-RU" sz="1400" dirty="0" smtClean="0"/>
              <a:t>вязать, </a:t>
            </a:r>
            <a:r>
              <a:rPr lang="ru-RU" sz="1400" dirty="0"/>
              <a:t>а не то и рубашки шить да кроить, </a:t>
            </a:r>
            <a:r>
              <a:rPr lang="ru-RU" sz="1400" dirty="0" smtClean="0"/>
              <a:t>и </a:t>
            </a:r>
            <a:r>
              <a:rPr lang="ru-RU" sz="1400" dirty="0"/>
              <a:t>не было никогда ей скучно, потому что и скучать-то было ей некогда: то за тем, то за другим делом, а тут, смотришь, и вечер — день прошёл.</a:t>
            </a:r>
          </a:p>
        </p:txBody>
      </p:sp>
      <p:pic>
        <p:nvPicPr>
          <p:cNvPr id="1026" name="Picture 2" descr="Мороз Иванович - Сказки Всем | Краска, Рождественские иллюстрации, Фолк-арт  картины рисунки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555625"/>
            <a:ext cx="2286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01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1969770"/>
          </a:xfrm>
        </p:spPr>
        <p:txBody>
          <a:bodyPr/>
          <a:lstStyle/>
          <a:p>
            <a:r>
              <a:rPr lang="ru-RU" sz="1600" dirty="0"/>
              <a:t>Однажды с Рукодельницей беда приключилась: пошла она на колодец за водой, опустила ведро на верёвке, а верёвка- то и оборвись; упало ведро в колодец. Как тут быть?</a:t>
            </a:r>
          </a:p>
        </p:txBody>
      </p:sp>
      <p:pic>
        <p:nvPicPr>
          <p:cNvPr id="4100" name="Picture 4" descr="Мороз Иванович - Русская сказ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307" y="631825"/>
            <a:ext cx="2462846" cy="244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66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" y="102424"/>
            <a:ext cx="5249147" cy="45320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900" y="555625"/>
            <a:ext cx="2753487" cy="3391566"/>
          </a:xfrm>
        </p:spPr>
        <p:txBody>
          <a:bodyPr/>
          <a:lstStyle/>
          <a:p>
            <a:r>
              <a:rPr lang="ru-RU" sz="1600" dirty="0"/>
              <a:t>Расплакалась бедная Рукодельница да и пошла к нянюшке рассказывать про свою беду и несчастье; а нянюшка Прасковья была такая строгая и сердитая, говорит:</a:t>
            </a:r>
          </a:p>
          <a:p>
            <a:r>
              <a:rPr lang="ru-RU" sz="1600" dirty="0"/>
              <a:t>— Сама беду сделала, сама и поправляй; сама ведёрко утопила, сама и доставай.</a:t>
            </a:r>
          </a:p>
          <a:p>
            <a:endParaRPr lang="ru-RU" sz="1600" dirty="0"/>
          </a:p>
        </p:txBody>
      </p:sp>
      <p:pic>
        <p:nvPicPr>
          <p:cNvPr id="5122" name="Picture 2" descr="Ответы Mail.ru: за что и как мороз иванович отблагодарил рукодельницу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989" y="746125"/>
            <a:ext cx="2437522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05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699" y="102424"/>
            <a:ext cx="2971801" cy="31547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92100" y="555625"/>
            <a:ext cx="2438400" cy="2767013"/>
          </a:xfrm>
        </p:spPr>
        <p:txBody>
          <a:bodyPr/>
          <a:lstStyle/>
          <a:p>
            <a:r>
              <a:rPr lang="ru-RU" sz="1600" dirty="0"/>
              <a:t>Рукодельница идёт дальше. Смотрит: перед ней сидит старик Мороз Иванович, седой-седой; сидит он на ледяной лавочке да снежные комочки ест; тряхнёт головой — от волос иней сыплется, духом дохнёт — валит густой пар.</a:t>
            </a:r>
            <a:endParaRPr lang="ru-RU" sz="2400" dirty="0"/>
          </a:p>
        </p:txBody>
      </p:sp>
      <p:pic>
        <p:nvPicPr>
          <p:cNvPr id="7172" name="Picture 4" descr="Владимир Конашевич «Мороз Иванович» — Картинки и разгов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248" y="708025"/>
            <a:ext cx="2218452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16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39700" y="555625"/>
            <a:ext cx="3259382" cy="1969770"/>
          </a:xfrm>
        </p:spPr>
        <p:txBody>
          <a:bodyPr/>
          <a:lstStyle/>
          <a:p>
            <a:r>
              <a:rPr lang="ru-RU" sz="1600" dirty="0"/>
              <a:t>— Знаю я, зачем ты пришла, — говорит Мороз Иванович, — ты ведёрко </a:t>
            </a:r>
            <a:r>
              <a:rPr lang="ru-RU" sz="1600" dirty="0" smtClean="0"/>
              <a:t>в </a:t>
            </a:r>
            <a:r>
              <a:rPr lang="ru-RU" sz="1600" dirty="0" smtClean="0"/>
              <a:t>колод</a:t>
            </a:r>
            <a:r>
              <a:rPr lang="ru-RU" sz="1600" dirty="0" smtClean="0"/>
              <a:t>ец </a:t>
            </a:r>
            <a:r>
              <a:rPr lang="ru-RU" sz="1600" dirty="0"/>
              <a:t>опустила; отдать тебе ведёрко отдам, только ты мне за то три дня прослужи; будешь умна, тебе ж лучше; будешь ленива, тебе ж хуже. </a:t>
            </a:r>
            <a:endParaRPr lang="ru-RU" dirty="0"/>
          </a:p>
        </p:txBody>
      </p:sp>
      <p:pic>
        <p:nvPicPr>
          <p:cNvPr id="5122" name="Picture 2" descr="Сообщество иллюстраторов | Иллюстрация Мороз Иванович.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082" y="555625"/>
            <a:ext cx="1922218" cy="233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38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900" y="555625"/>
            <a:ext cx="2580513" cy="3083790"/>
          </a:xfrm>
        </p:spPr>
        <p:txBody>
          <a:bodyPr/>
          <a:lstStyle/>
          <a:p>
            <a:r>
              <a:rPr lang="ru-RU" sz="1600" dirty="0"/>
              <a:t>А теперь, — прибавил Мороз Иванович, — мне, старику, и отдохнуть пора; поди-ка приготовь мне постель да смотри взбей хорошенько перину.</a:t>
            </a:r>
          </a:p>
          <a:p>
            <a:r>
              <a:rPr lang="ru-RU" sz="1600" dirty="0"/>
              <a:t>Рукодельница послушалась... Пошли они в дом.</a:t>
            </a:r>
          </a:p>
          <a:p>
            <a:endParaRPr lang="ru-RU" sz="1600" dirty="0"/>
          </a:p>
          <a:p>
            <a:endParaRPr lang="ru-RU" dirty="0"/>
          </a:p>
        </p:txBody>
      </p:sp>
      <p:pic>
        <p:nvPicPr>
          <p:cNvPr id="6146" name="Picture 2" descr="Топ-30: Лучшие советские мультфильмы 80-х годов | ВОКРУГ СЕМЬИ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631825"/>
            <a:ext cx="250825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98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Русская народная сказка &quot;Мороз-Иванович&quot; (в пересказе В. Ф. Одоевского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900" y="741233"/>
            <a:ext cx="2484966" cy="229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215991"/>
          </a:xfrm>
        </p:spPr>
        <p:txBody>
          <a:bodyPr/>
          <a:lstStyle/>
          <a:p>
            <a:r>
              <a:rPr lang="ru-RU" dirty="0"/>
              <a:t>Дом у Мороза Ивановича сделан был весь изо льда: и двери, и окошки, и пол ледяные, а по стенам убрано снежными звёздочками; солнышко на них сияло, и всё в доме блестело, как брильянты.</a:t>
            </a:r>
          </a:p>
          <a:p>
            <a:r>
              <a:rPr lang="ru-RU" dirty="0"/>
              <a:t>На постели у Мороза Ивановича вместо перины лежал снег пушистый; холодно, а делать было нечего.</a:t>
            </a:r>
          </a:p>
          <a:p>
            <a:endParaRPr lang="ru-RU" dirty="0"/>
          </a:p>
        </p:txBody>
      </p:sp>
      <p:pic>
        <p:nvPicPr>
          <p:cNvPr id="5" name="Picture 2" descr="Мороз Иванович (русская сказка) | Сказки, Иллюстрации, Художники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900" y="783541"/>
            <a:ext cx="2484966" cy="225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3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39700" y="741233"/>
            <a:ext cx="2656713" cy="1753383"/>
          </a:xfrm>
        </p:spPr>
        <p:txBody>
          <a:bodyPr/>
          <a:lstStyle/>
          <a:p>
            <a:r>
              <a:rPr lang="ru-RU" sz="1400" dirty="0"/>
              <a:t>- </a:t>
            </a:r>
            <a:r>
              <a:rPr lang="ru-RU" sz="1400" dirty="0" smtClean="0"/>
              <a:t>Я </a:t>
            </a:r>
            <a:r>
              <a:rPr lang="ru-RU" sz="1400" dirty="0"/>
              <a:t>ведь старик добрый; посмотри-ка, что у меня за диковинки. Тут он приподнял свою снежную перину с одеялом, и Рукодельница увидела, что под периною пробивается зелёная травка. Рукодельнице стало жаль бедной травки</a:t>
            </a:r>
            <a:r>
              <a:rPr lang="ru-RU" dirty="0"/>
              <a:t>.</a:t>
            </a:r>
            <a:endParaRPr lang="ru-RU" dirty="0"/>
          </a:p>
        </p:txBody>
      </p:sp>
      <p:pic>
        <p:nvPicPr>
          <p:cNvPr id="7170" name="Picture 2" descr="Владимир Конашевич «Мороз Иванович» — Картинки и разговоры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466" y="746125"/>
            <a:ext cx="2363834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26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39700" y="555625"/>
            <a:ext cx="2656713" cy="2876967"/>
          </a:xfrm>
        </p:spPr>
        <p:txBody>
          <a:bodyPr/>
          <a:lstStyle/>
          <a:p>
            <a:r>
              <a:rPr lang="ru-RU" dirty="0"/>
              <a:t> </a:t>
            </a:r>
            <a:r>
              <a:rPr lang="ru-RU" dirty="0" smtClean="0"/>
              <a:t>-</a:t>
            </a:r>
            <a:r>
              <a:rPr lang="ru-RU" sz="1400" dirty="0" smtClean="0"/>
              <a:t>Я </a:t>
            </a:r>
            <a:r>
              <a:rPr lang="ru-RU" sz="1400" dirty="0"/>
              <a:t>прикрыл молодую зелень моею снежной периной, да ещё сам прилёг на неё, чтобы снег ветром не разнесло; а вот придёт весна, снежная перина растает, травка заколосится, а там, смотришь, выглянет и зерно, а зерно крестьянин соберёт да на мельницу отвезёт; мельник зерно смелет, и будет мука, а из муки ты, Рукодельница, хлеб испечёшь.</a:t>
            </a:r>
            <a:endParaRPr lang="ru-RU" sz="1400" dirty="0"/>
          </a:p>
        </p:txBody>
      </p:sp>
      <p:pic>
        <p:nvPicPr>
          <p:cNvPr id="9218" name="Picture 2" descr="Для чего Мороз Иванович укрывал траву снежной периной?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465" y="631825"/>
            <a:ext cx="2508250" cy="232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Фотошторы, покрывала и подушки Золотая рож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797" y="618331"/>
            <a:ext cx="2669301" cy="245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92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Сегодня на уроке мы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9640" y="555625"/>
            <a:ext cx="5127859" cy="2154436"/>
          </a:xfrm>
        </p:spPr>
        <p:txBody>
          <a:bodyPr/>
          <a:lstStyle/>
          <a:p>
            <a:pPr marL="342900" indent="-342900" algn="l">
              <a:buFontTx/>
              <a:buChar char="-"/>
            </a:pPr>
            <a:r>
              <a:rPr lang="ru-RU" sz="2000" dirty="0" smtClean="0"/>
              <a:t>познакомимся с творчеством </a:t>
            </a:r>
            <a:r>
              <a:rPr lang="ru-RU" sz="2000" dirty="0" err="1" smtClean="0"/>
              <a:t>В.Ф.Одоевского</a:t>
            </a:r>
            <a:r>
              <a:rPr lang="ru-RU" sz="2000" dirty="0" smtClean="0"/>
              <a:t>;</a:t>
            </a:r>
          </a:p>
          <a:p>
            <a:pPr marL="342900" indent="-342900" algn="l">
              <a:buFontTx/>
              <a:buChar char="-"/>
            </a:pPr>
            <a:r>
              <a:rPr lang="ru-RU" sz="2000" dirty="0"/>
              <a:t>п</a:t>
            </a:r>
            <a:r>
              <a:rPr lang="ru-RU" sz="2000" dirty="0" smtClean="0"/>
              <a:t>ослушаем сказку «Мороз Иванович»;</a:t>
            </a:r>
          </a:p>
          <a:p>
            <a:pPr marL="342900" indent="-342900" algn="l">
              <a:buFontTx/>
              <a:buChar char="-"/>
            </a:pPr>
            <a:r>
              <a:rPr lang="ru-RU" sz="2000" dirty="0"/>
              <a:t>п</a:t>
            </a:r>
            <a:r>
              <a:rPr lang="ru-RU" sz="2000" dirty="0" smtClean="0"/>
              <a:t>осмотрим отрывок м/ф по сказке;</a:t>
            </a:r>
          </a:p>
          <a:p>
            <a:pPr marL="342900" indent="-342900" algn="l">
              <a:buFontTx/>
              <a:buChar char="-"/>
            </a:pPr>
            <a:r>
              <a:rPr lang="ru-RU" sz="2000" dirty="0"/>
              <a:t>о</a:t>
            </a:r>
            <a:r>
              <a:rPr lang="ru-RU" sz="2000" dirty="0" smtClean="0"/>
              <a:t>тветим на вопросы;</a:t>
            </a:r>
          </a:p>
          <a:p>
            <a:pPr marL="342900" indent="-342900" algn="l">
              <a:buFontTx/>
              <a:buChar char="-"/>
            </a:pPr>
            <a:r>
              <a:rPr lang="ru-RU" sz="2000" dirty="0"/>
              <a:t>о</a:t>
            </a:r>
            <a:r>
              <a:rPr lang="ru-RU" sz="2000" dirty="0" smtClean="0"/>
              <a:t>тгадаем зимние загадки.</a:t>
            </a:r>
          </a:p>
          <a:p>
            <a:pPr algn="l"/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103859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39700" y="555625"/>
            <a:ext cx="2829687" cy="2400657"/>
          </a:xfrm>
        </p:spPr>
        <p:txBody>
          <a:bodyPr/>
          <a:lstStyle/>
          <a:p>
            <a:r>
              <a:rPr lang="ru-RU" dirty="0"/>
              <a:t>- А зачем ты, Мороз Иванович,- спросила Рукодельница,- зимою по улицам ходишь да в окошки стучишься?</a:t>
            </a:r>
          </a:p>
          <a:p>
            <a:r>
              <a:rPr lang="ru-RU" dirty="0"/>
              <a:t>- А я затем в окошки стучусь,- отвечал Мороз Иванович,- чтоб не </a:t>
            </a:r>
            <a:r>
              <a:rPr lang="ru-RU" dirty="0" smtClean="0"/>
              <a:t>забывали, что </a:t>
            </a:r>
            <a:r>
              <a:rPr lang="ru-RU" dirty="0"/>
              <a:t>есть на свете люди, которым зимой холодно, у которых нет шубки, да и дров купить не на что; вот я затем в окошко стучусь, чтобы им помогать не забывали. Тут добрый Мороз Иванович погладил Рукодельницу по головке да и лёг </a:t>
            </a:r>
            <a:r>
              <a:rPr lang="ru-RU" dirty="0" smtClean="0"/>
              <a:t>спать </a:t>
            </a:r>
            <a:r>
              <a:rPr lang="ru-RU" dirty="0"/>
              <a:t>на свою снежную постель.</a:t>
            </a:r>
            <a:endParaRPr lang="ru-RU" dirty="0"/>
          </a:p>
        </p:txBody>
      </p:sp>
      <p:pic>
        <p:nvPicPr>
          <p:cNvPr id="12290" name="Picture 2" descr="Банк Обоев: обои Дед мороз стучит детям в окно, фото - Обои для рабочего  стола Дед мороз стучит детям в окно фото - Раздел обоев: Новогоднее  настроение (Новый год и рождество)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91" y="741234"/>
            <a:ext cx="2441575" cy="220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43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1938992"/>
          </a:xfrm>
        </p:spPr>
        <p:txBody>
          <a:bodyPr/>
          <a:lstStyle/>
          <a:p>
            <a:r>
              <a:rPr lang="ru-RU" sz="1400" dirty="0"/>
              <a:t>Рукодельница меж тем всё в доме прибрала, пошла на кухню, кушанье изготовила, платье у старика починила и бельё </a:t>
            </a:r>
            <a:r>
              <a:rPr lang="ru-RU" sz="1400" dirty="0" err="1"/>
              <a:t>выштопала</a:t>
            </a:r>
            <a:r>
              <a:rPr lang="ru-RU" sz="1400" dirty="0"/>
              <a:t>.</a:t>
            </a:r>
          </a:p>
          <a:p>
            <a:r>
              <a:rPr lang="ru-RU" sz="1400" dirty="0"/>
              <a:t>Старичок проснулся; был всем очень доволен и поблагодарил Рукодельницу.</a:t>
            </a:r>
          </a:p>
          <a:p>
            <a:endParaRPr lang="ru-RU" sz="1400" dirty="0"/>
          </a:p>
        </p:txBody>
      </p:sp>
      <p:pic>
        <p:nvPicPr>
          <p:cNvPr id="10242" name="Picture 2" descr="Мороз Иванович - В.Ф. Одоевский. Читать онлайн.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741235"/>
            <a:ext cx="2508250" cy="194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98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900" y="631825"/>
            <a:ext cx="2508123" cy="2031325"/>
          </a:xfrm>
        </p:spPr>
        <p:txBody>
          <a:bodyPr/>
          <a:lstStyle/>
          <a:p>
            <a:r>
              <a:rPr lang="ru-RU" dirty="0" smtClean="0"/>
              <a:t>-Ты </a:t>
            </a:r>
            <a:r>
              <a:rPr lang="ru-RU" dirty="0"/>
              <a:t>знаешь: люди за рукоделие деньги получают, так вот тебе твоё ведёрко, а в ведёрко я всыпал целую горсть </a:t>
            </a:r>
            <a:r>
              <a:rPr lang="ru-RU" dirty="0" smtClean="0"/>
              <a:t>серебряных монет; </a:t>
            </a:r>
            <a:r>
              <a:rPr lang="ru-RU" dirty="0"/>
              <a:t>да сверх того, вот тебе на память </a:t>
            </a:r>
            <a:r>
              <a:rPr lang="ru-RU" dirty="0" err="1"/>
              <a:t>брильянтик</a:t>
            </a:r>
            <a:r>
              <a:rPr lang="ru-RU" dirty="0"/>
              <a:t> - косыночку закалывать. Рукодельница поблагодарила, приколола </a:t>
            </a:r>
            <a:r>
              <a:rPr lang="ru-RU" dirty="0" err="1"/>
              <a:t>брильянтик</a:t>
            </a:r>
            <a:r>
              <a:rPr lang="ru-RU" dirty="0"/>
              <a:t>, взяла ведёрко, пошла опять к колодцу, ухватилась за верёвку и вышла на </a:t>
            </a:r>
            <a:r>
              <a:rPr lang="ru-RU" dirty="0" smtClean="0"/>
              <a:t>свет.</a:t>
            </a:r>
            <a:endParaRPr lang="ru-RU" dirty="0"/>
          </a:p>
        </p:txBody>
      </p:sp>
      <p:pic>
        <p:nvPicPr>
          <p:cNvPr id="11266" name="Picture 2" descr="мороз иванович - Детские сказки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875" y="741234"/>
            <a:ext cx="2668000" cy="210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54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Мороз Иванович - мультфильм [H6UJ37f02vk]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008" y="102424"/>
            <a:ext cx="5176122" cy="2632075"/>
          </a:xfrm>
        </p:spPr>
      </p:pic>
    </p:spTree>
    <p:extLst>
      <p:ext uri="{BB962C8B-B14F-4D97-AF65-F5344CB8AC3E}">
        <p14:creationId xmlns:p14="http://schemas.microsoft.com/office/powerpoint/2010/main" val="351469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1700" y="102424"/>
            <a:ext cx="4563347" cy="315471"/>
          </a:xfrm>
        </p:spPr>
        <p:txBody>
          <a:bodyPr/>
          <a:lstStyle/>
          <a:p>
            <a:r>
              <a:rPr lang="ru-RU" dirty="0" smtClean="0"/>
              <a:t>Ответьте на вопросы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462213"/>
          </a:xfrm>
        </p:spPr>
        <p:txBody>
          <a:bodyPr/>
          <a:lstStyle/>
          <a:p>
            <a:r>
              <a:rPr lang="ru-RU" sz="1600" dirty="0" smtClean="0"/>
              <a:t>Как звали сестёр?</a:t>
            </a:r>
          </a:p>
          <a:p>
            <a:r>
              <a:rPr lang="ru-RU" sz="1600" dirty="0" smtClean="0"/>
              <a:t>Какими были девочки?</a:t>
            </a:r>
          </a:p>
          <a:p>
            <a:r>
              <a:rPr lang="ru-RU" sz="1600" dirty="0" smtClean="0"/>
              <a:t>Что уронила </a:t>
            </a:r>
            <a:r>
              <a:rPr lang="ru-RU" sz="1600" dirty="0" err="1"/>
              <a:t>Р</a:t>
            </a:r>
            <a:r>
              <a:rPr lang="ru-RU" sz="1600" dirty="0" err="1" smtClean="0"/>
              <a:t>укоделица</a:t>
            </a:r>
            <a:r>
              <a:rPr lang="ru-RU" sz="1600" dirty="0" smtClean="0"/>
              <a:t> в колодец?</a:t>
            </a:r>
          </a:p>
          <a:p>
            <a:r>
              <a:rPr lang="ru-RU" sz="1600" dirty="0" smtClean="0"/>
              <a:t>Кто помог достать ведёрко из колодца?</a:t>
            </a:r>
          </a:p>
          <a:p>
            <a:r>
              <a:rPr lang="ru-RU" sz="1600" dirty="0" smtClean="0"/>
              <a:t>Кого увидела в колодце </a:t>
            </a:r>
            <a:r>
              <a:rPr lang="ru-RU" sz="1600" dirty="0" err="1" smtClean="0"/>
              <a:t>Рукоделица</a:t>
            </a:r>
            <a:r>
              <a:rPr lang="ru-RU" sz="1600" dirty="0" smtClean="0"/>
              <a:t>?</a:t>
            </a:r>
          </a:p>
          <a:p>
            <a:endParaRPr lang="ru-RU" sz="1600" dirty="0" smtClean="0"/>
          </a:p>
          <a:p>
            <a:r>
              <a:rPr lang="ru-RU" sz="1600" dirty="0" smtClean="0"/>
              <a:t> </a:t>
            </a:r>
            <a:endParaRPr lang="ru-RU" sz="1600" dirty="0"/>
          </a:p>
        </p:txBody>
      </p:sp>
      <p:pic>
        <p:nvPicPr>
          <p:cNvPr id="5" name="Picture 2" descr="👍 Мороз Иванович. Русская народная сказка в перессказе Одоевского В.Ф. 🐱  | Сказки для детей. Рассказы и сказки с картинками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900" y="708025"/>
            <a:ext cx="2582147" cy="219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48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8900" y="102424"/>
            <a:ext cx="4106147" cy="315471"/>
          </a:xfrm>
        </p:spPr>
        <p:txBody>
          <a:bodyPr/>
          <a:lstStyle/>
          <a:p>
            <a:r>
              <a:rPr lang="ru-RU" dirty="0" smtClean="0"/>
              <a:t>По работе и награда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900" y="708025"/>
            <a:ext cx="2580513" cy="1569660"/>
          </a:xfrm>
        </p:spPr>
        <p:txBody>
          <a:bodyPr/>
          <a:lstStyle/>
          <a:p>
            <a:r>
              <a:rPr lang="ru-RU" sz="1800" dirty="0" smtClean="0"/>
              <a:t>Что подарил Мороз Иванович девочкам?</a:t>
            </a:r>
          </a:p>
          <a:p>
            <a:endParaRPr lang="ru-RU" sz="1800" dirty="0" smtClean="0"/>
          </a:p>
          <a:p>
            <a:r>
              <a:rPr lang="ru-RU" sz="1800" dirty="0" smtClean="0"/>
              <a:t>Чему учит сказка?</a:t>
            </a:r>
          </a:p>
          <a:p>
            <a:r>
              <a:rPr lang="ru-RU" sz="1800" dirty="0" smtClean="0"/>
              <a:t> </a:t>
            </a:r>
          </a:p>
          <a:p>
            <a:endParaRPr lang="ru-RU" dirty="0"/>
          </a:p>
        </p:txBody>
      </p:sp>
      <p:pic>
        <p:nvPicPr>
          <p:cNvPr id="11266" name="Picture 2" descr="Сказка &quot;Мороз Иванович&quot;, готовый читательский дневник где найти?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746125"/>
            <a:ext cx="2133600" cy="21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70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2700" y="102424"/>
            <a:ext cx="4182347" cy="315471"/>
          </a:xfrm>
        </p:spPr>
        <p:txBody>
          <a:bodyPr/>
          <a:lstStyle/>
          <a:p>
            <a:r>
              <a:rPr lang="ru-RU" dirty="0" smtClean="0"/>
              <a:t>Пословицы о труде</a:t>
            </a:r>
            <a:endParaRPr lang="ru-RU" dirty="0"/>
          </a:p>
        </p:txBody>
      </p:sp>
      <p:pic>
        <p:nvPicPr>
          <p:cNvPr id="10246" name="Picture 6" descr="Пословицы о труде с картинками - Афоризмо.ru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741234"/>
            <a:ext cx="2508250" cy="210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Пословицы о труде - Презентация 21450-8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0" r="2658"/>
          <a:stretch/>
        </p:blipFill>
        <p:spPr bwMode="auto">
          <a:xfrm>
            <a:off x="269159" y="742027"/>
            <a:ext cx="2679700" cy="217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86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r>
              <a:rPr lang="ru-RU" dirty="0" smtClean="0"/>
              <a:t>Задание для самостоятельной работы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1231106"/>
          </a:xfrm>
        </p:spPr>
        <p:txBody>
          <a:bodyPr/>
          <a:lstStyle/>
          <a:p>
            <a:pPr algn="ctr"/>
            <a:r>
              <a:rPr lang="uz-Cyrl-UZ" sz="2000" dirty="0" smtClean="0"/>
              <a:t>Прочитайте сказку до конца. Посмотрите мультфильм.</a:t>
            </a:r>
            <a:endParaRPr lang="ru-RU" sz="2000" dirty="0"/>
          </a:p>
        </p:txBody>
      </p:sp>
      <p:pic>
        <p:nvPicPr>
          <p:cNvPr id="13314" name="Picture 2" descr="Красивые открытки с Новым годом 2021 – Привет Пипл!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413" y="708025"/>
            <a:ext cx="2680462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02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4100" y="102424"/>
            <a:ext cx="4410947" cy="315471"/>
          </a:xfrm>
        </p:spPr>
        <p:txBody>
          <a:bodyPr/>
          <a:lstStyle/>
          <a:p>
            <a:r>
              <a:rPr lang="ru-RU" dirty="0" smtClean="0"/>
              <a:t>Биография </a:t>
            </a:r>
            <a:r>
              <a:rPr lang="ru-RU" dirty="0" smtClean="0"/>
              <a:t>В.Ф. Одоевского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700" y="555625"/>
            <a:ext cx="3200400" cy="2893111"/>
          </a:xfrm>
        </p:spPr>
        <p:txBody>
          <a:bodyPr/>
          <a:lstStyle/>
          <a:p>
            <a:r>
              <a:rPr lang="ru-RU" sz="1800" dirty="0"/>
              <a:t>Владимир Федорович родился в 1804 году в Москве</a:t>
            </a:r>
            <a:r>
              <a:rPr lang="ru-RU" sz="1800" dirty="0" smtClean="0"/>
              <a:t>.</a:t>
            </a:r>
            <a:r>
              <a:rPr lang="ru-RU" sz="1800" dirty="0"/>
              <a:t> С самого детства мальчик был очень способным и старательным ребенком. Именно благодаря этому, он с отличием закончил Московский благородный пансион. </a:t>
            </a:r>
            <a:r>
              <a:rPr lang="ru-RU" sz="1800" dirty="0" smtClean="0"/>
              <a:t> </a:t>
            </a:r>
            <a:endParaRPr lang="ru-RU" sz="1800" dirty="0"/>
          </a:p>
        </p:txBody>
      </p:sp>
      <p:pic>
        <p:nvPicPr>
          <p:cNvPr id="4" name="Picture 2" descr="Страницы книг из библиотеки князя Одоевского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" t="-1109" r="18961" b="712"/>
          <a:stretch/>
        </p:blipFill>
        <p:spPr bwMode="auto">
          <a:xfrm>
            <a:off x="3416300" y="678747"/>
            <a:ext cx="2048747" cy="223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73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6500" y="102424"/>
            <a:ext cx="4258547" cy="315471"/>
          </a:xfrm>
        </p:spPr>
        <p:txBody>
          <a:bodyPr/>
          <a:lstStyle/>
          <a:p>
            <a:r>
              <a:rPr lang="ru-RU" dirty="0" smtClean="0"/>
              <a:t>Произведения для детей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0752" y="586354"/>
            <a:ext cx="5325348" cy="574036"/>
          </a:xfrm>
        </p:spPr>
        <p:txBody>
          <a:bodyPr/>
          <a:lstStyle/>
          <a:p>
            <a:r>
              <a:rPr lang="ru-RU" sz="1600" dirty="0"/>
              <a:t>К</a:t>
            </a:r>
            <a:r>
              <a:rPr lang="ru-RU" sz="1600" dirty="0" smtClean="0"/>
              <a:t>нязь</a:t>
            </a:r>
            <a:r>
              <a:rPr lang="ru-RU" sz="1600" dirty="0"/>
              <a:t>, русский писатель, журналист, издатель, музыковед.</a:t>
            </a:r>
            <a:endParaRPr lang="ru-RU" sz="1600" dirty="0"/>
          </a:p>
        </p:txBody>
      </p:sp>
      <p:pic>
        <p:nvPicPr>
          <p:cNvPr id="13314" name="Picture 2" descr="Повесть Владимира Одоевского «Городок в табакерке»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651" y="1160390"/>
            <a:ext cx="2222500" cy="174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Пестрые сказки с красным словцом by В. Ф. Одоевский · OverDrive: ebooks,  audiobooks, and videos for libraries and schoo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52" y="1215158"/>
            <a:ext cx="1282700" cy="171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Одоевский Владимир. Сказки дедушки Иринея [AUDIO] - Все для студен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876" y="1083796"/>
            <a:ext cx="1458477" cy="179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56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699" y="102424"/>
            <a:ext cx="2971801" cy="315471"/>
          </a:xfrm>
        </p:spPr>
        <p:txBody>
          <a:bodyPr/>
          <a:lstStyle/>
          <a:p>
            <a:r>
              <a:rPr lang="ru-RU" dirty="0" smtClean="0"/>
              <a:t>Отгадайте загадку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00752" y="860425"/>
            <a:ext cx="2810748" cy="1107996"/>
          </a:xfrm>
        </p:spPr>
        <p:txBody>
          <a:bodyPr/>
          <a:lstStyle/>
          <a:p>
            <a:r>
              <a:rPr lang="ru-RU" sz="1800" dirty="0" smtClean="0"/>
              <a:t>Чьи </a:t>
            </a:r>
            <a:r>
              <a:rPr lang="ru-RU" sz="1800" dirty="0"/>
              <a:t>рисунки на окне,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1800" dirty="0"/>
              <a:t>Как узор на хрустале?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1800" dirty="0"/>
              <a:t>Щиплет всякого за нос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1800" dirty="0"/>
              <a:t> Зимний дедушка ...</a:t>
            </a:r>
            <a:endParaRPr lang="ru-RU" sz="2800" dirty="0"/>
          </a:p>
        </p:txBody>
      </p:sp>
      <p:pic>
        <p:nvPicPr>
          <p:cNvPr id="2050" name="Picture 2" descr="Картинка, гифка, открытка, анимация - Дед Мороз"/>
          <p:cNvPicPr>
            <a:picLocks noGrp="1" noChangeAspect="1" noChangeArrowheads="1" noCrop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555625"/>
            <a:ext cx="2057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87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699" y="102424"/>
            <a:ext cx="2971801" cy="315471"/>
          </a:xfrm>
        </p:spPr>
        <p:txBody>
          <a:bodyPr/>
          <a:lstStyle/>
          <a:p>
            <a:r>
              <a:rPr lang="ru-RU" dirty="0" smtClean="0"/>
              <a:t>Отгадайте загадку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00752" y="860425"/>
            <a:ext cx="2810748" cy="615553"/>
          </a:xfrm>
        </p:spPr>
        <p:txBody>
          <a:bodyPr/>
          <a:lstStyle/>
          <a:p>
            <a:r>
              <a:rPr lang="ru-RU" sz="2000" dirty="0"/>
              <a:t>После осени пришла. </a:t>
            </a:r>
            <a:endParaRPr lang="ru-RU" sz="2000" dirty="0" smtClean="0"/>
          </a:p>
          <a:p>
            <a:r>
              <a:rPr lang="ru-RU" sz="2000" dirty="0" smtClean="0"/>
              <a:t>И </a:t>
            </a:r>
            <a:r>
              <a:rPr lang="ru-RU" sz="2000" dirty="0"/>
              <a:t>сугробы намела.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8600" y="1598025"/>
            <a:ext cx="28829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Open Sans"/>
              </a:rPr>
              <a:t>Снег на полях</a:t>
            </a:r>
            <a:r>
              <a:rPr lang="ru-RU" dirty="0" smtClean="0">
                <a:solidFill>
                  <a:srgbClr val="000000"/>
                </a:solidFill>
                <a:latin typeface="Open Sans"/>
              </a:rPr>
              <a:t>,</a:t>
            </a:r>
          </a:p>
          <a:p>
            <a:r>
              <a:rPr lang="ru-RU" dirty="0" smtClean="0">
                <a:solidFill>
                  <a:srgbClr val="000000"/>
                </a:solidFill>
                <a:latin typeface="Open Sans"/>
              </a:rPr>
              <a:t>Лед 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на водах, </a:t>
            </a:r>
            <a:endParaRPr lang="ru-RU" dirty="0" smtClean="0">
              <a:solidFill>
                <a:srgbClr val="000000"/>
              </a:solidFill>
              <a:latin typeface="Open Sans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Open Sans"/>
              </a:rPr>
              <a:t>Вьюга 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гуляет. </a:t>
            </a:r>
            <a:endParaRPr lang="ru-RU" dirty="0" smtClean="0">
              <a:solidFill>
                <a:srgbClr val="000000"/>
              </a:solidFill>
              <a:latin typeface="Open Sans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Open Sans"/>
              </a:rPr>
              <a:t>Когда 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это бывает?</a:t>
            </a:r>
            <a:endParaRPr lang="ru-RU" dirty="0"/>
          </a:p>
        </p:txBody>
      </p:sp>
      <p:pic>
        <p:nvPicPr>
          <p:cNvPr id="3074" name="Picture 2" descr="Гиф анимация Зима, деревня, деревья в снегу"/>
          <p:cNvPicPr>
            <a:picLocks noGrp="1" noChangeAspect="1" noChangeArrowheads="1" noCrop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900" y="784225"/>
            <a:ext cx="2631017" cy="213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Зима снег кружится - открытка зима анимационная гиф картинка №921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769" y="763587"/>
            <a:ext cx="2665148" cy="215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70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699" y="102424"/>
            <a:ext cx="2971801" cy="315471"/>
          </a:xfrm>
        </p:spPr>
        <p:txBody>
          <a:bodyPr/>
          <a:lstStyle/>
          <a:p>
            <a:r>
              <a:rPr lang="ru-RU" dirty="0" smtClean="0"/>
              <a:t>Отгадайте загадку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00752" y="860425"/>
            <a:ext cx="2810748" cy="1661993"/>
          </a:xfrm>
        </p:spPr>
        <p:txBody>
          <a:bodyPr/>
          <a:lstStyle/>
          <a:p>
            <a:r>
              <a:rPr lang="ru-RU" sz="1800" dirty="0"/>
              <a:t>Хочешь первым всегда быть,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1800" dirty="0"/>
              <a:t>Сытым и здоровым жить?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1800" dirty="0"/>
              <a:t>Мой совет: ты не ленись,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1800" dirty="0"/>
              <a:t>А работай и </a:t>
            </a:r>
            <a:r>
              <a:rPr lang="ru-RU" sz="1800" dirty="0" smtClean="0"/>
              <a:t>…</a:t>
            </a:r>
          </a:p>
          <a:p>
            <a:pPr algn="r"/>
            <a:r>
              <a:rPr lang="ru-RU" sz="1800" dirty="0" smtClean="0"/>
              <a:t>трудись</a:t>
            </a:r>
            <a:endParaRPr lang="ru-RU" sz="4000" dirty="0"/>
          </a:p>
        </p:txBody>
      </p:sp>
      <p:pic>
        <p:nvPicPr>
          <p:cNvPr id="4098" name="Picture 2" descr="Лопата для снега FINLAND 1731-Ч - STALEVAR.UA | John Stalevar | трудись в  удовольствие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596" y="708025"/>
            <a:ext cx="2013594" cy="22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98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Словарная работа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1788" y="714331"/>
            <a:ext cx="4982221" cy="3046988"/>
          </a:xfrm>
        </p:spPr>
        <p:txBody>
          <a:bodyPr/>
          <a:lstStyle/>
          <a:p>
            <a:r>
              <a:rPr lang="ru-RU" sz="1800" dirty="0" smtClean="0"/>
              <a:t>Мороз – </a:t>
            </a:r>
            <a:r>
              <a:rPr lang="uz-Latn-UZ" sz="1800" dirty="0" smtClean="0"/>
              <a:t>ayoz</a:t>
            </a:r>
            <a:endParaRPr lang="ru-RU" sz="1800" dirty="0" smtClean="0"/>
          </a:p>
          <a:p>
            <a:r>
              <a:rPr lang="ru-RU" sz="1800" dirty="0" err="1" smtClean="0"/>
              <a:t>Рукоделица</a:t>
            </a:r>
            <a:r>
              <a:rPr lang="ru-RU" sz="1800" dirty="0" smtClean="0"/>
              <a:t> –</a:t>
            </a:r>
            <a:r>
              <a:rPr lang="uz-Latn-UZ" sz="1800" dirty="0" smtClean="0"/>
              <a:t> moxir qo‘lli mehnatsevar qiz</a:t>
            </a:r>
            <a:endParaRPr lang="ru-RU" sz="1800" dirty="0" smtClean="0"/>
          </a:p>
          <a:p>
            <a:r>
              <a:rPr lang="ru-RU" sz="1800" dirty="0" smtClean="0"/>
              <a:t>Ленивица –</a:t>
            </a:r>
            <a:r>
              <a:rPr lang="uz-Latn-UZ" sz="1800" dirty="0" smtClean="0"/>
              <a:t> dangasa qiz</a:t>
            </a:r>
            <a:endParaRPr lang="ru-RU" sz="1800" dirty="0" smtClean="0"/>
          </a:p>
          <a:p>
            <a:r>
              <a:rPr lang="ru-RU" sz="1800" dirty="0"/>
              <a:t>к</a:t>
            </a:r>
            <a:r>
              <a:rPr lang="ru-RU" sz="1800" dirty="0" smtClean="0"/>
              <a:t>олодец – </a:t>
            </a:r>
            <a:r>
              <a:rPr lang="uz-Latn-UZ" sz="1800" dirty="0" smtClean="0"/>
              <a:t>quduq</a:t>
            </a:r>
            <a:endParaRPr lang="ru-RU" sz="1800" dirty="0" smtClean="0"/>
          </a:p>
          <a:p>
            <a:r>
              <a:rPr lang="ru-RU" sz="1800" dirty="0"/>
              <a:t>н</a:t>
            </a:r>
            <a:r>
              <a:rPr lang="ru-RU" sz="1800" dirty="0" smtClean="0"/>
              <a:t>аграда – </a:t>
            </a:r>
            <a:r>
              <a:rPr lang="uz-Latn-UZ" sz="1800" dirty="0" smtClean="0"/>
              <a:t>mukofot</a:t>
            </a:r>
          </a:p>
          <a:p>
            <a:r>
              <a:rPr lang="ru-RU" sz="1800" dirty="0"/>
              <a:t>н</a:t>
            </a:r>
            <a:r>
              <a:rPr lang="ru-RU" sz="1800" dirty="0" smtClean="0"/>
              <a:t>янюшка – </a:t>
            </a:r>
            <a:r>
              <a:rPr lang="uz-Latn-UZ" sz="1800" dirty="0" smtClean="0"/>
              <a:t>enaga</a:t>
            </a:r>
          </a:p>
          <a:p>
            <a:r>
              <a:rPr lang="ru-RU" sz="1800" dirty="0"/>
              <a:t>с</a:t>
            </a:r>
            <a:r>
              <a:rPr lang="ru-RU" sz="1800" dirty="0" smtClean="0"/>
              <a:t>просонья – </a:t>
            </a:r>
            <a:r>
              <a:rPr lang="uz-Latn-UZ" sz="1800" dirty="0" smtClean="0"/>
              <a:t>uyq</a:t>
            </a:r>
            <a:r>
              <a:rPr lang="en-US" sz="1800" dirty="0" smtClean="0"/>
              <a:t>u</a:t>
            </a:r>
            <a:r>
              <a:rPr lang="uz-Latn-UZ" sz="1800" dirty="0" smtClean="0"/>
              <a:t>sirab</a:t>
            </a:r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45635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7500" y="102424"/>
            <a:ext cx="3877547" cy="315471"/>
          </a:xfrm>
        </p:spPr>
        <p:txBody>
          <a:bodyPr/>
          <a:lstStyle/>
          <a:p>
            <a:r>
              <a:rPr lang="ru-RU" dirty="0" smtClean="0"/>
              <a:t>Мороз Иванович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215900" y="555625"/>
            <a:ext cx="2971800" cy="2776013"/>
          </a:xfrm>
        </p:spPr>
        <p:txBody>
          <a:bodyPr/>
          <a:lstStyle/>
          <a:p>
            <a:r>
              <a:rPr lang="ru-RU" sz="1400" dirty="0"/>
              <a:t>В одном доме жили две девочки — Рукодельница да Ленивица, а при них нянюшка. Рукодельница была умная девочка: рано вставала, сама, без нянюшки, одевалась, а вставши с постели, за дело принималась: печку топила, хлебы месила, избу мела, петуха кормила, а потом на колодец за водой ходила.</a:t>
            </a:r>
          </a:p>
        </p:txBody>
      </p:sp>
      <p:pic>
        <p:nvPicPr>
          <p:cNvPr id="3074" name="Picture 2" descr="Сказка Рукодельница да Ленивица читать текст онлайн, скачать бесплатн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631825"/>
            <a:ext cx="2133600" cy="239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26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5958</TotalTime>
  <Words>875</Words>
  <Application>Microsoft Office PowerPoint</Application>
  <PresentationFormat>Произвольный</PresentationFormat>
  <Paragraphs>75</Paragraphs>
  <Slides>27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Open Sans</vt:lpstr>
      <vt:lpstr>Office Theme</vt:lpstr>
      <vt:lpstr> Русский язык </vt:lpstr>
      <vt:lpstr>Сегодня на уроке мы </vt:lpstr>
      <vt:lpstr>Биография В.Ф. Одоевского</vt:lpstr>
      <vt:lpstr>Произведения для детей</vt:lpstr>
      <vt:lpstr>Отгадайте загадку</vt:lpstr>
      <vt:lpstr>Отгадайте загадку</vt:lpstr>
      <vt:lpstr>Отгадайте загадку</vt:lpstr>
      <vt:lpstr>Словарная работа</vt:lpstr>
      <vt:lpstr>Мороз Иванович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Ответьте на вопросы</vt:lpstr>
      <vt:lpstr>По работе и награда</vt:lpstr>
      <vt:lpstr>Пословицы о труде</vt:lpstr>
      <vt:lpstr>Задание для самостоятельной работы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Ona tili</dc:title>
  <cp:lastModifiedBy>WINDOWS 10</cp:lastModifiedBy>
  <cp:revision>296</cp:revision>
  <dcterms:created xsi:type="dcterms:W3CDTF">2020-04-13T08:06:06Z</dcterms:created>
  <dcterms:modified xsi:type="dcterms:W3CDTF">2020-12-22T05:03:39Z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