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304" r:id="rId2"/>
    <p:sldId id="265" r:id="rId3"/>
    <p:sldId id="421" r:id="rId4"/>
    <p:sldId id="415" r:id="rId5"/>
    <p:sldId id="427" r:id="rId6"/>
    <p:sldId id="428" r:id="rId7"/>
    <p:sldId id="429" r:id="rId8"/>
    <p:sldId id="430" r:id="rId9"/>
    <p:sldId id="431" r:id="rId10"/>
    <p:sldId id="432" r:id="rId11"/>
    <p:sldId id="433" r:id="rId12"/>
    <p:sldId id="412" r:id="rId13"/>
    <p:sldId id="325" r:id="rId14"/>
    <p:sldId id="400" r:id="rId15"/>
    <p:sldId id="450" r:id="rId16"/>
    <p:sldId id="451" r:id="rId17"/>
    <p:sldId id="452" r:id="rId18"/>
    <p:sldId id="453" r:id="rId19"/>
    <p:sldId id="454" r:id="rId20"/>
    <p:sldId id="409" r:id="rId21"/>
    <p:sldId id="42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397" r:id="rId39"/>
    <p:sldId id="455" r:id="rId40"/>
    <p:sldId id="456" r:id="rId41"/>
    <p:sldId id="369" r:id="rId42"/>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812" y="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2A20AD52-BAE8-4D5C-82D0-E8F0F8E974C6}" type="datetimeFigureOut">
              <a:rPr lang="ru-RU" smtClean="0"/>
              <a:t>16.01.2021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167A63E3-9B42-420F-A663-E06ADE11D596}" type="slidenum">
              <a:rPr lang="ru-RU" smtClean="0"/>
              <a:t>‹#›</a:t>
            </a:fld>
            <a:endParaRPr lang="ru-RU"/>
          </a:p>
        </p:txBody>
      </p:sp>
    </p:spTree>
    <p:extLst>
      <p:ext uri="{BB962C8B-B14F-4D97-AF65-F5344CB8AC3E}">
        <p14:creationId xmlns:p14="http://schemas.microsoft.com/office/powerpoint/2010/main" val="146862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smtClean="0"/>
              <a:t>Образец заголовка</a:t>
            </a:r>
            <a:endParaRPr lang="ru-RU"/>
          </a:p>
        </p:txBody>
      </p:sp>
      <p:sp>
        <p:nvSpPr>
          <p:cNvPr id="3" name="Объект 2"/>
          <p:cNvSpPr>
            <a:spLocks noGrp="1"/>
          </p:cNvSpPr>
          <p:nvPr>
            <p:ph sz="half" idx="1"/>
          </p:nvPr>
        </p:nvSpPr>
        <p:spPr>
          <a:xfrm>
            <a:off x="396399" y="863791"/>
            <a:ext cx="2450465" cy="212365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918936" y="863791"/>
            <a:ext cx="2450465" cy="212365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288290" y="3017710"/>
            <a:ext cx="1326134" cy="276999"/>
          </a:xfrm>
        </p:spPr>
        <p:txBody>
          <a:bodyPr/>
          <a:lstStyle/>
          <a:p>
            <a:fld id="{BB2588F7-8CDB-48C2-917B-B3AD01E7E9BE}" type="datetimeFigureOut">
              <a:rPr lang="ru-RU" smtClean="0"/>
              <a:t>16.01.2021</a:t>
            </a:fld>
            <a:endParaRPr lang="ru-RU"/>
          </a:p>
        </p:txBody>
      </p:sp>
      <p:sp>
        <p:nvSpPr>
          <p:cNvPr id="6" name="Нижний колонтитул 5"/>
          <p:cNvSpPr>
            <a:spLocks noGrp="1"/>
          </p:cNvSpPr>
          <p:nvPr>
            <p:ph type="ftr" sz="quarter" idx="11"/>
          </p:nvPr>
        </p:nvSpPr>
        <p:spPr>
          <a:xfrm>
            <a:off x="1960372" y="3017710"/>
            <a:ext cx="1845056" cy="276999"/>
          </a:xfrm>
        </p:spPr>
        <p:txBody>
          <a:bodyPr/>
          <a:lstStyle/>
          <a:p>
            <a:endParaRPr lang="ru-RU"/>
          </a:p>
        </p:txBody>
      </p:sp>
      <p:sp>
        <p:nvSpPr>
          <p:cNvPr id="7" name="Номер слайда 6"/>
          <p:cNvSpPr>
            <a:spLocks noGrp="1"/>
          </p:cNvSpPr>
          <p:nvPr>
            <p:ph type="sldNum" sz="quarter" idx="12"/>
          </p:nvPr>
        </p:nvSpPr>
        <p:spPr>
          <a:xfrm>
            <a:off x="4151376" y="3017710"/>
            <a:ext cx="1326134" cy="276999"/>
          </a:xfrm>
        </p:spPr>
        <p:txBody>
          <a:bodyPr/>
          <a:lstStyle/>
          <a:p>
            <a:fld id="{F4CDE8CA-1A58-48D6-8087-871032C1121F}" type="slidenum">
              <a:rPr lang="ru-RU" smtClean="0"/>
              <a:t>‹#›</a:t>
            </a:fld>
            <a:endParaRPr lang="ru-RU"/>
          </a:p>
        </p:txBody>
      </p:sp>
    </p:spTree>
    <p:extLst>
      <p:ext uri="{BB962C8B-B14F-4D97-AF65-F5344CB8AC3E}">
        <p14:creationId xmlns:p14="http://schemas.microsoft.com/office/powerpoint/2010/main" val="7422677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8.gi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11" y="2328"/>
            <a:ext cx="5757267" cy="1020581"/>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1799" dirty="0"/>
          </a:p>
        </p:txBody>
      </p:sp>
      <p:sp>
        <p:nvSpPr>
          <p:cNvPr id="3" name="object 3"/>
          <p:cNvSpPr txBox="1">
            <a:spLocks noGrp="1"/>
          </p:cNvSpPr>
          <p:nvPr>
            <p:ph type="title"/>
          </p:nvPr>
        </p:nvSpPr>
        <p:spPr>
          <a:xfrm>
            <a:off x="953588" y="70293"/>
            <a:ext cx="3462491" cy="853111"/>
          </a:xfrm>
          <a:prstGeom prst="rect">
            <a:avLst/>
          </a:prstGeom>
        </p:spPr>
        <p:txBody>
          <a:bodyPr vert="horz" wrap="square" lIns="0" tIns="14597" rIns="0" bIns="0" rtlCol="0" anchor="ctr">
            <a:spAutoFit/>
          </a:bodyPr>
          <a:lstStyle/>
          <a:p>
            <a:pPr marL="12693" algn="ctr">
              <a:spcBef>
                <a:spcPts val="114"/>
              </a:spcBef>
            </a:pPr>
            <a:r>
              <a:rPr sz="3398" spc="-5" dirty="0" err="1">
                <a:latin typeface="Arial" panose="020B0604020202020204" pitchFamily="34" charset="0"/>
                <a:cs typeface="Arial" panose="020B0604020202020204" pitchFamily="34" charset="0"/>
              </a:rPr>
              <a:t>Русский</a:t>
            </a:r>
            <a:r>
              <a:rPr sz="3398" spc="-55" dirty="0">
                <a:latin typeface="Arial" panose="020B0604020202020204" pitchFamily="34" charset="0"/>
                <a:cs typeface="Arial" panose="020B0604020202020204" pitchFamily="34" charset="0"/>
              </a:rPr>
              <a:t> </a:t>
            </a:r>
            <a:r>
              <a:rPr sz="3398" spc="10" dirty="0" err="1">
                <a:latin typeface="Arial" panose="020B0604020202020204" pitchFamily="34" charset="0"/>
                <a:cs typeface="Arial" panose="020B0604020202020204" pitchFamily="34" charset="0"/>
              </a:rPr>
              <a:t>язык</a:t>
            </a:r>
            <a:r>
              <a:rPr lang="ru-RU" sz="3398" spc="10" dirty="0">
                <a:latin typeface="Arial" panose="020B0604020202020204" pitchFamily="34" charset="0"/>
                <a:cs typeface="Arial" panose="020B0604020202020204" pitchFamily="34" charset="0"/>
              </a:rPr>
              <a:t/>
            </a:r>
            <a:br>
              <a:rPr lang="ru-RU" sz="3398" spc="10" dirty="0">
                <a:latin typeface="Arial" panose="020B0604020202020204" pitchFamily="34" charset="0"/>
                <a:cs typeface="Arial" panose="020B0604020202020204" pitchFamily="34" charset="0"/>
              </a:rPr>
            </a:br>
            <a:r>
              <a:rPr lang="ru-RU" spc="10" dirty="0">
                <a:latin typeface="Arial" panose="020B0604020202020204" pitchFamily="34" charset="0"/>
                <a:cs typeface="Arial" panose="020B0604020202020204" pitchFamily="34" charset="0"/>
              </a:rPr>
              <a:t>литературное чтение</a:t>
            </a:r>
            <a:endParaRPr b="1" dirty="0">
              <a:solidFill>
                <a:schemeClr val="bg1"/>
              </a:solidFill>
              <a:latin typeface="Arial" panose="020B0604020202020204" pitchFamily="34" charset="0"/>
              <a:cs typeface="Arial" panose="020B0604020202020204" pitchFamily="34" charset="0"/>
            </a:endParaRPr>
          </a:p>
        </p:txBody>
      </p:sp>
      <p:sp>
        <p:nvSpPr>
          <p:cNvPr id="5" name="object 5"/>
          <p:cNvSpPr/>
          <p:nvPr/>
        </p:nvSpPr>
        <p:spPr>
          <a:xfrm>
            <a:off x="288131" y="1169700"/>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1799"/>
          </a:p>
        </p:txBody>
      </p:sp>
      <p:grpSp>
        <p:nvGrpSpPr>
          <p:cNvPr id="10" name="object 10"/>
          <p:cNvGrpSpPr/>
          <p:nvPr/>
        </p:nvGrpSpPr>
        <p:grpSpPr>
          <a:xfrm>
            <a:off x="4685877" y="213558"/>
            <a:ext cx="634055" cy="63405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1799"/>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1799"/>
            </a:p>
          </p:txBody>
        </p:sp>
      </p:grpSp>
      <p:sp>
        <p:nvSpPr>
          <p:cNvPr id="13" name="object 13"/>
          <p:cNvSpPr txBox="1"/>
          <p:nvPr/>
        </p:nvSpPr>
        <p:spPr>
          <a:xfrm>
            <a:off x="4923208" y="249697"/>
            <a:ext cx="173270" cy="362142"/>
          </a:xfrm>
          <a:prstGeom prst="rect">
            <a:avLst/>
          </a:prstGeom>
        </p:spPr>
        <p:txBody>
          <a:bodyPr vert="horz" wrap="square" lIns="0" tIns="15867" rIns="0" bIns="0" rtlCol="0">
            <a:spAutoFit/>
          </a:bodyPr>
          <a:lstStyle/>
          <a:p>
            <a:pPr>
              <a:spcBef>
                <a:spcPts val="125"/>
              </a:spcBef>
            </a:pPr>
            <a:r>
              <a:rPr lang="ru-RU" sz="2249" b="1" spc="10" dirty="0">
                <a:solidFill>
                  <a:srgbClr val="FFFFFF"/>
                </a:solidFill>
                <a:latin typeface="Arial"/>
                <a:cs typeface="Arial"/>
              </a:rPr>
              <a:t>5</a:t>
            </a:r>
            <a:endParaRPr sz="2249" dirty="0">
              <a:latin typeface="Arial"/>
              <a:cs typeface="Arial"/>
            </a:endParaRPr>
          </a:p>
        </p:txBody>
      </p:sp>
      <p:sp>
        <p:nvSpPr>
          <p:cNvPr id="14" name="object 14"/>
          <p:cNvSpPr txBox="1"/>
          <p:nvPr/>
        </p:nvSpPr>
        <p:spPr>
          <a:xfrm>
            <a:off x="4797359" y="542482"/>
            <a:ext cx="439205" cy="212232"/>
          </a:xfrm>
          <a:prstGeom prst="rect">
            <a:avLst/>
          </a:prstGeom>
        </p:spPr>
        <p:txBody>
          <a:bodyPr vert="horz" wrap="square" lIns="0" tIns="12059" rIns="0" bIns="0" rtlCol="0">
            <a:spAutoFit/>
          </a:bodyPr>
          <a:lstStyle/>
          <a:p>
            <a:pPr>
              <a:spcBef>
                <a:spcPts val="95"/>
              </a:spcBef>
            </a:pPr>
            <a:r>
              <a:rPr sz="1300" spc="5" dirty="0">
                <a:solidFill>
                  <a:srgbClr val="FFFFFF"/>
                </a:solidFill>
                <a:latin typeface="Arial"/>
                <a:cs typeface="Arial"/>
              </a:rPr>
              <a:t>к</a:t>
            </a:r>
            <a:r>
              <a:rPr sz="1300" spc="-5" dirty="0">
                <a:solidFill>
                  <a:srgbClr val="FFFFFF"/>
                </a:solidFill>
                <a:latin typeface="Arial"/>
                <a:cs typeface="Arial"/>
              </a:rPr>
              <a:t>ласс</a:t>
            </a:r>
            <a:endParaRPr sz="1300">
              <a:latin typeface="Arial"/>
              <a:cs typeface="Aria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9" y="30211"/>
            <a:ext cx="1081365" cy="1078855"/>
          </a:xfrm>
          <a:prstGeom prst="rect">
            <a:avLst/>
          </a:prstGeom>
        </p:spPr>
      </p:pic>
      <p:sp>
        <p:nvSpPr>
          <p:cNvPr id="16" name="object 5"/>
          <p:cNvSpPr/>
          <p:nvPr/>
        </p:nvSpPr>
        <p:spPr>
          <a:xfrm>
            <a:off x="284162" y="1923601"/>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bg1">
              <a:lumMod val="65000"/>
            </a:schemeClr>
          </a:solidFill>
        </p:spPr>
        <p:txBody>
          <a:bodyPr wrap="square" lIns="0" tIns="0" rIns="0" bIns="0" rtlCol="0"/>
          <a:lstStyle/>
          <a:p>
            <a:endParaRPr sz="1799"/>
          </a:p>
        </p:txBody>
      </p:sp>
      <p:sp>
        <p:nvSpPr>
          <p:cNvPr id="6" name="AutoShape 2" descr="Рассказы Н.Н.Носова. Читайте онлайн с иллюстрациям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1206500" y="1317626"/>
            <a:ext cx="3581400" cy="1305165"/>
          </a:xfrm>
          <a:prstGeom prst="rect">
            <a:avLst/>
          </a:prstGeom>
          <a:noFill/>
        </p:spPr>
        <p:txBody>
          <a:bodyPr wrap="square" rtlCol="0">
            <a:spAutoFit/>
          </a:bodyPr>
          <a:lstStyle/>
          <a:p>
            <a:pPr>
              <a:lnSpc>
                <a:spcPct val="150000"/>
              </a:lnSpc>
            </a:pPr>
            <a:r>
              <a:rPr lang="ru-RU" sz="2800" dirty="0" err="1" smtClean="0">
                <a:latin typeface="Arial" panose="020B0604020202020204" pitchFamily="34" charset="0"/>
                <a:cs typeface="Arial" panose="020B0604020202020204" pitchFamily="34" charset="0"/>
              </a:rPr>
              <a:t>Уткир</a:t>
            </a:r>
            <a:r>
              <a:rPr lang="ru-RU" sz="2800" dirty="0" smtClean="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Хошимов</a:t>
            </a:r>
            <a:endParaRPr lang="ru-RU" sz="2800" dirty="0" smtClean="0">
              <a:latin typeface="Arial" panose="020B0604020202020204" pitchFamily="34" charset="0"/>
              <a:cs typeface="Arial" panose="020B0604020202020204" pitchFamily="34" charset="0"/>
            </a:endParaRPr>
          </a:p>
          <a:p>
            <a:pPr>
              <a:lnSpc>
                <a:spcPct val="150000"/>
              </a:lnSpc>
            </a:pPr>
            <a:r>
              <a:rPr lang="ru-RU" sz="2800" kern="1200" dirty="0">
                <a:solidFill>
                  <a:schemeClr val="tx1"/>
                </a:solidFill>
                <a:latin typeface="Arial" panose="020B0604020202020204" pitchFamily="34" charset="0"/>
                <a:cs typeface="Arial" panose="020B0604020202020204" pitchFamily="34" charset="0"/>
              </a:rPr>
              <a:t> </a:t>
            </a:r>
            <a:r>
              <a:rPr lang="ru-RU" sz="2800" kern="1200" dirty="0" smtClean="0">
                <a:solidFill>
                  <a:schemeClr val="tx1"/>
                </a:solidFill>
                <a:latin typeface="Arial" panose="020B0604020202020204" pitchFamily="34" charset="0"/>
                <a:cs typeface="Arial" panose="020B0604020202020204" pitchFamily="34" charset="0"/>
              </a:rPr>
              <a:t>«Сказка о капле»</a:t>
            </a:r>
            <a:endParaRPr lang="ru-RU" sz="2800" kern="1200" dirty="0">
              <a:solidFill>
                <a:schemeClr val="tx1"/>
              </a:solidFill>
              <a:latin typeface="Arial" panose="020B0604020202020204" pitchFamily="34" charset="0"/>
              <a:cs typeface="Arial" panose="020B0604020202020204" pitchFamily="34" charset="0"/>
            </a:endParaRPr>
          </a:p>
        </p:txBody>
      </p:sp>
      <p:pic>
        <p:nvPicPr>
          <p:cNvPr id="15" name="Picture 2" descr="O'tkir Hoshim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83100" y="1089025"/>
            <a:ext cx="1143000" cy="125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458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335677" y="784225"/>
            <a:ext cx="2630964" cy="1477328"/>
          </a:xfrm>
        </p:spPr>
        <p:txBody>
          <a:bodyPr/>
          <a:lstStyle/>
          <a:p>
            <a:r>
              <a:rPr lang="ru-RU" sz="2400" dirty="0"/>
              <a:t>Рыбой и морем</a:t>
            </a:r>
            <a:br>
              <a:rPr lang="ru-RU" sz="2400" dirty="0"/>
            </a:br>
            <a:r>
              <a:rPr lang="ru-RU" sz="2400" dirty="0"/>
              <a:t>Пахнет рыбак.</a:t>
            </a:r>
            <a:br>
              <a:rPr lang="ru-RU" sz="2400" dirty="0"/>
            </a:br>
            <a:r>
              <a:rPr lang="ru-RU" sz="2400" dirty="0"/>
              <a:t>Только безделье</a:t>
            </a:r>
            <a:br>
              <a:rPr lang="ru-RU" sz="2400" dirty="0"/>
            </a:br>
            <a:r>
              <a:rPr lang="ru-RU" sz="2400" dirty="0"/>
              <a:t>Не пахнет никак</a:t>
            </a:r>
            <a:r>
              <a:rPr lang="ru-RU" sz="1100" dirty="0"/>
              <a:t>.</a:t>
            </a:r>
          </a:p>
        </p:txBody>
      </p:sp>
      <p:pic>
        <p:nvPicPr>
          <p:cNvPr id="12290" name="Picture 2" descr="Рыбак на берегу водоема - картинка №13334 | Printonic.r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919413" y="860425"/>
            <a:ext cx="2449512" cy="185255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Муж бездельник или я неблагодарная жена? | Это Жизнь | Яндекс Дзе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5629" y="724924"/>
            <a:ext cx="2449512" cy="212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7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ppt_x</p:attrName>
                                        </p:attrNameLst>
                                      </p:cBhvr>
                                      <p:tavLst>
                                        <p:tav tm="0">
                                          <p:val>
                                            <p:strVal val="#ppt_x"/>
                                          </p:val>
                                        </p:tav>
                                        <p:tav tm="100000">
                                          <p:val>
                                            <p:strVal val="#ppt_x"/>
                                          </p:val>
                                        </p:tav>
                                      </p:tavLst>
                                    </p:anim>
                                    <p:anim calcmode="lin" valueType="num">
                                      <p:cBhvr>
                                        <p:cTn id="9"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396399" y="863791"/>
            <a:ext cx="2450465" cy="1231106"/>
          </a:xfrm>
        </p:spPr>
        <p:txBody>
          <a:bodyPr/>
          <a:lstStyle/>
          <a:p>
            <a:r>
              <a:rPr lang="ru-RU" sz="2000" dirty="0"/>
              <a:t>Сколько ни душится</a:t>
            </a:r>
            <a:br>
              <a:rPr lang="ru-RU" sz="2000" dirty="0"/>
            </a:br>
            <a:r>
              <a:rPr lang="ru-RU" sz="2000" dirty="0"/>
              <a:t>Лодырь богатый,</a:t>
            </a:r>
            <a:br>
              <a:rPr lang="ru-RU" sz="2000" dirty="0"/>
            </a:br>
            <a:r>
              <a:rPr lang="ru-RU" sz="2000" dirty="0"/>
              <a:t>Очень неважно</a:t>
            </a:r>
            <a:br>
              <a:rPr lang="ru-RU" sz="2000" dirty="0"/>
            </a:br>
            <a:r>
              <a:rPr lang="ru-RU" sz="2000" dirty="0"/>
              <a:t>Он пахнет ребята!</a:t>
            </a:r>
          </a:p>
        </p:txBody>
      </p:sp>
      <p:pic>
        <p:nvPicPr>
          <p:cNvPr id="13314" name="Picture 2" descr="Сколько ни душится Лодырь богатый, Очень неважно Он пахнет, ребята -  Картинка 203-4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22500" y="849145"/>
            <a:ext cx="2449512" cy="19996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Смотреть диафильм Чем пахнут ремёсл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578597"/>
            <a:ext cx="5638800" cy="266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52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300" y="102424"/>
            <a:ext cx="4715747" cy="315471"/>
          </a:xfrm>
        </p:spPr>
        <p:txBody>
          <a:bodyPr/>
          <a:lstStyle/>
          <a:p>
            <a:r>
              <a:rPr lang="ru-RU" dirty="0"/>
              <a:t>Значение слова </a:t>
            </a:r>
            <a:r>
              <a:rPr lang="ru-RU" dirty="0" smtClean="0"/>
              <a:t>«ремесло»</a:t>
            </a:r>
            <a:endParaRPr lang="ru-RU" dirty="0"/>
          </a:p>
        </p:txBody>
      </p:sp>
      <p:sp>
        <p:nvSpPr>
          <p:cNvPr id="3" name="Объект 2"/>
          <p:cNvSpPr>
            <a:spLocks noGrp="1"/>
          </p:cNvSpPr>
          <p:nvPr>
            <p:ph sz="half" idx="1"/>
          </p:nvPr>
        </p:nvSpPr>
        <p:spPr>
          <a:xfrm>
            <a:off x="292101" y="708025"/>
            <a:ext cx="2554764" cy="276999"/>
          </a:xfrm>
        </p:spPr>
        <p:txBody>
          <a:bodyPr/>
          <a:lstStyle/>
          <a:p>
            <a:endParaRPr lang="ru-RU" sz="1800" dirty="0"/>
          </a:p>
        </p:txBody>
      </p:sp>
      <p:pic>
        <p:nvPicPr>
          <p:cNvPr id="4098" name="Picture 2" descr="Ремесло и искусство - выставка, посвящённая 45-летию Кемеровского  областного художественного колледжа » Официальный сайт Администрации  Березовского городского округа Кемеровской обла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173" y="708025"/>
            <a:ext cx="246251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Кыргызстан: &quot;Оймо-2012&quot; ярмарка ремесленников - page 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97353" y="1393825"/>
            <a:ext cx="2449512" cy="163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3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500" y="98425"/>
            <a:ext cx="5164295" cy="315471"/>
          </a:xfrm>
        </p:spPr>
        <p:txBody>
          <a:bodyPr/>
          <a:lstStyle/>
          <a:p>
            <a:r>
              <a:rPr lang="ru-RU" dirty="0"/>
              <a:t>Какая пословица подходит к рассказу?</a:t>
            </a:r>
          </a:p>
        </p:txBody>
      </p:sp>
      <p:sp>
        <p:nvSpPr>
          <p:cNvPr id="3" name="Прямоугольник 2"/>
          <p:cNvSpPr/>
          <p:nvPr/>
        </p:nvSpPr>
        <p:spPr>
          <a:xfrm>
            <a:off x="292100" y="708025"/>
            <a:ext cx="5105400" cy="1477328"/>
          </a:xfrm>
          <a:prstGeom prst="rect">
            <a:avLst/>
          </a:prstGeom>
        </p:spPr>
        <p:txBody>
          <a:bodyPr wrap="square">
            <a:spAutoFit/>
          </a:bodyPr>
          <a:lstStyle/>
          <a:p>
            <a:r>
              <a:rPr lang="ru-RU" dirty="0">
                <a:latin typeface="Arial" panose="020B0604020202020204" pitchFamily="34" charset="0"/>
                <a:cs typeface="Arial" panose="020B0604020202020204" pitchFamily="34" charset="0"/>
              </a:rPr>
              <a:t>Не место красит человека, а человек место. Без труда не вытащишь и рыбку из пруда. Труд человека кормит, а лень портит.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Каждый </a:t>
            </a:r>
            <a:r>
              <a:rPr lang="ru-RU" dirty="0">
                <a:latin typeface="Arial" panose="020B0604020202020204" pitchFamily="34" charset="0"/>
                <a:cs typeface="Arial" panose="020B0604020202020204" pitchFamily="34" charset="0"/>
              </a:rPr>
              <a:t>мастер своё ремесло хвалит. </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Без </a:t>
            </a:r>
            <a:r>
              <a:rPr lang="ru-RU" dirty="0">
                <a:latin typeface="Arial" panose="020B0604020202020204" pitchFamily="34" charset="0"/>
                <a:cs typeface="Arial" panose="020B0604020202020204" pitchFamily="34" charset="0"/>
              </a:rPr>
              <a:t>дела жить —  только небо коптить</a:t>
            </a:r>
            <a:r>
              <a:rPr lang="ru-RU" dirty="0"/>
              <a:t>. </a:t>
            </a:r>
          </a:p>
        </p:txBody>
      </p:sp>
    </p:spTree>
    <p:extLst>
      <p:ext uri="{BB962C8B-B14F-4D97-AF65-F5344CB8AC3E}">
        <p14:creationId xmlns:p14="http://schemas.microsoft.com/office/powerpoint/2010/main" val="2851428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0" y="102424"/>
            <a:ext cx="5702300" cy="630942"/>
          </a:xfrm>
        </p:spPr>
        <p:txBody>
          <a:bodyPr/>
          <a:lstStyle/>
          <a:p>
            <a:r>
              <a:rPr lang="ru-RU" smtClean="0"/>
              <a:t>Чему учит стихотворение Джанни Родари?</a:t>
            </a:r>
            <a:endParaRPr lang="ru-RU" dirty="0"/>
          </a:p>
        </p:txBody>
      </p:sp>
      <p:sp>
        <p:nvSpPr>
          <p:cNvPr id="3" name="Объект 2"/>
          <p:cNvSpPr>
            <a:spLocks noGrp="1"/>
          </p:cNvSpPr>
          <p:nvPr>
            <p:ph sz="half" idx="2"/>
          </p:nvPr>
        </p:nvSpPr>
        <p:spPr>
          <a:xfrm>
            <a:off x="215900" y="555625"/>
            <a:ext cx="5410200" cy="430887"/>
          </a:xfrm>
        </p:spPr>
        <p:txBody>
          <a:bodyPr/>
          <a:lstStyle/>
          <a:p>
            <a:endParaRPr lang="ru-RU" dirty="0"/>
          </a:p>
          <a:p>
            <a:endParaRPr lang="ru-RU" sz="1600" dirty="0"/>
          </a:p>
        </p:txBody>
      </p:sp>
      <p:sp>
        <p:nvSpPr>
          <p:cNvPr id="5" name="Прямоугольник 4"/>
          <p:cNvSpPr/>
          <p:nvPr/>
        </p:nvSpPr>
        <p:spPr>
          <a:xfrm>
            <a:off x="254000" y="590004"/>
            <a:ext cx="5410200" cy="1200329"/>
          </a:xfrm>
          <a:prstGeom prst="rect">
            <a:avLst/>
          </a:prstGeom>
        </p:spPr>
        <p:txBody>
          <a:bodyPr wrap="square">
            <a:spAutoFit/>
          </a:bodyPr>
          <a:lstStyle/>
          <a:p>
            <a:r>
              <a:rPr lang="ru-RU" dirty="0" smtClean="0">
                <a:latin typeface="Arial" panose="020B0604020202020204" pitchFamily="34" charset="0"/>
              </a:rPr>
              <a:t>Надо </a:t>
            </a:r>
            <a:r>
              <a:rPr lang="ru-RU" dirty="0">
                <a:latin typeface="Arial" panose="020B0604020202020204" pitchFamily="34" charset="0"/>
              </a:rPr>
              <a:t>уметь делать любую работу качественно и </a:t>
            </a:r>
          </a:p>
          <a:p>
            <a:r>
              <a:rPr lang="ru-RU" dirty="0">
                <a:latin typeface="Arial" panose="020B0604020202020204" pitchFamily="34" charset="0"/>
              </a:rPr>
              <a:t>добросовестно. Ведь труд </a:t>
            </a:r>
            <a:r>
              <a:rPr lang="ru-RU" dirty="0" smtClean="0">
                <a:latin typeface="Arial" panose="020B0604020202020204" pitchFamily="34" charset="0"/>
              </a:rPr>
              <a:t>– основа </a:t>
            </a:r>
            <a:r>
              <a:rPr lang="ru-RU" dirty="0">
                <a:latin typeface="Arial" panose="020B0604020202020204" pitchFamily="34" charset="0"/>
              </a:rPr>
              <a:t>любого дела.</a:t>
            </a:r>
          </a:p>
          <a:p>
            <a:r>
              <a:rPr lang="ru-RU" dirty="0" smtClean="0">
                <a:latin typeface="Arial" panose="020B0604020202020204" pitchFamily="34" charset="0"/>
              </a:rPr>
              <a:t> </a:t>
            </a:r>
            <a:endParaRPr lang="ru-RU" b="0" i="0" dirty="0">
              <a:effectLst/>
              <a:latin typeface="Arial" panose="020B0604020202020204" pitchFamily="34" charset="0"/>
            </a:endParaRPr>
          </a:p>
        </p:txBody>
      </p:sp>
      <p:pic>
        <p:nvPicPr>
          <p:cNvPr id="22530" name="Picture 2" descr="Пословицы о труде - Презентация 2145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1220946"/>
            <a:ext cx="3200400" cy="192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8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err="1" smtClean="0"/>
              <a:t>Уткир</a:t>
            </a:r>
            <a:r>
              <a:rPr lang="ru-RU" dirty="0" smtClean="0"/>
              <a:t> </a:t>
            </a:r>
            <a:r>
              <a:rPr lang="ru-RU" dirty="0" err="1" smtClean="0"/>
              <a:t>Хошимов</a:t>
            </a:r>
            <a:r>
              <a:rPr lang="ru-RU" dirty="0" smtClean="0"/>
              <a:t> (1941 – 2013)</a:t>
            </a:r>
            <a:endParaRPr lang="ru-RU" dirty="0"/>
          </a:p>
        </p:txBody>
      </p:sp>
      <p:sp>
        <p:nvSpPr>
          <p:cNvPr id="3" name="Объект 2"/>
          <p:cNvSpPr>
            <a:spLocks noGrp="1"/>
          </p:cNvSpPr>
          <p:nvPr>
            <p:ph sz="half" idx="2"/>
          </p:nvPr>
        </p:nvSpPr>
        <p:spPr>
          <a:xfrm>
            <a:off x="215899" y="555625"/>
            <a:ext cx="3308515" cy="2215991"/>
          </a:xfrm>
        </p:spPr>
        <p:txBody>
          <a:bodyPr/>
          <a:lstStyle/>
          <a:p>
            <a:r>
              <a:rPr lang="ru-RU" dirty="0" smtClean="0"/>
              <a:t>   </a:t>
            </a:r>
            <a:r>
              <a:rPr lang="ru-RU" sz="1600" dirty="0" smtClean="0"/>
              <a:t>Народный </a:t>
            </a:r>
            <a:r>
              <a:rPr lang="ru-RU" sz="1600" dirty="0"/>
              <a:t>писатель Узбекистана </a:t>
            </a:r>
            <a:r>
              <a:rPr lang="ru-RU" sz="1600" dirty="0" err="1"/>
              <a:t>Уткир</a:t>
            </a:r>
            <a:r>
              <a:rPr lang="ru-RU" sz="1600" dirty="0"/>
              <a:t> </a:t>
            </a:r>
            <a:r>
              <a:rPr lang="ru-RU" sz="1600" dirty="0" err="1"/>
              <a:t>Хашимов</a:t>
            </a:r>
            <a:r>
              <a:rPr lang="ru-RU" sz="1600" dirty="0"/>
              <a:t> родился 5 августа </a:t>
            </a:r>
            <a:r>
              <a:rPr lang="ru-RU" sz="1600" dirty="0" smtClean="0"/>
              <a:t>1941 </a:t>
            </a:r>
            <a:r>
              <a:rPr lang="ru-RU" sz="1600" dirty="0"/>
              <a:t>года </a:t>
            </a:r>
            <a:r>
              <a:rPr lang="ru-RU" sz="1600" dirty="0" smtClean="0"/>
              <a:t>в </a:t>
            </a:r>
            <a:r>
              <a:rPr lang="ru-RU" sz="1600" dirty="0"/>
              <a:t>Ташкенте. Его детство </a:t>
            </a:r>
            <a:r>
              <a:rPr lang="ru-RU" sz="1600" dirty="0" smtClean="0"/>
              <a:t>прошло </a:t>
            </a:r>
            <a:r>
              <a:rPr lang="ru-RU" sz="1600" dirty="0"/>
              <a:t>в сложных условиях войны и </a:t>
            </a:r>
            <a:r>
              <a:rPr lang="ru-RU" sz="1600" dirty="0" smtClean="0"/>
              <a:t>голода.</a:t>
            </a:r>
          </a:p>
          <a:p>
            <a:r>
              <a:rPr lang="ru-RU" sz="1600" dirty="0" smtClean="0"/>
              <a:t>   В школе он хорошо учился, но ему </a:t>
            </a:r>
            <a:r>
              <a:rPr lang="ru-RU" sz="1600" dirty="0"/>
              <a:t>пришлось с ранних лет работать, чтобы помочь своей </a:t>
            </a:r>
            <a:r>
              <a:rPr lang="ru-RU" sz="1600" dirty="0" smtClean="0"/>
              <a:t>семье.</a:t>
            </a:r>
            <a:endParaRPr lang="ru-RU" sz="1600" dirty="0"/>
          </a:p>
        </p:txBody>
      </p:sp>
      <p:pic>
        <p:nvPicPr>
          <p:cNvPr id="17410" name="Picture 2" descr="O'tkir Hoshimov"/>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644900" y="715962"/>
            <a:ext cx="1949363"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720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899" y="631825"/>
            <a:ext cx="3267947" cy="2462213"/>
          </a:xfrm>
        </p:spPr>
        <p:txBody>
          <a:bodyPr/>
          <a:lstStyle/>
          <a:p>
            <a:r>
              <a:rPr lang="ru-RU" sz="1600" dirty="0" smtClean="0"/>
              <a:t>    Закончил </a:t>
            </a:r>
            <a:r>
              <a:rPr lang="ru-RU" sz="1600" dirty="0"/>
              <a:t>отделение журналистики факультета филологии Ташкентского Государственного Университета (ныне </a:t>
            </a:r>
            <a:r>
              <a:rPr lang="ru-RU" sz="1600" dirty="0" err="1"/>
              <a:t>НУУз</a:t>
            </a:r>
            <a:r>
              <a:rPr lang="ru-RU" sz="1600" dirty="0"/>
              <a:t>). Работал в различных издательствах и редакциях газет и журналов. Долгое время был главным редактором журнала "Шарк </a:t>
            </a:r>
            <a:r>
              <a:rPr lang="ru-RU" sz="1600" dirty="0" err="1"/>
              <a:t>юлдузи</a:t>
            </a:r>
            <a:r>
              <a:rPr lang="ru-RU" sz="1600" dirty="0"/>
              <a:t>" ("Звезда Востока").</a:t>
            </a:r>
          </a:p>
        </p:txBody>
      </p:sp>
      <p:pic>
        <p:nvPicPr>
          <p:cNvPr id="18434" name="Picture 2" descr="O'zbekiston xalq yozuvchisi O'tkir Hoshimov vafot etdi - Daryo"/>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483847" y="741234"/>
            <a:ext cx="1981200" cy="225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698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924" y="555625"/>
            <a:ext cx="2667873" cy="2215991"/>
          </a:xfrm>
        </p:spPr>
        <p:txBody>
          <a:bodyPr/>
          <a:lstStyle/>
          <a:p>
            <a:r>
              <a:rPr lang="ru-RU" sz="1600" dirty="0" smtClean="0"/>
              <a:t>   Творческий </a:t>
            </a:r>
            <a:r>
              <a:rPr lang="ru-RU" sz="1600" dirty="0"/>
              <a:t>путь </a:t>
            </a:r>
            <a:r>
              <a:rPr lang="ru-RU" sz="1600" dirty="0" err="1"/>
              <a:t>Уткира</a:t>
            </a:r>
            <a:r>
              <a:rPr lang="ru-RU" sz="1600" dirty="0"/>
              <a:t> </a:t>
            </a:r>
            <a:r>
              <a:rPr lang="ru-RU" sz="1600" dirty="0" err="1"/>
              <a:t>Хошимова</a:t>
            </a:r>
            <a:r>
              <a:rPr lang="ru-RU" sz="1600" dirty="0"/>
              <a:t> начался с написания </a:t>
            </a:r>
            <a:r>
              <a:rPr lang="ru-RU" sz="1600" dirty="0" smtClean="0"/>
              <a:t>стихов. </a:t>
            </a:r>
            <a:r>
              <a:rPr lang="ru-RU" sz="1600" dirty="0"/>
              <a:t>Первый его сборник был издан в 1962 году. Известны такие его сборники, как "Дела земные", "День мотылька", романы "Свет без тени", "Войти и выйти".</a:t>
            </a:r>
          </a:p>
        </p:txBody>
      </p:sp>
      <p:pic>
        <p:nvPicPr>
          <p:cNvPr id="19458" name="Picture 2" descr="Таниқли ўзбек адиби Ўткир Ҳошимов вафот этди - BBC News O'zbek"/>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68625" y="741234"/>
            <a:ext cx="2508250" cy="210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337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Произведения </a:t>
            </a:r>
            <a:r>
              <a:rPr lang="ru-RU" dirty="0" err="1" smtClean="0"/>
              <a:t>Уткира</a:t>
            </a:r>
            <a:r>
              <a:rPr lang="ru-RU" dirty="0" smtClean="0"/>
              <a:t> </a:t>
            </a:r>
            <a:r>
              <a:rPr lang="ru-RU" dirty="0" err="1" smtClean="0"/>
              <a:t>Хошимова</a:t>
            </a:r>
            <a:endParaRPr lang="ru-RU" dirty="0"/>
          </a:p>
        </p:txBody>
      </p:sp>
      <p:pic>
        <p:nvPicPr>
          <p:cNvPr id="20484" name="Picture 4" descr="Дела земные (сборник)"/>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68299" y="738733"/>
            <a:ext cx="1566847" cy="214153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День мотылька (сборни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029" y="741233"/>
            <a:ext cx="1524000" cy="2178716"/>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Уткир Хашимов - биография, творчество, отзывы, лучшие книг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912" y="761228"/>
            <a:ext cx="1439147" cy="215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8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300752" y="631825"/>
            <a:ext cx="2667873" cy="2576703"/>
          </a:xfrm>
        </p:spPr>
        <p:txBody>
          <a:bodyPr/>
          <a:lstStyle/>
          <a:p>
            <a:r>
              <a:rPr lang="ru-RU" sz="1600" dirty="0"/>
              <a:t>В 1991 году ему было присуждено звание "Народный писатель Узбекистана", за повесть "Дела земные" присуждена премия имени </a:t>
            </a:r>
            <a:r>
              <a:rPr lang="ru-RU" sz="1600" dirty="0" err="1"/>
              <a:t>Ойбека</a:t>
            </a:r>
            <a:r>
              <a:rPr lang="ru-RU" sz="1600" dirty="0"/>
              <a:t> (1982), за роман "Войти и выйти" — Государственная премия (1986).</a:t>
            </a:r>
          </a:p>
        </p:txBody>
      </p:sp>
      <p:pic>
        <p:nvPicPr>
          <p:cNvPr id="21506" name="Picture 2" descr="На посту"/>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035300" y="756315"/>
            <a:ext cx="2508250" cy="190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041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Сегодня на уроке мы </a:t>
            </a:r>
            <a:endParaRPr lang="ru-RU" dirty="0"/>
          </a:p>
        </p:txBody>
      </p:sp>
      <p:sp>
        <p:nvSpPr>
          <p:cNvPr id="3" name="Текст 2"/>
          <p:cNvSpPr>
            <a:spLocks noGrp="1"/>
          </p:cNvSpPr>
          <p:nvPr>
            <p:ph type="body" idx="1"/>
          </p:nvPr>
        </p:nvSpPr>
        <p:spPr>
          <a:xfrm>
            <a:off x="139699" y="708025"/>
            <a:ext cx="5325347" cy="1384995"/>
          </a:xfrm>
        </p:spPr>
        <p:txBody>
          <a:bodyPr/>
          <a:lstStyle/>
          <a:p>
            <a:pPr algn="ctr"/>
            <a:r>
              <a:rPr lang="ru-RU" sz="1800" dirty="0" smtClean="0">
                <a:solidFill>
                  <a:schemeClr val="tx1"/>
                </a:solidFill>
              </a:rPr>
              <a:t>Повторим стихотворение </a:t>
            </a:r>
            <a:r>
              <a:rPr lang="ru-RU" sz="1800" dirty="0" err="1" smtClean="0">
                <a:solidFill>
                  <a:schemeClr val="tx1"/>
                </a:solidFill>
              </a:rPr>
              <a:t>Джанни</a:t>
            </a:r>
            <a:r>
              <a:rPr lang="ru-RU" sz="1800" dirty="0" smtClean="0">
                <a:solidFill>
                  <a:schemeClr val="tx1"/>
                </a:solidFill>
              </a:rPr>
              <a:t> </a:t>
            </a:r>
            <a:r>
              <a:rPr lang="ru-RU" sz="1800" dirty="0" err="1" smtClean="0">
                <a:solidFill>
                  <a:schemeClr val="tx1"/>
                </a:solidFill>
              </a:rPr>
              <a:t>Родари</a:t>
            </a:r>
            <a:r>
              <a:rPr lang="ru-RU" sz="1800" dirty="0" smtClean="0">
                <a:solidFill>
                  <a:schemeClr val="tx1"/>
                </a:solidFill>
              </a:rPr>
              <a:t> «Чем пахнут ремёсла?»</a:t>
            </a:r>
          </a:p>
          <a:p>
            <a:pPr algn="ctr"/>
            <a:r>
              <a:rPr lang="ru-RU" sz="1800" dirty="0" smtClean="0">
                <a:solidFill>
                  <a:schemeClr val="tx1"/>
                </a:solidFill>
              </a:rPr>
              <a:t>Послушаем сказку Народного писателя Узбекистана </a:t>
            </a:r>
            <a:r>
              <a:rPr lang="ru-RU" sz="1800" dirty="0" err="1" smtClean="0">
                <a:solidFill>
                  <a:schemeClr val="tx1"/>
                </a:solidFill>
              </a:rPr>
              <a:t>Уткира</a:t>
            </a:r>
            <a:r>
              <a:rPr lang="ru-RU" sz="1800" dirty="0" smtClean="0">
                <a:solidFill>
                  <a:schemeClr val="tx1"/>
                </a:solidFill>
              </a:rPr>
              <a:t> </a:t>
            </a:r>
            <a:r>
              <a:rPr lang="ru-RU" sz="1800" dirty="0" err="1" smtClean="0">
                <a:solidFill>
                  <a:schemeClr val="tx1"/>
                </a:solidFill>
              </a:rPr>
              <a:t>Хошимова</a:t>
            </a:r>
            <a:endParaRPr lang="ru-RU" sz="1800" dirty="0" smtClean="0">
              <a:solidFill>
                <a:schemeClr val="tx1"/>
              </a:solidFill>
            </a:endParaRPr>
          </a:p>
          <a:p>
            <a:pPr algn="ctr"/>
            <a:r>
              <a:rPr lang="ru-RU" sz="1800" dirty="0">
                <a:solidFill>
                  <a:schemeClr val="tx1"/>
                </a:solidFill>
              </a:rPr>
              <a:t> </a:t>
            </a:r>
            <a:r>
              <a:rPr lang="ru-RU" sz="1800" dirty="0" smtClean="0">
                <a:solidFill>
                  <a:schemeClr val="tx1"/>
                </a:solidFill>
              </a:rPr>
              <a:t>«Сказка о Капле».</a:t>
            </a:r>
            <a:endParaRPr lang="ru-RU" sz="1800" dirty="0">
              <a:solidFill>
                <a:schemeClr val="tx1"/>
              </a:solidFill>
            </a:endParaRPr>
          </a:p>
        </p:txBody>
      </p:sp>
      <p:sp>
        <p:nvSpPr>
          <p:cNvPr id="4" name="AutoShape 2" descr="Рассказы Н.Н.Носова. Читайте онлайн с иллюстрациям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Николай Носов читать рассказы и книги | Лабирин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3859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102424"/>
            <a:ext cx="4029947" cy="315471"/>
          </a:xfrm>
        </p:spPr>
        <p:txBody>
          <a:bodyPr/>
          <a:lstStyle/>
          <a:p>
            <a:r>
              <a:rPr lang="ru-RU" dirty="0" smtClean="0"/>
              <a:t>Словарная работа</a:t>
            </a:r>
            <a:endParaRPr lang="ru-RU" dirty="0"/>
          </a:p>
        </p:txBody>
      </p:sp>
      <p:sp>
        <p:nvSpPr>
          <p:cNvPr id="3" name="Объект 2"/>
          <p:cNvSpPr>
            <a:spLocks noGrp="1"/>
          </p:cNvSpPr>
          <p:nvPr>
            <p:ph sz="half" idx="1"/>
          </p:nvPr>
        </p:nvSpPr>
        <p:spPr>
          <a:xfrm>
            <a:off x="292100" y="784225"/>
            <a:ext cx="4800600" cy="1156395"/>
          </a:xfrm>
        </p:spPr>
        <p:txBody>
          <a:bodyPr/>
          <a:lstStyle/>
          <a:p>
            <a:r>
              <a:rPr lang="ru-RU" sz="1800" dirty="0" smtClean="0"/>
              <a:t>на окраине кишлака - </a:t>
            </a:r>
            <a:r>
              <a:rPr lang="uz-Latn-UZ" sz="1800" dirty="0" smtClean="0"/>
              <a:t>q</a:t>
            </a:r>
            <a:r>
              <a:rPr lang="en-US" sz="1800" dirty="0" err="1" smtClean="0"/>
              <a:t>ishloq</a:t>
            </a:r>
            <a:r>
              <a:rPr lang="en-US" sz="1800" dirty="0" smtClean="0"/>
              <a:t> </a:t>
            </a:r>
            <a:r>
              <a:rPr lang="en-US" sz="1800" dirty="0" err="1" smtClean="0"/>
              <a:t>chekkasida</a:t>
            </a:r>
            <a:endParaRPr lang="ru-RU" sz="1800" dirty="0"/>
          </a:p>
          <a:p>
            <a:r>
              <a:rPr lang="ru-RU"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на </a:t>
            </a:r>
            <a:r>
              <a:rPr lang="ru-RU" sz="1800" dirty="0">
                <a:solidFill>
                  <a:srgbClr val="000000"/>
                </a:solidFill>
                <a:latin typeface="Arial" panose="020B0604020202020204" pitchFamily="34" charset="0"/>
                <a:ea typeface="Calibri" panose="020F0502020204030204" pitchFamily="34" charset="0"/>
                <a:cs typeface="Arial" panose="020B0604020202020204" pitchFamily="34" charset="0"/>
              </a:rPr>
              <a:t>высоком </a:t>
            </a:r>
            <a:r>
              <a:rPr lang="ru-RU"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холме - </a:t>
            </a:r>
            <a:r>
              <a:rPr lang="en-US" sz="1800" dirty="0" err="1"/>
              <a:t>baland</a:t>
            </a:r>
            <a:r>
              <a:rPr lang="en-US" sz="1800" dirty="0"/>
              <a:t> </a:t>
            </a:r>
            <a:r>
              <a:rPr lang="en-US" sz="1800" dirty="0" err="1"/>
              <a:t>tepalik</a:t>
            </a:r>
            <a:r>
              <a:rPr lang="en-US" sz="1800" dirty="0"/>
              <a:t> </a:t>
            </a:r>
            <a:r>
              <a:rPr lang="en-US" sz="1800" dirty="0" err="1" smtClean="0"/>
              <a:t>ustida</a:t>
            </a:r>
            <a:endParaRPr lang="ru-RU" sz="1800" dirty="0" smtClean="0"/>
          </a:p>
          <a:p>
            <a:r>
              <a:rPr lang="ru-RU" sz="1800" dirty="0">
                <a:solidFill>
                  <a:srgbClr val="000000"/>
                </a:solidFill>
                <a:latin typeface="Arial" panose="020B0604020202020204" pitchFamily="34" charset="0"/>
                <a:ea typeface="Calibri" panose="020F0502020204030204" pitchFamily="34" charset="0"/>
                <a:cs typeface="Arial" panose="020B0604020202020204" pitchFamily="34" charset="0"/>
              </a:rPr>
              <a:t>очень </a:t>
            </a:r>
            <a:r>
              <a:rPr lang="ru-RU"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тосковала - </a:t>
            </a:r>
            <a:r>
              <a:rPr lang="en-US" sz="1800" dirty="0" err="1"/>
              <a:t>juda</a:t>
            </a:r>
            <a:r>
              <a:rPr lang="en-US" sz="1800" dirty="0"/>
              <a:t> </a:t>
            </a:r>
            <a:r>
              <a:rPr lang="en-US" sz="1800" dirty="0" err="1"/>
              <a:t>zerikar</a:t>
            </a:r>
            <a:r>
              <a:rPr lang="en-US" sz="1800" dirty="0"/>
              <a:t> </a:t>
            </a:r>
            <a:r>
              <a:rPr lang="en-US" sz="1800" dirty="0" err="1" smtClean="0"/>
              <a:t>ekan</a:t>
            </a:r>
            <a:endParaRPr lang="ru-RU" sz="1800" dirty="0" smtClean="0"/>
          </a:p>
          <a:p>
            <a:r>
              <a:rPr lang="ru-RU" sz="1800" dirty="0" smtClean="0"/>
              <a:t>сверкает - </a:t>
            </a:r>
            <a:r>
              <a:rPr lang="en-US" sz="1800" dirty="0" err="1" smtClean="0"/>
              <a:t>yaraq-yaraq</a:t>
            </a:r>
            <a:r>
              <a:rPr lang="en-US" sz="1800" dirty="0" smtClean="0"/>
              <a:t> </a:t>
            </a:r>
            <a:r>
              <a:rPr lang="en-US" sz="1800" dirty="0" err="1"/>
              <a:t>qilib</a:t>
            </a:r>
            <a:r>
              <a:rPr lang="en-US" sz="1800" dirty="0"/>
              <a:t> </a:t>
            </a:r>
            <a:r>
              <a:rPr lang="en-US" sz="1800" dirty="0" err="1" smtClean="0"/>
              <a:t>turganmish</a:t>
            </a:r>
            <a:endParaRPr lang="ru-RU" sz="1400" dirty="0"/>
          </a:p>
          <a:p>
            <a:r>
              <a:rPr lang="ru-RU" sz="1800" dirty="0" smtClean="0">
                <a:latin typeface="Arial" panose="020B0604020202020204" pitchFamily="34" charset="0"/>
                <a:cs typeface="Arial" panose="020B0604020202020204" pitchFamily="34" charset="0"/>
              </a:rPr>
              <a:t>Капля - </a:t>
            </a:r>
            <a:r>
              <a:rPr lang="en-US" sz="1800" dirty="0" err="1"/>
              <a:t>Tomchi</a:t>
            </a:r>
            <a:endParaRPr lang="ru-RU" sz="2400" dirty="0">
              <a:latin typeface="Arial" panose="020B0604020202020204" pitchFamily="34" charset="0"/>
              <a:cs typeface="Arial" panose="020B0604020202020204" pitchFamily="34" charset="0"/>
            </a:endParaRPr>
          </a:p>
        </p:txBody>
      </p:sp>
      <p:sp>
        <p:nvSpPr>
          <p:cNvPr id="6" name="Прямоугольник 5"/>
          <p:cNvSpPr/>
          <p:nvPr/>
        </p:nvSpPr>
        <p:spPr>
          <a:xfrm>
            <a:off x="215900" y="2122284"/>
            <a:ext cx="3728778"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одолевать </a:t>
            </a:r>
            <a:r>
              <a:rPr lang="ru-RU" dirty="0" smtClean="0">
                <a:latin typeface="Arial" panose="020B0604020202020204" pitchFamily="34" charset="0"/>
                <a:cs typeface="Arial" panose="020B0604020202020204" pitchFamily="34" charset="0"/>
              </a:rPr>
              <a:t>жажда – </a:t>
            </a:r>
            <a:r>
              <a:rPr lang="uz-Latn-UZ" dirty="0" smtClean="0">
                <a:latin typeface="Arial" panose="020B0604020202020204" pitchFamily="34" charset="0"/>
                <a:cs typeface="Arial" panose="020B0604020202020204" pitchFamily="34" charset="0"/>
              </a:rPr>
              <a:t>suvsirab qoldi</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431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Сказка о капле</a:t>
            </a:r>
            <a:endParaRPr lang="ru-RU" dirty="0"/>
          </a:p>
        </p:txBody>
      </p:sp>
      <p:sp>
        <p:nvSpPr>
          <p:cNvPr id="3" name="Прямоугольник 2"/>
          <p:cNvSpPr/>
          <p:nvPr/>
        </p:nvSpPr>
        <p:spPr>
          <a:xfrm>
            <a:off x="368300" y="784224"/>
            <a:ext cx="2971800" cy="1754326"/>
          </a:xfrm>
          <a:prstGeom prst="rect">
            <a:avLst/>
          </a:prstGeom>
        </p:spPr>
        <p:txBody>
          <a:bodyPr wrap="square">
            <a:spAutoFit/>
          </a:bodyPr>
          <a:lstStyle/>
          <a:p>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На окраине кишлака, на высоком холме росла </a:t>
            </a:r>
            <a:r>
              <a:rPr lang="ru-RU" dirty="0" err="1">
                <a:solidFill>
                  <a:srgbClr val="000000"/>
                </a:solidFill>
                <a:latin typeface="Arial" panose="020B0604020202020204" pitchFamily="34" charset="0"/>
                <a:ea typeface="Calibri" panose="020F0502020204030204" pitchFamily="34" charset="0"/>
                <a:cs typeface="Arial" panose="020B0604020202020204" pitchFamily="34" charset="0"/>
              </a:rPr>
              <a:t>Урючина</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 Вокруг, кроме неё, не было ни одного деревца, и поэтому она очень тосковала. </a:t>
            </a:r>
            <a:endParaRPr lang="ru-RU" dirty="0">
              <a:latin typeface="Arial" panose="020B0604020202020204" pitchFamily="34" charset="0"/>
              <a:cs typeface="Arial" panose="020B0604020202020204" pitchFamily="34" charset="0"/>
            </a:endParaRPr>
          </a:p>
        </p:txBody>
      </p:sp>
      <p:pic>
        <p:nvPicPr>
          <p:cNvPr id="1026" name="Picture 2" descr="Почему не плодоносит абрикос и что с этим делать, на какой год после  посадки он дает плод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5247" y="864671"/>
            <a:ext cx="2209800" cy="165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956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555625"/>
            <a:ext cx="2810747" cy="2991457"/>
          </a:xfrm>
        </p:spPr>
        <p:txBody>
          <a:bodyPr/>
          <a:lstStyle/>
          <a:p>
            <a:r>
              <a:rPr lang="ru-RU" sz="1400" dirty="0"/>
              <a:t>Однажды утром, проснувшись, увидела </a:t>
            </a:r>
            <a:r>
              <a:rPr lang="ru-RU" sz="1400" dirty="0" err="1"/>
              <a:t>Урючина</a:t>
            </a:r>
            <a:r>
              <a:rPr lang="ru-RU" sz="1400" dirty="0"/>
              <a:t> на своём самом юном листочке что-то сверкающее в лучах восходящего солнца.</a:t>
            </a:r>
          </a:p>
          <a:p>
            <a:r>
              <a:rPr lang="ru-RU" sz="1400" dirty="0"/>
              <a:t>- Это что за птица? – удивилась </a:t>
            </a:r>
            <a:r>
              <a:rPr lang="ru-RU" sz="1400" dirty="0" err="1"/>
              <a:t>Урючина</a:t>
            </a:r>
            <a:r>
              <a:rPr lang="ru-RU" sz="1400" dirty="0"/>
              <a:t>.</a:t>
            </a:r>
          </a:p>
          <a:p>
            <a:r>
              <a:rPr lang="ru-RU" sz="1400" dirty="0"/>
              <a:t>- И вовсе я не птица, обиделось то, что сверкало в лучах восходящего солнца. – Я – Капля!</a:t>
            </a:r>
          </a:p>
          <a:p>
            <a:endParaRPr lang="ru-RU" sz="1400" dirty="0"/>
          </a:p>
        </p:txBody>
      </p:sp>
      <p:pic>
        <p:nvPicPr>
          <p:cNvPr id="2050" name="Picture 2" descr="Саженцы Абрикоса.Низкие цены.Доставка Транспортной компанией и Почтой."/>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3151981" y="746125"/>
            <a:ext cx="2325528" cy="21415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Воскресное... - Общение на любые темы - Усадьба Урс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47" y="741233"/>
            <a:ext cx="2438400" cy="214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0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723549"/>
          </a:xfrm>
        </p:spPr>
        <p:txBody>
          <a:bodyPr/>
          <a:lstStyle/>
          <a:p>
            <a:r>
              <a:rPr lang="ru-RU" sz="1600" dirty="0"/>
              <a:t>- Давай дружить, - предложила </a:t>
            </a:r>
            <a:r>
              <a:rPr lang="ru-RU" sz="1600" dirty="0" err="1"/>
              <a:t>Урючина</a:t>
            </a:r>
            <a:r>
              <a:rPr lang="ru-RU" sz="1600" dirty="0"/>
              <a:t>. – Только, чур, не исчезай, - а то все мои друзья-птицы с приходом осени куда-то пропадают.</a:t>
            </a:r>
          </a:p>
          <a:p>
            <a:endParaRPr lang="ru-RU" sz="1600" dirty="0"/>
          </a:p>
        </p:txBody>
      </p:sp>
      <p:pic>
        <p:nvPicPr>
          <p:cNvPr id="3074" name="Picture 2" descr="Абрикосы - вид деревьев рода Слива семейства Розовые. Экопарк Z"/>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876605" y="784225"/>
            <a:ext cx="2508250" cy="1875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Познавательно - игровой урок «Осень наступила тихо незаметно, птицы  улетают, провожая ле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892" y="741233"/>
            <a:ext cx="2609850" cy="202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0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631825"/>
            <a:ext cx="2580513" cy="2646878"/>
          </a:xfrm>
        </p:spPr>
        <p:txBody>
          <a:bodyPr/>
          <a:lstStyle/>
          <a:p>
            <a:r>
              <a:rPr lang="ru-RU" sz="1600" dirty="0"/>
              <a:t>- Ладно, - согласилась капля. – Я не покину тебя даже в самый трудный твой час.</a:t>
            </a:r>
          </a:p>
          <a:p>
            <a:r>
              <a:rPr lang="ru-RU" sz="1600" dirty="0"/>
              <a:t>Обрадовалась </a:t>
            </a:r>
            <a:r>
              <a:rPr lang="ru-RU" sz="1600" dirty="0" err="1"/>
              <a:t>Урючина</a:t>
            </a:r>
            <a:r>
              <a:rPr lang="ru-RU" sz="1600" dirty="0"/>
              <a:t> и с удовольствием стала играть с каплей. Однако, проснувшись на </a:t>
            </a:r>
            <a:r>
              <a:rPr lang="ru-RU" sz="1600" smtClean="0"/>
              <a:t>следующее утро, </a:t>
            </a:r>
            <a:r>
              <a:rPr lang="ru-RU" sz="1600" dirty="0"/>
              <a:t>не нашла Каплю на месте.</a:t>
            </a:r>
          </a:p>
          <a:p>
            <a:endParaRPr lang="ru-RU" dirty="0"/>
          </a:p>
        </p:txBody>
      </p:sp>
      <p:pic>
        <p:nvPicPr>
          <p:cNvPr id="5" name="Объект 4" descr="Похожее изображение"/>
          <p:cNvPicPr>
            <a:picLocks noGrp="1"/>
          </p:cNvPicPr>
          <p:nvPr>
            <p:ph sz="half" idx="3"/>
          </p:nvPr>
        </p:nvPicPr>
        <p:blipFill>
          <a:blip r:embed="rId2" cstate="print"/>
          <a:srcRect/>
          <a:stretch>
            <a:fillRect/>
          </a:stretch>
        </p:blipFill>
        <p:spPr bwMode="auto">
          <a:xfrm>
            <a:off x="3187700" y="860425"/>
            <a:ext cx="1638300" cy="2019300"/>
          </a:xfrm>
          <a:prstGeom prst="rect">
            <a:avLst/>
          </a:prstGeom>
          <a:noFill/>
          <a:ln w="9525">
            <a:noFill/>
            <a:miter lim="800000"/>
            <a:headEnd/>
            <a:tailEnd/>
          </a:ln>
        </p:spPr>
      </p:pic>
      <p:pic>
        <p:nvPicPr>
          <p:cNvPr id="6" name="Рисунок 5" descr="D:\Маме\Учительская деятельность\школа\Внеклассное чтение\вн чт 3\капля.gif"/>
          <p:cNvPicPr/>
          <p:nvPr/>
        </p:nvPicPr>
        <p:blipFill>
          <a:blip r:embed="rId3" cstate="print"/>
          <a:srcRect/>
          <a:stretch>
            <a:fillRect/>
          </a:stretch>
        </p:blipFill>
        <p:spPr bwMode="auto">
          <a:xfrm>
            <a:off x="4822825" y="1358106"/>
            <a:ext cx="639047" cy="709107"/>
          </a:xfrm>
          <a:prstGeom prst="rect">
            <a:avLst/>
          </a:prstGeom>
          <a:noFill/>
          <a:ln w="9525">
            <a:noFill/>
            <a:miter lim="800000"/>
            <a:headEnd/>
            <a:tailEnd/>
          </a:ln>
        </p:spPr>
      </p:pic>
    </p:spTree>
    <p:extLst>
      <p:ext uri="{BB962C8B-B14F-4D97-AF65-F5344CB8AC3E}">
        <p14:creationId xmlns:p14="http://schemas.microsoft.com/office/powerpoint/2010/main" val="1722560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631825"/>
            <a:ext cx="2508124" cy="2576703"/>
          </a:xfrm>
        </p:spPr>
        <p:txBody>
          <a:bodyPr/>
          <a:lstStyle/>
          <a:p>
            <a:r>
              <a:rPr lang="ru-RU" sz="1600" dirty="0"/>
              <a:t>«Обманула меня капля», с грустью подумала </a:t>
            </a:r>
            <a:r>
              <a:rPr lang="ru-RU" sz="1600" dirty="0" err="1"/>
              <a:t>Урючина</a:t>
            </a:r>
            <a:r>
              <a:rPr lang="ru-RU" sz="1600" dirty="0"/>
              <a:t> и в тот же миг услышала над головой чей-то голос:</a:t>
            </a:r>
          </a:p>
          <a:p>
            <a:r>
              <a:rPr lang="ru-RU" sz="1600" dirty="0"/>
              <a:t>- </a:t>
            </a:r>
            <a:r>
              <a:rPr lang="ru-RU" sz="1600" dirty="0" err="1"/>
              <a:t>Урючина</a:t>
            </a:r>
            <a:r>
              <a:rPr lang="ru-RU" sz="1600" dirty="0"/>
              <a:t>! А-а, </a:t>
            </a:r>
            <a:r>
              <a:rPr lang="ru-RU" sz="1600" dirty="0" err="1"/>
              <a:t>Урючина</a:t>
            </a:r>
            <a:r>
              <a:rPr lang="ru-RU" sz="1600" dirty="0"/>
              <a:t>! </a:t>
            </a:r>
          </a:p>
          <a:p>
            <a:r>
              <a:rPr lang="ru-RU" sz="1600" dirty="0"/>
              <a:t>Глянула </a:t>
            </a:r>
            <a:r>
              <a:rPr lang="ru-RU" sz="1600" dirty="0" err="1"/>
              <a:t>Урючина</a:t>
            </a:r>
            <a:r>
              <a:rPr lang="ru-RU" sz="1600" dirty="0"/>
              <a:t> в небо  увидела плывшее по нему пышное белое облако.</a:t>
            </a:r>
          </a:p>
        </p:txBody>
      </p:sp>
      <p:pic>
        <p:nvPicPr>
          <p:cNvPr id="4098" name="Picture 2" descr="Patya And Yulia friends forever•"/>
          <p:cNvPicPr>
            <a:picLocks noGrp="1" noChangeAspect="1" noChangeArrowheads="1" noCrop="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53622" y="741234"/>
            <a:ext cx="2508250" cy="19110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descr="Похожее изображение"/>
          <p:cNvPicPr/>
          <p:nvPr/>
        </p:nvPicPr>
        <p:blipFill>
          <a:blip r:embed="rId3" cstate="print"/>
          <a:srcRect/>
          <a:stretch>
            <a:fillRect/>
          </a:stretch>
        </p:blipFill>
        <p:spPr bwMode="auto">
          <a:xfrm>
            <a:off x="3263900" y="1851025"/>
            <a:ext cx="1143000" cy="1239520"/>
          </a:xfrm>
          <a:prstGeom prst="rect">
            <a:avLst/>
          </a:prstGeom>
          <a:noFill/>
          <a:ln w="9525">
            <a:noFill/>
            <a:miter lim="800000"/>
            <a:headEnd/>
            <a:tailEnd/>
          </a:ln>
        </p:spPr>
      </p:pic>
    </p:spTree>
    <p:extLst>
      <p:ext uri="{BB962C8B-B14F-4D97-AF65-F5344CB8AC3E}">
        <p14:creationId xmlns:p14="http://schemas.microsoft.com/office/powerpoint/2010/main" val="1716456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938992"/>
          </a:xfrm>
        </p:spPr>
        <p:txBody>
          <a:bodyPr/>
          <a:lstStyle/>
          <a:p>
            <a:r>
              <a:rPr lang="ru-RU" sz="1800" dirty="0"/>
              <a:t>- Кто меня зовёт? – прошелестела она листвой.</a:t>
            </a:r>
          </a:p>
          <a:p>
            <a:r>
              <a:rPr lang="ru-RU" sz="1800" dirty="0"/>
              <a:t>- Я, Капля, подружка твоя! – ответило, </a:t>
            </a:r>
            <a:r>
              <a:rPr lang="ru-RU" sz="1800" dirty="0" smtClean="0"/>
              <a:t>снижаясь </a:t>
            </a:r>
            <a:r>
              <a:rPr lang="ru-RU" sz="1800" dirty="0"/>
              <a:t>облако.</a:t>
            </a:r>
          </a:p>
          <a:p>
            <a:endParaRPr lang="ru-RU" sz="1800" dirty="0"/>
          </a:p>
        </p:txBody>
      </p:sp>
      <p:pic>
        <p:nvPicPr>
          <p:cNvPr id="5122" name="Picture 2" descr="Облако мыслей гифки, анимированные GIF изображения облако мыслей - скачать  гиф картинки на GIFER"/>
          <p:cNvPicPr>
            <a:picLocks noGrp="1" noChangeAspect="1" noChangeArrowheads="1" noCrop="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187700" y="746125"/>
            <a:ext cx="2133600" cy="214153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Похожее изображение"/>
          <p:cNvPicPr/>
          <p:nvPr/>
        </p:nvPicPr>
        <p:blipFill>
          <a:blip r:embed="rId3" cstate="print"/>
          <a:srcRect/>
          <a:stretch>
            <a:fillRect/>
          </a:stretch>
        </p:blipFill>
        <p:spPr bwMode="auto">
          <a:xfrm>
            <a:off x="3222625" y="1343343"/>
            <a:ext cx="1198880" cy="1544320"/>
          </a:xfrm>
          <a:prstGeom prst="rect">
            <a:avLst/>
          </a:prstGeom>
          <a:noFill/>
          <a:ln w="9525">
            <a:noFill/>
            <a:miter lim="800000"/>
            <a:headEnd/>
            <a:tailEnd/>
          </a:ln>
        </p:spPr>
      </p:pic>
    </p:spTree>
    <p:extLst>
      <p:ext uri="{BB962C8B-B14F-4D97-AF65-F5344CB8AC3E}">
        <p14:creationId xmlns:p14="http://schemas.microsoft.com/office/powerpoint/2010/main" val="615061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938992"/>
          </a:xfrm>
        </p:spPr>
        <p:txBody>
          <a:bodyPr/>
          <a:lstStyle/>
          <a:p>
            <a:r>
              <a:rPr lang="ru-RU" sz="1800" dirty="0"/>
              <a:t>- Как сумела ты забраться так высоко? – ещё больше удивилась </a:t>
            </a:r>
            <a:r>
              <a:rPr lang="ru-RU" sz="1800" dirty="0" err="1"/>
              <a:t>Урючина</a:t>
            </a:r>
            <a:r>
              <a:rPr lang="ru-RU" sz="1800" dirty="0"/>
              <a:t>.</a:t>
            </a:r>
          </a:p>
          <a:p>
            <a:r>
              <a:rPr lang="ru-RU" sz="1800" dirty="0"/>
              <a:t>- Меня солнышко сюда подняло.</a:t>
            </a:r>
          </a:p>
          <a:p>
            <a:endParaRPr lang="ru-RU" sz="1800" dirty="0"/>
          </a:p>
        </p:txBody>
      </p:sp>
      <p:pic>
        <p:nvPicPr>
          <p:cNvPr id="7170" name="Picture 2" descr="Восход гифки, анимированные GIF изображения восход - скачать гиф картинки  на GIFER"/>
          <p:cNvPicPr>
            <a:picLocks noGrp="1" noChangeAspect="1" noChangeArrowheads="1" noCrop="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68625" y="741235"/>
            <a:ext cx="2508250" cy="19653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68625" y="2003425"/>
            <a:ext cx="219075" cy="674132"/>
          </a:xfrm>
          <a:prstGeom prst="rect">
            <a:avLst/>
          </a:prstGeom>
          <a:solidFill>
            <a:schemeClr val="accent1"/>
          </a:solidFill>
        </p:spPr>
        <p:txBody>
          <a:bodyPr wrap="square" rtlCol="0">
            <a:spAutoFit/>
          </a:bodyPr>
          <a:lstStyle/>
          <a:p>
            <a:endParaRPr lang="ru-RU" dirty="0"/>
          </a:p>
        </p:txBody>
      </p:sp>
      <p:pic>
        <p:nvPicPr>
          <p:cNvPr id="7" name="Рисунок 6" descr="Похожее изображение"/>
          <p:cNvPicPr/>
          <p:nvPr/>
        </p:nvPicPr>
        <p:blipFill>
          <a:blip r:embed="rId3" cstate="print"/>
          <a:srcRect/>
          <a:stretch>
            <a:fillRect/>
          </a:stretch>
        </p:blipFill>
        <p:spPr bwMode="auto">
          <a:xfrm>
            <a:off x="2654300" y="1908810"/>
            <a:ext cx="1036955" cy="1336040"/>
          </a:xfrm>
          <a:prstGeom prst="rect">
            <a:avLst/>
          </a:prstGeom>
          <a:noFill/>
          <a:ln w="9525">
            <a:noFill/>
            <a:miter lim="800000"/>
            <a:headEnd/>
            <a:tailEnd/>
          </a:ln>
        </p:spPr>
      </p:pic>
    </p:spTree>
    <p:extLst>
      <p:ext uri="{BB962C8B-B14F-4D97-AF65-F5344CB8AC3E}">
        <p14:creationId xmlns:p14="http://schemas.microsoft.com/office/powerpoint/2010/main" val="1256403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2462213"/>
          </a:xfrm>
        </p:spPr>
        <p:txBody>
          <a:bodyPr/>
          <a:lstStyle/>
          <a:p>
            <a:r>
              <a:rPr lang="ru-RU" sz="1600" dirty="0"/>
              <a:t>Одиноко стало </a:t>
            </a:r>
            <a:r>
              <a:rPr lang="ru-RU" sz="1600" dirty="0" err="1"/>
              <a:t>Урючине</a:t>
            </a:r>
            <a:r>
              <a:rPr lang="ru-RU" sz="1600" dirty="0"/>
              <a:t>, и она попросила:</a:t>
            </a:r>
          </a:p>
          <a:p>
            <a:r>
              <a:rPr lang="ru-RU" sz="1600" dirty="0"/>
              <a:t>- Возьми меня с собой.</a:t>
            </a:r>
          </a:p>
          <a:p>
            <a:r>
              <a:rPr lang="ru-RU" sz="1600" dirty="0"/>
              <a:t>- Нет, ты должна кормить людей своими плодами. Не тужи, я скоро вернусь, сказала Капля и вместе с облаком понеслась дальше.</a:t>
            </a:r>
          </a:p>
          <a:p>
            <a:endParaRPr lang="ru-RU" sz="1600" dirty="0"/>
          </a:p>
        </p:txBody>
      </p:sp>
      <p:pic>
        <p:nvPicPr>
          <p:cNvPr id="6146" name="Picture 2" descr="Tumblr is a place to express yourself, discover yourself, and bond over the  stuff you love. It's where your interests connect … | Clouds, Phone  wallpaper, Vaporwave"/>
          <p:cNvPicPr>
            <a:picLocks noGrp="1" noChangeAspect="1" noChangeArrowheads="1" noCrop="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68625" y="876300"/>
            <a:ext cx="2508250" cy="1881187"/>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Похожее изображение"/>
          <p:cNvPicPr/>
          <p:nvPr/>
        </p:nvPicPr>
        <p:blipFill>
          <a:blip r:embed="rId3" cstate="print"/>
          <a:srcRect/>
          <a:stretch>
            <a:fillRect/>
          </a:stretch>
        </p:blipFill>
        <p:spPr bwMode="auto">
          <a:xfrm>
            <a:off x="3023870" y="1306164"/>
            <a:ext cx="1198880" cy="1620520"/>
          </a:xfrm>
          <a:prstGeom prst="rect">
            <a:avLst/>
          </a:prstGeom>
          <a:noFill/>
          <a:ln w="9525">
            <a:noFill/>
            <a:miter lim="800000"/>
            <a:headEnd/>
            <a:tailEnd/>
          </a:ln>
        </p:spPr>
      </p:pic>
    </p:spTree>
    <p:extLst>
      <p:ext uri="{BB962C8B-B14F-4D97-AF65-F5344CB8AC3E}">
        <p14:creationId xmlns:p14="http://schemas.microsoft.com/office/powerpoint/2010/main" val="2665583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938992"/>
          </a:xfrm>
        </p:spPr>
        <p:txBody>
          <a:bodyPr/>
          <a:lstStyle/>
          <a:p>
            <a:r>
              <a:rPr lang="ru-RU" sz="1800" dirty="0"/>
              <a:t>И снова загрустила </a:t>
            </a:r>
            <a:r>
              <a:rPr lang="ru-RU" sz="1800" dirty="0" err="1"/>
              <a:t>Урючина</a:t>
            </a:r>
            <a:r>
              <a:rPr lang="ru-RU" sz="1800" dirty="0"/>
              <a:t>: «Не вернется больше моя подружка. Вон она куда поднялась – на самое </a:t>
            </a:r>
            <a:r>
              <a:rPr lang="ru-RU" sz="1800" dirty="0" err="1"/>
              <a:t>небушко</a:t>
            </a:r>
            <a:r>
              <a:rPr lang="ru-RU" sz="1800" dirty="0"/>
              <a:t>. До меня ли ей теперь?..»</a:t>
            </a:r>
          </a:p>
        </p:txBody>
      </p:sp>
      <p:pic>
        <p:nvPicPr>
          <p:cNvPr id="9218" name="Picture 2" descr="Открытки Доброе утро, Добрый день - clipartis Jimdo-Page! Скачать бесплатно  фото, картинки, обои, рисунки, иконки, клипарты, шаблоны, открытки,  анимашки, рамки, орнаменты, бэкграунды"/>
          <p:cNvPicPr>
            <a:picLocks noGrp="1" noChangeAspect="1" noChangeArrowheads="1" noCrop="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834238" y="645042"/>
            <a:ext cx="2044195" cy="21415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30500" y="2389981"/>
            <a:ext cx="1980947" cy="521732"/>
          </a:xfrm>
          <a:prstGeom prst="rect">
            <a:avLst/>
          </a:prstGeom>
          <a:solidFill>
            <a:schemeClr val="bg1"/>
          </a:solidFill>
        </p:spPr>
        <p:txBody>
          <a:bodyPr wrap="square" rtlCol="0">
            <a:spAutoFit/>
          </a:bodyPr>
          <a:lstStyle/>
          <a:p>
            <a:endParaRPr lang="ru-RU" dirty="0"/>
          </a:p>
        </p:txBody>
      </p:sp>
      <p:pic>
        <p:nvPicPr>
          <p:cNvPr id="7" name="Рисунок 6" descr="Похожее изображение"/>
          <p:cNvPicPr/>
          <p:nvPr/>
        </p:nvPicPr>
        <p:blipFill>
          <a:blip r:embed="rId3" cstate="print"/>
          <a:srcRect/>
          <a:stretch>
            <a:fillRect/>
          </a:stretch>
        </p:blipFill>
        <p:spPr bwMode="auto">
          <a:xfrm>
            <a:off x="4060553" y="1373505"/>
            <a:ext cx="1635760" cy="2021840"/>
          </a:xfrm>
          <a:prstGeom prst="rect">
            <a:avLst/>
          </a:prstGeom>
          <a:noFill/>
          <a:ln w="9525">
            <a:noFill/>
            <a:miter lim="800000"/>
            <a:headEnd/>
            <a:tailEnd/>
          </a:ln>
        </p:spPr>
      </p:pic>
    </p:spTree>
    <p:extLst>
      <p:ext uri="{BB962C8B-B14F-4D97-AF65-F5344CB8AC3E}">
        <p14:creationId xmlns:p14="http://schemas.microsoft.com/office/powerpoint/2010/main" val="185742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https://www.culture.ru/storage/images/dd6890e9cfdbfd6af52aa0069c460cc1/e71e29e9c62854fd30ad22d87def4dce.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339" y="11680"/>
            <a:ext cx="5751461" cy="323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72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139700" y="555625"/>
            <a:ext cx="2817224" cy="3083790"/>
          </a:xfrm>
        </p:spPr>
        <p:txBody>
          <a:bodyPr/>
          <a:lstStyle/>
          <a:p>
            <a:r>
              <a:rPr lang="ru-RU" sz="1600" dirty="0"/>
              <a:t>Тем временем с каждым </a:t>
            </a:r>
            <a:r>
              <a:rPr lang="ru-RU" sz="1600" dirty="0" smtClean="0"/>
              <a:t>днём </a:t>
            </a:r>
            <a:r>
              <a:rPr lang="ru-RU" sz="1600" dirty="0"/>
              <a:t>становилось всё жарче, и </a:t>
            </a:r>
            <a:r>
              <a:rPr lang="ru-RU" sz="1600" dirty="0" err="1"/>
              <a:t>Урючину</a:t>
            </a:r>
            <a:r>
              <a:rPr lang="ru-RU" sz="1600" dirty="0"/>
              <a:t> стала одолевать жажда, от которой даже листва пожухла. На беду поблизости не было ни одного арыка, чтобы испить хоть глоток воды, и, в конце концов, </a:t>
            </a:r>
            <a:r>
              <a:rPr lang="ru-RU" sz="1600" dirty="0" err="1"/>
              <a:t>Урючина</a:t>
            </a:r>
            <a:r>
              <a:rPr lang="ru-RU" sz="1600" dirty="0"/>
              <a:t> обессилела.</a:t>
            </a:r>
          </a:p>
          <a:p>
            <a:endParaRPr lang="ru-RU" dirty="0"/>
          </a:p>
        </p:txBody>
      </p:sp>
      <p:pic>
        <p:nvPicPr>
          <p:cNvPr id="10242" name="Picture 2" descr="Подкормка абрикоса весной: часто ли поливать, чем удобрять"/>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3035300" y="860425"/>
            <a:ext cx="2508250" cy="189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22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1" y="746315"/>
            <a:ext cx="2442210" cy="2215991"/>
          </a:xfrm>
        </p:spPr>
        <p:txBody>
          <a:bodyPr/>
          <a:lstStyle/>
          <a:p>
            <a:r>
              <a:rPr lang="ru-RU" sz="1800" dirty="0"/>
              <a:t>Вдруг ей показалось, что кто-то ласково гладит её  листву. Открыв глаза, она увидела Каплю.</a:t>
            </a:r>
          </a:p>
          <a:p>
            <a:r>
              <a:rPr lang="ru-RU" sz="1800" dirty="0"/>
              <a:t>- Я пришла, чтобы помочь тебе!</a:t>
            </a:r>
          </a:p>
          <a:p>
            <a:endParaRPr lang="ru-RU" sz="1800" dirty="0"/>
          </a:p>
        </p:txBody>
      </p:sp>
      <p:pic>
        <p:nvPicPr>
          <p:cNvPr id="8194" name="Picture 2" descr="Тучка и дождик - анимационная картинка"/>
          <p:cNvPicPr>
            <a:picLocks noGrp="1" noChangeAspect="1" noChangeArrowheads="1" noCrop="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270249" y="692615"/>
            <a:ext cx="2194797" cy="198629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Похожее изображение"/>
          <p:cNvPicPr/>
          <p:nvPr/>
        </p:nvPicPr>
        <p:blipFill>
          <a:blip r:embed="rId3" cstate="print"/>
          <a:srcRect/>
          <a:stretch>
            <a:fillRect/>
          </a:stretch>
        </p:blipFill>
        <p:spPr bwMode="auto">
          <a:xfrm>
            <a:off x="2730500" y="1622424"/>
            <a:ext cx="1066800" cy="1622425"/>
          </a:xfrm>
          <a:prstGeom prst="rect">
            <a:avLst/>
          </a:prstGeom>
          <a:noFill/>
          <a:ln w="9525">
            <a:noFill/>
            <a:miter lim="800000"/>
            <a:headEnd/>
            <a:tailEnd/>
          </a:ln>
        </p:spPr>
      </p:pic>
    </p:spTree>
    <p:extLst>
      <p:ext uri="{BB962C8B-B14F-4D97-AF65-F5344CB8AC3E}">
        <p14:creationId xmlns:p14="http://schemas.microsoft.com/office/powerpoint/2010/main" val="2192764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631825"/>
            <a:ext cx="2508124" cy="2576703"/>
          </a:xfrm>
        </p:spPr>
        <p:txBody>
          <a:bodyPr/>
          <a:lstStyle/>
          <a:p>
            <a:r>
              <a:rPr lang="ru-RU" sz="1600" dirty="0"/>
              <a:t>Явилась подружка не одна, а привела с собой много таких же, как она сама, капель. Утолив жажду, </a:t>
            </a:r>
            <a:r>
              <a:rPr lang="ru-RU" sz="1600" dirty="0" err="1"/>
              <a:t>Урючина</a:t>
            </a:r>
            <a:r>
              <a:rPr lang="ru-RU" sz="1600" dirty="0"/>
              <a:t> вновь ожила. Подружки глядели одна на другую и не могли </a:t>
            </a:r>
            <a:r>
              <a:rPr lang="ru-RU" sz="1600" dirty="0" smtClean="0"/>
              <a:t> </a:t>
            </a:r>
            <a:r>
              <a:rPr lang="ru-RU" sz="1600" dirty="0"/>
              <a:t>нарадоваться встрече.</a:t>
            </a:r>
          </a:p>
          <a:p>
            <a:endParaRPr lang="ru-RU" sz="1600" dirty="0"/>
          </a:p>
        </p:txBody>
      </p:sp>
      <p:pic>
        <p:nvPicPr>
          <p:cNvPr id="11266" name="Picture 2" descr="Дождик -дождик - картинки - Всем учителям"/>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3649790" y="631825"/>
            <a:ext cx="1838831" cy="241152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Похожее изображение"/>
          <p:cNvPicPr/>
          <p:nvPr/>
        </p:nvPicPr>
        <p:blipFill>
          <a:blip r:embed="rId3" cstate="print"/>
          <a:srcRect/>
          <a:stretch>
            <a:fillRect/>
          </a:stretch>
        </p:blipFill>
        <p:spPr bwMode="auto">
          <a:xfrm>
            <a:off x="3187700" y="1622425"/>
            <a:ext cx="1122680" cy="1622425"/>
          </a:xfrm>
          <a:prstGeom prst="rect">
            <a:avLst/>
          </a:prstGeom>
          <a:noFill/>
          <a:ln w="9525">
            <a:noFill/>
            <a:miter lim="800000"/>
            <a:headEnd/>
            <a:tailEnd/>
          </a:ln>
        </p:spPr>
      </p:pic>
    </p:spTree>
    <p:extLst>
      <p:ext uri="{BB962C8B-B14F-4D97-AF65-F5344CB8AC3E}">
        <p14:creationId xmlns:p14="http://schemas.microsoft.com/office/powerpoint/2010/main" val="2198546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2123658"/>
          </a:xfrm>
        </p:spPr>
        <p:txBody>
          <a:bodyPr/>
          <a:lstStyle/>
          <a:p>
            <a:r>
              <a:rPr lang="ru-RU" sz="1800" dirty="0"/>
              <a:t>Шли дни, недели, месяцы, и наступила осень. Подул холодный пронизывающий ветер, листья опали, и начала </a:t>
            </a:r>
            <a:r>
              <a:rPr lang="ru-RU" sz="1800" dirty="0" err="1"/>
              <a:t>Урючина</a:t>
            </a:r>
            <a:r>
              <a:rPr lang="ru-RU" sz="1800" dirty="0"/>
              <a:t> мёрзнуть. </a:t>
            </a:r>
          </a:p>
          <a:p>
            <a:endParaRPr lang="ru-RU" dirty="0"/>
          </a:p>
        </p:txBody>
      </p:sp>
      <p:pic>
        <p:nvPicPr>
          <p:cNvPr id="12290" name="Picture 2" descr="Золотая осень в Узбекистане (много фото) • Форум Винского"/>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2968625" y="741234"/>
            <a:ext cx="2508250" cy="201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8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631825"/>
            <a:ext cx="2886947" cy="2800767"/>
          </a:xfrm>
        </p:spPr>
        <p:txBody>
          <a:bodyPr/>
          <a:lstStyle/>
          <a:p>
            <a:r>
              <a:rPr lang="ru-RU" sz="1400" dirty="0"/>
              <a:t>- Где же моя подружка Капля? Уж она бы помогла мне, - с тоской подумала </a:t>
            </a:r>
            <a:r>
              <a:rPr lang="ru-RU" sz="1400" dirty="0" err="1"/>
              <a:t>Урючина</a:t>
            </a:r>
            <a:r>
              <a:rPr lang="ru-RU" sz="1400" dirty="0"/>
              <a:t> и, глянув на небо, увидела серые облака. На таком однажды прибыла к ней Капля. Они всё сгущались, сгущались и, наконец, повалил снег. Очень скоро он, словно белым пушистым одеялом, окутал ветви </a:t>
            </a:r>
            <a:r>
              <a:rPr lang="ru-RU" sz="1400" dirty="0" err="1"/>
              <a:t>Урючины</a:t>
            </a:r>
            <a:r>
              <a:rPr lang="ru-RU" sz="1400" dirty="0"/>
              <a:t>.</a:t>
            </a:r>
          </a:p>
          <a:p>
            <a:endParaRPr lang="ru-RU" sz="1400" dirty="0"/>
          </a:p>
        </p:txBody>
      </p:sp>
      <p:pic>
        <p:nvPicPr>
          <p:cNvPr id="13314" name="Picture 2" descr="decoration, deco, cubizm, дизайн, design, buy_paintings,  paintings_for_sale, artgallery, artwork, art, paintings, artworld,  pictures, uzbek_gallery, gallery, oilpaintings, impressionism, cultures,  minimalism, продажакартин, design, artmagazin, oilcanvas,"/>
          <p:cNvPicPr>
            <a:picLocks noGrp="1" noChangeAspect="1" noChangeArrowheads="1"/>
          </p:cNvPicPr>
          <p:nvPr>
            <p:ph sz="half" idx="3"/>
          </p:nvPr>
        </p:nvPicPr>
        <p:blipFill rotWithShape="1">
          <a:blip r:embed="rId2">
            <a:extLst>
              <a:ext uri="{28A0092B-C50C-407E-A947-70E740481C1C}">
                <a14:useLocalDpi xmlns:a14="http://schemas.microsoft.com/office/drawing/2010/main" val="0"/>
              </a:ext>
            </a:extLst>
          </a:blip>
          <a:srcRect t="15607" r="-1368" b="15725"/>
          <a:stretch/>
        </p:blipFill>
        <p:spPr bwMode="auto">
          <a:xfrm>
            <a:off x="3133565" y="741233"/>
            <a:ext cx="2362200" cy="187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934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555625"/>
            <a:ext cx="2753487" cy="2954655"/>
          </a:xfrm>
        </p:spPr>
        <p:txBody>
          <a:bodyPr/>
          <a:lstStyle/>
          <a:p>
            <a:r>
              <a:rPr lang="ru-RU" sz="1600" dirty="0"/>
              <a:t>- Ну как, согрелась немного? – </a:t>
            </a:r>
            <a:r>
              <a:rPr lang="ru-RU" sz="1600" dirty="0" err="1"/>
              <a:t>Урючина</a:t>
            </a:r>
            <a:r>
              <a:rPr lang="ru-RU" sz="1600" dirty="0"/>
              <a:t> сразу узнала голос подружки. Однако самой капли не было видно.</a:t>
            </a:r>
          </a:p>
          <a:p>
            <a:r>
              <a:rPr lang="ru-RU" sz="1600" dirty="0"/>
              <a:t>- Где ты, Капелька? Поди сюда! – позвала она.</a:t>
            </a:r>
          </a:p>
          <a:p>
            <a:r>
              <a:rPr lang="ru-RU" sz="1600" dirty="0"/>
              <a:t>- Я в снеге, - засмеялась в ответ Капля. – Увидела, что ты мёрзнешь, и привела снежинок сюда.</a:t>
            </a:r>
          </a:p>
          <a:p>
            <a:endParaRPr lang="ru-RU" sz="1600" dirty="0"/>
          </a:p>
        </p:txBody>
      </p:sp>
      <p:pic>
        <p:nvPicPr>
          <p:cNvPr id="14338" name="Picture 2" descr="В Аксы выпал снег, урюк под угрозой замерзания"/>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111499" y="936625"/>
            <a:ext cx="2365375" cy="17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24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969770"/>
          </a:xfrm>
        </p:spPr>
        <p:txBody>
          <a:bodyPr/>
          <a:lstStyle/>
          <a:p>
            <a:r>
              <a:rPr lang="ru-RU" sz="1600" dirty="0"/>
              <a:t>- Теперь ты не исчезнешь? – с надеждой в голосе спросила </a:t>
            </a:r>
            <a:r>
              <a:rPr lang="ru-RU" sz="1600" dirty="0" err="1"/>
              <a:t>Урючина</a:t>
            </a:r>
            <a:r>
              <a:rPr lang="ru-RU" sz="1600" dirty="0"/>
              <a:t>.</a:t>
            </a:r>
          </a:p>
          <a:p>
            <a:r>
              <a:rPr lang="ru-RU" sz="1600" dirty="0"/>
              <a:t>Нет, я теперь надолго, до самой весны останусь с тобой.</a:t>
            </a:r>
          </a:p>
          <a:p>
            <a:endParaRPr lang="ru-RU" sz="1600" dirty="0"/>
          </a:p>
        </p:txBody>
      </p:sp>
      <p:pic>
        <p:nvPicPr>
          <p:cNvPr id="15362" name="Picture 2" descr="ᐈ Цветы абрикоса фото, фотографии цветущий абрикос | скачать на  Depositphotos®"/>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93230" y="784225"/>
            <a:ext cx="255666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19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2"/>
          </p:nvPr>
        </p:nvSpPr>
        <p:spPr>
          <a:xfrm>
            <a:off x="288290" y="746315"/>
            <a:ext cx="2508123" cy="2646878"/>
          </a:xfrm>
        </p:spPr>
        <p:txBody>
          <a:bodyPr/>
          <a:lstStyle/>
          <a:p>
            <a:r>
              <a:rPr lang="ru-RU" sz="1600" dirty="0"/>
              <a:t>Много с тех пор подарила </a:t>
            </a:r>
            <a:r>
              <a:rPr lang="ru-RU" sz="1600" dirty="0" err="1"/>
              <a:t>Урючина</a:t>
            </a:r>
            <a:r>
              <a:rPr lang="ru-RU" sz="1600" dirty="0"/>
              <a:t> своих сладких душистых плодов людям. А помогала ей в этом Капля. Как бы далеко ни уносили её облака, в трудный для </a:t>
            </a:r>
            <a:r>
              <a:rPr lang="ru-RU" sz="1600" dirty="0" err="1"/>
              <a:t>Урючины</a:t>
            </a:r>
            <a:r>
              <a:rPr lang="ru-RU" sz="1600" dirty="0"/>
              <a:t> час она всегда оказывалась рядом.</a:t>
            </a:r>
          </a:p>
          <a:p>
            <a:r>
              <a:rPr lang="ru-RU" sz="1600" dirty="0"/>
              <a:t> </a:t>
            </a:r>
          </a:p>
          <a:p>
            <a:endParaRPr lang="ru-RU" dirty="0"/>
          </a:p>
        </p:txBody>
      </p:sp>
      <p:pic>
        <p:nvPicPr>
          <p:cNvPr id="16386" name="Picture 2" descr="Как защитить абрикос от весенних заморозков: как задержать цветение  абрикоса весной, какой мороз выдерживает цветущий абрикос"/>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882900" y="741234"/>
            <a:ext cx="2593975" cy="210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0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7500" y="102424"/>
            <a:ext cx="3877547" cy="315471"/>
          </a:xfrm>
        </p:spPr>
        <p:txBody>
          <a:bodyPr/>
          <a:lstStyle/>
          <a:p>
            <a:r>
              <a:rPr lang="ru-RU" dirty="0" smtClean="0"/>
              <a:t>Ответьте на вопросы</a:t>
            </a:r>
            <a:endParaRPr lang="ru-RU" dirty="0"/>
          </a:p>
        </p:txBody>
      </p:sp>
      <p:sp>
        <p:nvSpPr>
          <p:cNvPr id="3" name="Объект 2"/>
          <p:cNvSpPr>
            <a:spLocks noGrp="1"/>
          </p:cNvSpPr>
          <p:nvPr>
            <p:ph sz="half" idx="2"/>
          </p:nvPr>
        </p:nvSpPr>
        <p:spPr>
          <a:xfrm>
            <a:off x="292100" y="631825"/>
            <a:ext cx="4953000" cy="2215991"/>
          </a:xfrm>
        </p:spPr>
        <p:txBody>
          <a:bodyPr/>
          <a:lstStyle/>
          <a:p>
            <a:r>
              <a:rPr lang="ru-RU" sz="2400" dirty="0" smtClean="0"/>
              <a:t>Где росла </a:t>
            </a:r>
            <a:r>
              <a:rPr lang="ru-RU" sz="2400" dirty="0" err="1"/>
              <a:t>У</a:t>
            </a:r>
            <a:r>
              <a:rPr lang="ru-RU" sz="2400" dirty="0" err="1" smtClean="0"/>
              <a:t>рючина</a:t>
            </a:r>
            <a:r>
              <a:rPr lang="ru-RU" sz="2400" dirty="0" smtClean="0"/>
              <a:t>?</a:t>
            </a:r>
          </a:p>
          <a:p>
            <a:r>
              <a:rPr lang="ru-RU" sz="2400" dirty="0" smtClean="0"/>
              <a:t>Почему она тосковала?</a:t>
            </a:r>
          </a:p>
          <a:p>
            <a:r>
              <a:rPr lang="ru-RU" sz="2400" dirty="0" smtClean="0"/>
              <a:t>Что увидела однажды </a:t>
            </a:r>
            <a:r>
              <a:rPr lang="ru-RU" sz="2400" dirty="0" err="1" smtClean="0"/>
              <a:t>Урючина</a:t>
            </a:r>
            <a:r>
              <a:rPr lang="ru-RU" sz="2400" dirty="0" smtClean="0"/>
              <a:t> на самом юном листочке?</a:t>
            </a:r>
          </a:p>
          <a:p>
            <a:r>
              <a:rPr lang="ru-RU" sz="2400" dirty="0" smtClean="0"/>
              <a:t>Почему Капля обиделась?</a:t>
            </a:r>
          </a:p>
          <a:p>
            <a:r>
              <a:rPr lang="ru-RU" sz="2400" dirty="0" smtClean="0"/>
              <a:t>Что предложила </a:t>
            </a:r>
            <a:r>
              <a:rPr lang="ru-RU" sz="2400" dirty="0" err="1" smtClean="0"/>
              <a:t>Урючина</a:t>
            </a:r>
            <a:r>
              <a:rPr lang="ru-RU" sz="2400" dirty="0" smtClean="0"/>
              <a:t> Капле?</a:t>
            </a:r>
            <a:endParaRPr lang="ru-RU" sz="2400" dirty="0"/>
          </a:p>
        </p:txBody>
      </p:sp>
    </p:spTree>
    <p:extLst>
      <p:ext uri="{BB962C8B-B14F-4D97-AF65-F5344CB8AC3E}">
        <p14:creationId xmlns:p14="http://schemas.microsoft.com/office/powerpoint/2010/main" val="4050582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7500" y="102424"/>
            <a:ext cx="3877547" cy="315471"/>
          </a:xfrm>
        </p:spPr>
        <p:txBody>
          <a:bodyPr/>
          <a:lstStyle/>
          <a:p>
            <a:r>
              <a:rPr lang="ru-RU" dirty="0" smtClean="0"/>
              <a:t>Ответьте на вопросы</a:t>
            </a:r>
            <a:endParaRPr lang="ru-RU" dirty="0"/>
          </a:p>
        </p:txBody>
      </p:sp>
      <p:sp>
        <p:nvSpPr>
          <p:cNvPr id="3" name="Объект 2"/>
          <p:cNvSpPr>
            <a:spLocks noGrp="1"/>
          </p:cNvSpPr>
          <p:nvPr>
            <p:ph sz="half" idx="2"/>
          </p:nvPr>
        </p:nvSpPr>
        <p:spPr>
          <a:xfrm>
            <a:off x="215900" y="631825"/>
            <a:ext cx="5333999" cy="2585323"/>
          </a:xfrm>
        </p:spPr>
        <p:txBody>
          <a:bodyPr/>
          <a:lstStyle/>
          <a:p>
            <a:r>
              <a:rPr lang="ru-RU" sz="2400" dirty="0" smtClean="0"/>
              <a:t>О чём подумала с грустью </a:t>
            </a:r>
            <a:r>
              <a:rPr lang="ru-RU" sz="2400" dirty="0" err="1" smtClean="0"/>
              <a:t>Урючина</a:t>
            </a:r>
            <a:r>
              <a:rPr lang="ru-RU" sz="2400" dirty="0" smtClean="0"/>
              <a:t>, когда не нашла на следующее утро Каплю?</a:t>
            </a:r>
          </a:p>
          <a:p>
            <a:r>
              <a:rPr lang="ru-RU" sz="2400" dirty="0" smtClean="0"/>
              <a:t>Почему птицы покидали </a:t>
            </a:r>
            <a:r>
              <a:rPr lang="ru-RU" sz="2400" dirty="0" err="1" smtClean="0"/>
              <a:t>Урючину</a:t>
            </a:r>
            <a:r>
              <a:rPr lang="ru-RU" sz="2400" dirty="0" smtClean="0"/>
              <a:t>?</a:t>
            </a:r>
          </a:p>
          <a:p>
            <a:r>
              <a:rPr lang="ru-RU" sz="2400" dirty="0" smtClean="0"/>
              <a:t>Во что превратилась Капля?</a:t>
            </a:r>
          </a:p>
          <a:p>
            <a:r>
              <a:rPr lang="ru-RU" sz="2400" dirty="0" smtClean="0"/>
              <a:t>Помогала ли Капля </a:t>
            </a:r>
            <a:r>
              <a:rPr lang="ru-RU" sz="2400" dirty="0" err="1" smtClean="0"/>
              <a:t>Урючине</a:t>
            </a:r>
            <a:r>
              <a:rPr lang="ru-RU" sz="2400" dirty="0" smtClean="0"/>
              <a:t>?</a:t>
            </a:r>
          </a:p>
          <a:p>
            <a:endParaRPr lang="ru-RU" sz="2400" dirty="0"/>
          </a:p>
        </p:txBody>
      </p:sp>
    </p:spTree>
    <p:extLst>
      <p:ext uri="{BB962C8B-B14F-4D97-AF65-F5344CB8AC3E}">
        <p14:creationId xmlns:p14="http://schemas.microsoft.com/office/powerpoint/2010/main" val="3056778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Читаем вместе</a:t>
            </a:r>
            <a:endParaRPr lang="ru-RU" dirty="0"/>
          </a:p>
        </p:txBody>
      </p:sp>
      <p:sp>
        <p:nvSpPr>
          <p:cNvPr id="4" name="Объект 3"/>
          <p:cNvSpPr>
            <a:spLocks noGrp="1"/>
          </p:cNvSpPr>
          <p:nvPr>
            <p:ph sz="half" idx="2"/>
          </p:nvPr>
        </p:nvSpPr>
        <p:spPr>
          <a:xfrm>
            <a:off x="215900" y="860425"/>
            <a:ext cx="2819400" cy="726996"/>
          </a:xfrm>
        </p:spPr>
        <p:txBody>
          <a:bodyPr/>
          <a:lstStyle/>
          <a:p>
            <a:r>
              <a:rPr lang="ru-RU" sz="1800" dirty="0"/>
              <a:t>У каждого дела</a:t>
            </a:r>
            <a:br>
              <a:rPr lang="ru-RU" sz="1800" dirty="0"/>
            </a:br>
            <a:r>
              <a:rPr lang="ru-RU" sz="1800" dirty="0"/>
              <a:t>Запах особый:</a:t>
            </a:r>
            <a:br>
              <a:rPr lang="ru-RU" sz="1800" dirty="0"/>
            </a:br>
            <a:r>
              <a:rPr lang="ru-RU" sz="1800" dirty="0"/>
              <a:t>В булочной пахнет</a:t>
            </a:r>
            <a:br>
              <a:rPr lang="ru-RU" sz="1800" dirty="0"/>
            </a:br>
            <a:r>
              <a:rPr lang="ru-RU" sz="1800" dirty="0"/>
              <a:t>Тестом и сдобой.</a:t>
            </a:r>
          </a:p>
        </p:txBody>
      </p:sp>
      <p:pic>
        <p:nvPicPr>
          <p:cNvPr id="7170" name="Picture 2" descr="Аудио сказка Чем пахнут ремесла - Джанни Родари - слушать онлайн бесплатно,  скач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708025"/>
            <a:ext cx="187166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Как открыть Булочную с нуля в 2020 и что для этого нужн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167" y="708025"/>
            <a:ext cx="298388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2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139700" y="555625"/>
            <a:ext cx="5486400" cy="2800767"/>
          </a:xfrm>
        </p:spPr>
        <p:txBody>
          <a:bodyPr/>
          <a:lstStyle/>
          <a:p>
            <a:r>
              <a:rPr lang="ru-RU" dirty="0"/>
              <a:t>  </a:t>
            </a:r>
            <a:r>
              <a:rPr lang="ru-RU" sz="1400" dirty="0" smtClean="0"/>
              <a:t>Писатель</a:t>
            </a:r>
            <a:r>
              <a:rPr lang="ru-RU" sz="1400" dirty="0"/>
              <a:t>, который пишет, выдумывая, спрятавшись, словно паук </a:t>
            </a:r>
            <a:r>
              <a:rPr lang="ru-RU" sz="1400" dirty="0" smtClean="0"/>
              <a:t>– не </a:t>
            </a:r>
            <a:r>
              <a:rPr lang="ru-RU" sz="1400" dirty="0"/>
              <a:t>писатель. Для того чтобы собрать 100 граммов мёда пчела облетает миллион цветов. Для того чтобы набрать нужное количество мёда она облетает 46 тыс. квадратных километров. Кроме этого, каждую каплю, взятую из цветка, она выливает 240 раз из своего хоботка и вырабатывает мёд. Но это еще не все – это не значит, что мёд уже готов… После этого пчёлка размещает добытый сироп в клеточки и в течение нескольких часов поддувает воздух для того, чтобы мёд не скис. Для того чтобы создать настоящее произведение писатель должен проделывать тоже столько же ходов, как эта </a:t>
            </a:r>
            <a:r>
              <a:rPr lang="ru-RU" sz="1400" dirty="0" smtClean="0"/>
              <a:t>пчёлка</a:t>
            </a:r>
            <a:r>
              <a:rPr lang="ru-RU" sz="1400" dirty="0"/>
              <a:t>. Тогда его произведение будет долго жить».</a:t>
            </a:r>
            <a:br>
              <a:rPr lang="ru-RU" sz="1400" dirty="0"/>
            </a:br>
            <a:endParaRPr lang="ru-RU" sz="1400" dirty="0"/>
          </a:p>
        </p:txBody>
      </p:sp>
    </p:spTree>
    <p:extLst>
      <p:ext uri="{BB962C8B-B14F-4D97-AF65-F5344CB8AC3E}">
        <p14:creationId xmlns:p14="http://schemas.microsoft.com/office/powerpoint/2010/main" val="2220448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0" y="101319"/>
            <a:ext cx="5486400" cy="369332"/>
          </a:xfrm>
          <a:prstGeom prst="rect">
            <a:avLst/>
          </a:prstGeom>
          <a:noFill/>
        </p:spPr>
        <p:txBody>
          <a:bodyPr wrap="square" rtlCol="0">
            <a:spAutoFit/>
          </a:bodyPr>
          <a:lstStyle/>
          <a:p>
            <a:r>
              <a:rPr lang="ru-RU" b="1" dirty="0" smtClean="0">
                <a:solidFill>
                  <a:schemeClr val="bg1"/>
                </a:solidFill>
                <a:latin typeface="Arial" panose="020B0604020202020204" pitchFamily="34" charset="0"/>
                <a:cs typeface="Arial" panose="020B0604020202020204" pitchFamily="34" charset="0"/>
              </a:rPr>
              <a:t>Задание для самостоятельного выполнения</a:t>
            </a:r>
            <a:endParaRPr lang="ru-RU"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96900" y="631825"/>
            <a:ext cx="4419600" cy="923330"/>
          </a:xfrm>
          <a:prstGeom prst="rect">
            <a:avLst/>
          </a:prstGeom>
          <a:noFill/>
        </p:spPr>
        <p:txBody>
          <a:bodyPr wrap="square" rtlCol="0">
            <a:spAutoFit/>
          </a:bodyPr>
          <a:lstStyle/>
          <a:p>
            <a:pPr algn="ctr"/>
            <a:r>
              <a:rPr lang="ru-RU" dirty="0" smtClean="0"/>
              <a:t>Прочитайте детские рассказы </a:t>
            </a:r>
          </a:p>
          <a:p>
            <a:pPr algn="ctr"/>
            <a:r>
              <a:rPr lang="ru-RU" dirty="0" err="1" smtClean="0"/>
              <a:t>Уткира</a:t>
            </a:r>
            <a:r>
              <a:rPr lang="ru-RU" dirty="0" smtClean="0"/>
              <a:t> </a:t>
            </a:r>
            <a:r>
              <a:rPr lang="ru-RU" dirty="0" err="1" smtClean="0"/>
              <a:t>Хошимова</a:t>
            </a:r>
            <a:r>
              <a:rPr lang="ru-RU" dirty="0" smtClean="0"/>
              <a:t>. </a:t>
            </a:r>
          </a:p>
          <a:p>
            <a:pPr algn="ctr"/>
            <a:r>
              <a:rPr lang="ru-RU" dirty="0" smtClean="0"/>
              <a:t>Нарисуйте  иллюстрации к сказке о Капле.</a:t>
            </a:r>
            <a:endParaRPr lang="ru-RU" dirty="0"/>
          </a:p>
        </p:txBody>
      </p:sp>
      <p:pic>
        <p:nvPicPr>
          <p:cNvPr id="6" name="Рисунок 5" descr="D:\Маме\Учительская деятельность\школа\Внеклассное чтение\вн чт 3\jyes5chuna.png"/>
          <p:cNvPicPr/>
          <p:nvPr/>
        </p:nvPicPr>
        <p:blipFill>
          <a:blip r:embed="rId2" cstate="print"/>
          <a:srcRect/>
          <a:stretch>
            <a:fillRect/>
          </a:stretch>
        </p:blipFill>
        <p:spPr bwMode="auto">
          <a:xfrm>
            <a:off x="1358900" y="1555155"/>
            <a:ext cx="2819400" cy="1422601"/>
          </a:xfrm>
          <a:prstGeom prst="rect">
            <a:avLst/>
          </a:prstGeom>
          <a:noFill/>
          <a:ln w="9525">
            <a:noFill/>
            <a:miter lim="800000"/>
            <a:headEnd/>
            <a:tailEnd/>
          </a:ln>
        </p:spPr>
      </p:pic>
    </p:spTree>
    <p:extLst>
      <p:ext uri="{BB962C8B-B14F-4D97-AF65-F5344CB8AC3E}">
        <p14:creationId xmlns:p14="http://schemas.microsoft.com/office/powerpoint/2010/main" val="2069401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215900" y="708025"/>
            <a:ext cx="2666999" cy="1694649"/>
          </a:xfrm>
        </p:spPr>
        <p:txBody>
          <a:bodyPr/>
          <a:lstStyle/>
          <a:p>
            <a:r>
              <a:rPr lang="ru-RU" sz="2000" dirty="0"/>
              <a:t>Мимо столярной</a:t>
            </a:r>
            <a:br>
              <a:rPr lang="ru-RU" sz="2000" dirty="0"/>
            </a:br>
            <a:r>
              <a:rPr lang="ru-RU" sz="2000" dirty="0"/>
              <a:t>Идёшь мастерской -</a:t>
            </a:r>
            <a:br>
              <a:rPr lang="ru-RU" sz="2000" dirty="0"/>
            </a:br>
            <a:r>
              <a:rPr lang="ru-RU" sz="2000" dirty="0"/>
              <a:t>Стружкою пахнет</a:t>
            </a:r>
            <a:br>
              <a:rPr lang="ru-RU" sz="2000" dirty="0"/>
            </a:br>
            <a:r>
              <a:rPr lang="ru-RU" sz="2000" dirty="0"/>
              <a:t>И свежей доской.</a:t>
            </a:r>
            <a:br>
              <a:rPr lang="ru-RU" sz="2000" dirty="0"/>
            </a:br>
            <a:endParaRPr lang="ru-RU" sz="2000" dirty="0"/>
          </a:p>
        </p:txBody>
      </p:sp>
      <p:pic>
        <p:nvPicPr>
          <p:cNvPr id="8194" name="Picture 2" descr="Сколько стоит открыть собственую столярную мастерскую? Часть 1 | Столярная  мастерская Черный Лис | Яндекс Дзен"/>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919413" y="708025"/>
            <a:ext cx="2449512" cy="2033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Инклюзивный мастер-класс &quot;Столярное ремесло&quot; во Владивостоке 10 декабря  2017 в Древр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899" y="708024"/>
            <a:ext cx="2667001" cy="203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268319" y="552310"/>
            <a:ext cx="2539286" cy="1538883"/>
          </a:xfrm>
        </p:spPr>
        <p:txBody>
          <a:bodyPr/>
          <a:lstStyle/>
          <a:p>
            <a:r>
              <a:rPr lang="ru-RU" sz="2000" dirty="0"/>
              <a:t>Пахнет маляр</a:t>
            </a:r>
            <a:br>
              <a:rPr lang="ru-RU" sz="2000" dirty="0"/>
            </a:br>
            <a:r>
              <a:rPr lang="ru-RU" sz="2000" dirty="0"/>
              <a:t>Скипидаром и краской.</a:t>
            </a:r>
            <a:br>
              <a:rPr lang="ru-RU" sz="2000" dirty="0"/>
            </a:br>
            <a:r>
              <a:rPr lang="ru-RU" sz="2000" dirty="0"/>
              <a:t>Пахнет стекольщик</a:t>
            </a:r>
            <a:br>
              <a:rPr lang="ru-RU" sz="2000" dirty="0"/>
            </a:br>
            <a:r>
              <a:rPr lang="ru-RU" sz="2000" dirty="0"/>
              <a:t>Оконной замазкой.</a:t>
            </a:r>
          </a:p>
        </p:txBody>
      </p:sp>
      <p:pic>
        <p:nvPicPr>
          <p:cNvPr id="9218" name="Picture 2" descr="Работа для маляра за рубежом"/>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919413" y="784225"/>
            <a:ext cx="2545634" cy="19579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otos de Glazier de stock, imágenes de Glazier sin royalties |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13" y="757039"/>
            <a:ext cx="2545634" cy="198510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ЗАМАЗКА для окон: продажа, цена в Нур-Султане. монтажная пена от &quot;ТОО  &quot;LARGO&quot;&quot; - 186238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2802" y="2504523"/>
            <a:ext cx="767168" cy="61911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Скипидар НХП ПЭТ, 1 л в Москве: отзывы, цены, описание и фотографии. Спец.  цены в интернет-магазине Порядок.р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2194133"/>
            <a:ext cx="966468" cy="966468"/>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банка краски, paint can, краска - завантажити безкоштовно рендер на  Artage.i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700" y="2338278"/>
            <a:ext cx="1006875" cy="78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9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215900" y="586849"/>
            <a:ext cx="2450465" cy="1231106"/>
          </a:xfrm>
        </p:spPr>
        <p:txBody>
          <a:bodyPr/>
          <a:lstStyle/>
          <a:p>
            <a:r>
              <a:rPr lang="ru-RU" sz="2000" dirty="0"/>
              <a:t>Куртка шофёра</a:t>
            </a:r>
            <a:br>
              <a:rPr lang="ru-RU" sz="2000" dirty="0"/>
            </a:br>
            <a:r>
              <a:rPr lang="ru-RU" sz="2000" dirty="0"/>
              <a:t>Пахнет бензином.</a:t>
            </a:r>
            <a:br>
              <a:rPr lang="ru-RU" sz="2000" dirty="0"/>
            </a:br>
            <a:r>
              <a:rPr lang="ru-RU" sz="2000" dirty="0"/>
              <a:t>Блуза рабочего -</a:t>
            </a:r>
            <a:br>
              <a:rPr lang="ru-RU" sz="2000" dirty="0"/>
            </a:br>
            <a:r>
              <a:rPr lang="ru-RU" sz="2000" dirty="0"/>
              <a:t>Маслом машинным.</a:t>
            </a:r>
          </a:p>
        </p:txBody>
      </p:sp>
      <p:pic>
        <p:nvPicPr>
          <p:cNvPr id="10242" name="Picture 2" descr="Шофёр и водитель не одно и то же! Когда узнал, захотелось быть шофером, а  не водителем | Руль | Яндекс Дзен"/>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919412" y="708025"/>
            <a:ext cx="2630487" cy="21521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Рабочий по комплексному обслуживанию и ремонту зданий, работа в ООО &quot;Строй&quot;  во Владивостоке — вакансии на ФарПос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964" y="661346"/>
            <a:ext cx="2657935" cy="233267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Бензин за 37 рублей не продают в «Ашан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781" y="1851025"/>
            <a:ext cx="1148804" cy="120942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Моторное масло Лукойл (Lukoil) ЛЮКС 10W-40 Полусинтетическое 5 л — купить в  интернет-магазине OZON с быстрой доставко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2181" y="1917962"/>
            <a:ext cx="1034183" cy="114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215901" y="708025"/>
            <a:ext cx="2971800" cy="1694649"/>
          </a:xfrm>
        </p:spPr>
        <p:txBody>
          <a:bodyPr/>
          <a:lstStyle/>
          <a:p>
            <a:r>
              <a:rPr lang="ru-RU" sz="2000" dirty="0"/>
              <a:t>Пахнет кондитер</a:t>
            </a:r>
            <a:br>
              <a:rPr lang="ru-RU" sz="2000" dirty="0"/>
            </a:br>
            <a:r>
              <a:rPr lang="ru-RU" sz="2000" dirty="0"/>
              <a:t>Орехом мускатным.</a:t>
            </a:r>
            <a:br>
              <a:rPr lang="ru-RU" sz="2000" dirty="0"/>
            </a:br>
            <a:r>
              <a:rPr lang="ru-RU" sz="2000" dirty="0"/>
              <a:t>Доктор в халате -</a:t>
            </a:r>
            <a:br>
              <a:rPr lang="ru-RU" sz="2000" dirty="0"/>
            </a:br>
            <a:r>
              <a:rPr lang="ru-RU" sz="2000" dirty="0"/>
              <a:t>Лекарством приятным.</a:t>
            </a:r>
          </a:p>
        </p:txBody>
      </p:sp>
      <p:pic>
        <p:nvPicPr>
          <p:cNvPr id="6146" name="Picture 2" descr="Мускатный орех: применение в кулинарии"/>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92814" y="1927225"/>
            <a:ext cx="1240416" cy="11483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Кондитер 1-го разря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708025"/>
            <a:ext cx="2438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Доктор — Doctor | Medpravo.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0" y="708025"/>
            <a:ext cx="2514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1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fade">
                                      <p:cBhvr>
                                        <p:cTn id="7" dur="1000"/>
                                        <p:tgtEl>
                                          <p:spTgt spid="6154"/>
                                        </p:tgtEl>
                                      </p:cBhvr>
                                    </p:animEffect>
                                    <p:anim calcmode="lin" valueType="num">
                                      <p:cBhvr>
                                        <p:cTn id="8" dur="1000" fill="hold"/>
                                        <p:tgtEl>
                                          <p:spTgt spid="6154"/>
                                        </p:tgtEl>
                                        <p:attrNameLst>
                                          <p:attrName>ppt_x</p:attrName>
                                        </p:attrNameLst>
                                      </p:cBhvr>
                                      <p:tavLst>
                                        <p:tav tm="0">
                                          <p:val>
                                            <p:strVal val="#ppt_x"/>
                                          </p:val>
                                        </p:tav>
                                        <p:tav tm="100000">
                                          <p:val>
                                            <p:strVal val="#ppt_x"/>
                                          </p:val>
                                        </p:tav>
                                      </p:tavLst>
                                    </p:anim>
                                    <p:anim calcmode="lin" valueType="num">
                                      <p:cBhvr>
                                        <p:cTn id="9"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396399" y="863791"/>
            <a:ext cx="2450465" cy="1231106"/>
          </a:xfrm>
        </p:spPr>
        <p:txBody>
          <a:bodyPr/>
          <a:lstStyle/>
          <a:p>
            <a:r>
              <a:rPr lang="ru-RU" sz="2000" dirty="0"/>
              <a:t>Рыхлой землёю,</a:t>
            </a:r>
            <a:br>
              <a:rPr lang="ru-RU" sz="2000" dirty="0"/>
            </a:br>
            <a:r>
              <a:rPr lang="ru-RU" sz="2000" dirty="0"/>
              <a:t>Полем и лугом</a:t>
            </a:r>
            <a:br>
              <a:rPr lang="ru-RU" sz="2000" dirty="0"/>
            </a:br>
            <a:r>
              <a:rPr lang="ru-RU" sz="2000" dirty="0"/>
              <a:t>Пахнет крестьянин,</a:t>
            </a:r>
            <a:br>
              <a:rPr lang="ru-RU" sz="2000" dirty="0"/>
            </a:br>
            <a:r>
              <a:rPr lang="ru-RU" sz="2000" dirty="0"/>
              <a:t>Идущий за плугом.</a:t>
            </a:r>
          </a:p>
        </p:txBody>
      </p:sp>
      <p:pic>
        <p:nvPicPr>
          <p:cNvPr id="11266" name="Picture 2" descr="Как наши предки выращивали хлеб (fb2) | Флибуста"/>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446" b="8000"/>
          <a:stretch/>
        </p:blipFill>
        <p:spPr bwMode="auto">
          <a:xfrm>
            <a:off x="2800052" y="708025"/>
            <a:ext cx="267364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483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2829</TotalTime>
  <Words>1036</Words>
  <Application>Microsoft Office PowerPoint</Application>
  <PresentationFormat>Произвольный</PresentationFormat>
  <Paragraphs>89</Paragraphs>
  <Slides>41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41</vt:i4>
      </vt:variant>
    </vt:vector>
  </HeadingPairs>
  <TitlesOfParts>
    <vt:vector size="44" baseType="lpstr">
      <vt:lpstr>Arial</vt:lpstr>
      <vt:lpstr>Calibri</vt:lpstr>
      <vt:lpstr>Office Theme</vt:lpstr>
      <vt:lpstr>Русский язык литературное чтение</vt:lpstr>
      <vt:lpstr>Сегодня на уроке мы </vt:lpstr>
      <vt:lpstr>Презентация PowerPoint</vt:lpstr>
      <vt:lpstr>Читаем вместе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Значение слова «ремесло»</vt:lpstr>
      <vt:lpstr>Какая пословица подходит к рассказу?</vt:lpstr>
      <vt:lpstr>Чему учит стихотворение Джанни Родари?</vt:lpstr>
      <vt:lpstr>Уткир Хошимов (1941 – 2013)</vt:lpstr>
      <vt:lpstr>Презентация PowerPoint</vt:lpstr>
      <vt:lpstr>Презентация PowerPoint</vt:lpstr>
      <vt:lpstr>Произведения Уткира Хошимова</vt:lpstr>
      <vt:lpstr>Презентация PowerPoint</vt:lpstr>
      <vt:lpstr>Словарная работа</vt:lpstr>
      <vt:lpstr>Сказка о капле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Ответьте на вопросы</vt:lpstr>
      <vt:lpstr>Ответьте на вопросы</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cp:lastModifiedBy>Пользователь</cp:lastModifiedBy>
  <cp:revision>165</cp:revision>
  <dcterms:created xsi:type="dcterms:W3CDTF">2020-04-13T08:06:06Z</dcterms:created>
  <dcterms:modified xsi:type="dcterms:W3CDTF">2021-01-16T07:19:01Z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