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702" r:id="rId3"/>
    <p:sldMasterId id="2147483704" r:id="rId4"/>
    <p:sldMasterId id="2147483706" r:id="rId5"/>
  </p:sldMasterIdLst>
  <p:notesMasterIdLst>
    <p:notesMasterId r:id="rId31"/>
  </p:notesMasterIdLst>
  <p:handoutMasterIdLst>
    <p:handoutMasterId r:id="rId32"/>
  </p:handoutMasterIdLst>
  <p:sldIdLst>
    <p:sldId id="476" r:id="rId6"/>
    <p:sldId id="531" r:id="rId7"/>
    <p:sldId id="475" r:id="rId8"/>
    <p:sldId id="512" r:id="rId9"/>
    <p:sldId id="513" r:id="rId10"/>
    <p:sldId id="533" r:id="rId11"/>
    <p:sldId id="515" r:id="rId12"/>
    <p:sldId id="334" r:id="rId13"/>
    <p:sldId id="514" r:id="rId14"/>
    <p:sldId id="516" r:id="rId15"/>
    <p:sldId id="530" r:id="rId16"/>
    <p:sldId id="532" r:id="rId17"/>
    <p:sldId id="487" r:id="rId18"/>
    <p:sldId id="517" r:id="rId19"/>
    <p:sldId id="518" r:id="rId20"/>
    <p:sldId id="519" r:id="rId21"/>
    <p:sldId id="520" r:id="rId22"/>
    <p:sldId id="523" r:id="rId23"/>
    <p:sldId id="525" r:id="rId24"/>
    <p:sldId id="526" r:id="rId25"/>
    <p:sldId id="527" r:id="rId26"/>
    <p:sldId id="528" r:id="rId27"/>
    <p:sldId id="529" r:id="rId28"/>
    <p:sldId id="494" r:id="rId29"/>
    <p:sldId id="464" r:id="rId30"/>
  </p:sldIdLst>
  <p:sldSz cx="12192000" cy="6858000"/>
  <p:notesSz cx="6735763" cy="98694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65C7"/>
    <a:srgbClr val="207245"/>
    <a:srgbClr val="D14424"/>
    <a:srgbClr val="89CF68"/>
    <a:srgbClr val="077467"/>
    <a:srgbClr val="295497"/>
    <a:srgbClr val="1152B3"/>
    <a:srgbClr val="930010"/>
    <a:srgbClr val="57A7BA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82" autoAdjust="0"/>
    <p:restoredTop sz="94182" autoAdjust="0"/>
  </p:normalViewPr>
  <p:slideViewPr>
    <p:cSldViewPr snapToGrid="0">
      <p:cViewPr varScale="1">
        <p:scale>
          <a:sx n="66" d="100"/>
          <a:sy n="66" d="100"/>
        </p:scale>
        <p:origin x="57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77859-D999-4131-A04F-F6EDD4C4677E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0810E-6B30-46D4-A0E0-D3FCECB9F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386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5B0B9-4B28-45B8-844F-BFF3D7C7C3B5}" type="datetimeFigureOut">
              <a:rPr lang="ru-RU" smtClean="0"/>
              <a:t>19.10.2020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9691"/>
            <a:ext cx="5388610" cy="38861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527B7-2F03-4CC5-ABF7-01E958571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631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10/19/2020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325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3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2" y="1523336"/>
            <a:ext cx="3857667" cy="451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2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53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1" y="2232515"/>
            <a:ext cx="5544137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578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946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2" y="227013"/>
            <a:ext cx="9969500" cy="4078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9" y="1598614"/>
            <a:ext cx="4821767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6334" y="1598614"/>
            <a:ext cx="4823884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659A22-F514-4D5A-8495-8ED58DC7B761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421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objects" type="fourObj">
  <p:cSld name="Title and four 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3457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26D102F-F220-4E57-BDD6-CCEBB93D58AF}"/>
              </a:ext>
            </a:extLst>
          </p:cNvPr>
          <p:cNvGrpSpPr/>
          <p:nvPr userDrawn="1"/>
        </p:nvGrpSpPr>
        <p:grpSpPr>
          <a:xfrm>
            <a:off x="12558029" y="1"/>
            <a:ext cx="1644047" cy="1816099"/>
            <a:chOff x="9433981" y="1"/>
            <a:chExt cx="1644047" cy="1816099"/>
          </a:xfrm>
        </p:grpSpPr>
        <p:sp>
          <p:nvSpPr>
            <p:cNvPr id="13" name="Rectangle: Folded Corner 12">
              <a:extLst>
                <a:ext uri="{FF2B5EF4-FFF2-40B4-BE49-F238E27FC236}">
                  <a16:creationId xmlns="" xmlns:a16="http://schemas.microsoft.com/office/drawing/2014/main" id="{8C7E1A5C-1B15-4E0A-8682-D203C7DE6B6B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C830CBBC-4DBF-48F3-A80A-5B9A523158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4476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5930DF0-104B-4293-A7F6-66AEFF3E6AF8}"/>
              </a:ext>
            </a:extLst>
          </p:cNvPr>
          <p:cNvGrpSpPr/>
          <p:nvPr userDrawn="1"/>
        </p:nvGrpSpPr>
        <p:grpSpPr>
          <a:xfrm>
            <a:off x="12554553" y="1"/>
            <a:ext cx="1647523" cy="1816099"/>
            <a:chOff x="12554553" y="1"/>
            <a:chExt cx="1647523" cy="1816099"/>
          </a:xfrm>
          <a:solidFill>
            <a:schemeClr val="accent6"/>
          </a:solidFill>
        </p:grpSpPr>
        <p:sp>
          <p:nvSpPr>
            <p:cNvPr id="4" name="Rectangle: Folded Corner 3">
              <a:extLst>
                <a:ext uri="{FF2B5EF4-FFF2-40B4-BE49-F238E27FC236}">
                  <a16:creationId xmlns="" xmlns:a16="http://schemas.microsoft.com/office/drawing/2014/main" id="{9FDF5E90-AE29-4303-979F-161F791D98BB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grpFill/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2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2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9C25032D-D31A-446E-BBAA-A896C50E8C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498040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13538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FBC2BD7-7C99-476A-824B-34AEACBE09E4}"/>
              </a:ext>
            </a:extLst>
          </p:cNvPr>
          <p:cNvGrpSpPr/>
          <p:nvPr userDrawn="1"/>
        </p:nvGrpSpPr>
        <p:grpSpPr>
          <a:xfrm>
            <a:off x="12578642" y="2"/>
            <a:ext cx="2192063" cy="1816099"/>
            <a:chOff x="9433981" y="1"/>
            <a:chExt cx="1644047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="" xmlns:a16="http://schemas.microsoft.com/office/drawing/2014/main" id="{C7ACA455-4437-4416-A6F0-33D534A6AE9F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97388A6D-F2E7-41F0-830B-6957780585C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2136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5"/>
            <a:ext cx="8413371" cy="666569"/>
          </a:xfrm>
        </p:spPr>
        <p:txBody>
          <a:bodyPr lIns="0" tIns="0" rIns="0" bIns="0"/>
          <a:lstStyle>
            <a:lvl1pPr>
              <a:defRPr sz="4331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10/19/2020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37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5" y="150393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7"/>
            <a:ext cx="3857667" cy="4189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2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3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10/19/2020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066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1" y="2232516"/>
            <a:ext cx="5544137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10/19/2020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69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10/19/2020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101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2" y="227013"/>
            <a:ext cx="9969500" cy="4078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9" y="1598614"/>
            <a:ext cx="4821767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6334" y="1598614"/>
            <a:ext cx="4823884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fld id="{1C659A22-F514-4D5A-8495-8ED58DC7B761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>
                <a:defRPr/>
              </a:pPr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56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objects" type="fourObj">
  <p:cSld name="Title and four 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29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1" y="6245225"/>
            <a:ext cx="3860800" cy="29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000000"/>
                </a:solidFill>
              </a:rPr>
              <a:pPr defTabSz="848671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47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619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718145"/>
          </a:xfrm>
        </p:spPr>
        <p:txBody>
          <a:bodyPr lIns="0" tIns="0" rIns="0" bIns="0"/>
          <a:lstStyle>
            <a:lvl1pPr>
              <a:defRPr sz="4667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687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www.presentationgo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3"/>
            <a:ext cx="340666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1"/>
            <a:ext cx="3901440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59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10/19/2020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2" y="6377941"/>
            <a:ext cx="2804159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68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897115">
        <a:defRPr>
          <a:latin typeface="+mn-lt"/>
          <a:ea typeface="+mn-ea"/>
          <a:cs typeface="+mn-cs"/>
        </a:defRPr>
      </a:lvl2pPr>
      <a:lvl3pPr marL="1794231">
        <a:defRPr>
          <a:latin typeface="+mn-lt"/>
          <a:ea typeface="+mn-ea"/>
          <a:cs typeface="+mn-cs"/>
        </a:defRPr>
      </a:lvl3pPr>
      <a:lvl4pPr marL="2691346">
        <a:defRPr>
          <a:latin typeface="+mn-lt"/>
          <a:ea typeface="+mn-ea"/>
          <a:cs typeface="+mn-cs"/>
        </a:defRPr>
      </a:lvl4pPr>
      <a:lvl5pPr marL="3588459">
        <a:defRPr>
          <a:latin typeface="+mn-lt"/>
          <a:ea typeface="+mn-ea"/>
          <a:cs typeface="+mn-cs"/>
        </a:defRPr>
      </a:lvl5pPr>
      <a:lvl6pPr marL="4485576">
        <a:defRPr>
          <a:latin typeface="+mn-lt"/>
          <a:ea typeface="+mn-ea"/>
          <a:cs typeface="+mn-cs"/>
        </a:defRPr>
      </a:lvl6pPr>
      <a:lvl7pPr marL="5382691">
        <a:defRPr>
          <a:latin typeface="+mn-lt"/>
          <a:ea typeface="+mn-ea"/>
          <a:cs typeface="+mn-cs"/>
        </a:defRPr>
      </a:lvl7pPr>
      <a:lvl8pPr marL="6279805">
        <a:defRPr>
          <a:latin typeface="+mn-lt"/>
          <a:ea typeface="+mn-ea"/>
          <a:cs typeface="+mn-cs"/>
        </a:defRPr>
      </a:lvl8pPr>
      <a:lvl9pPr marL="71769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897115">
        <a:defRPr>
          <a:latin typeface="+mn-lt"/>
          <a:ea typeface="+mn-ea"/>
          <a:cs typeface="+mn-cs"/>
        </a:defRPr>
      </a:lvl2pPr>
      <a:lvl3pPr marL="1794231">
        <a:defRPr>
          <a:latin typeface="+mn-lt"/>
          <a:ea typeface="+mn-ea"/>
          <a:cs typeface="+mn-cs"/>
        </a:defRPr>
      </a:lvl3pPr>
      <a:lvl4pPr marL="2691346">
        <a:defRPr>
          <a:latin typeface="+mn-lt"/>
          <a:ea typeface="+mn-ea"/>
          <a:cs typeface="+mn-cs"/>
        </a:defRPr>
      </a:lvl4pPr>
      <a:lvl5pPr marL="3588459">
        <a:defRPr>
          <a:latin typeface="+mn-lt"/>
          <a:ea typeface="+mn-ea"/>
          <a:cs typeface="+mn-cs"/>
        </a:defRPr>
      </a:lvl5pPr>
      <a:lvl6pPr marL="4485576">
        <a:defRPr>
          <a:latin typeface="+mn-lt"/>
          <a:ea typeface="+mn-ea"/>
          <a:cs typeface="+mn-cs"/>
        </a:defRPr>
      </a:lvl6pPr>
      <a:lvl7pPr marL="5382691">
        <a:defRPr>
          <a:latin typeface="+mn-lt"/>
          <a:ea typeface="+mn-ea"/>
          <a:cs typeface="+mn-cs"/>
        </a:defRPr>
      </a:lvl7pPr>
      <a:lvl8pPr marL="6279805">
        <a:defRPr>
          <a:latin typeface="+mn-lt"/>
          <a:ea typeface="+mn-ea"/>
          <a:cs typeface="+mn-cs"/>
        </a:defRPr>
      </a:lvl8pPr>
      <a:lvl9pPr marL="7176922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0"/>
            <a:ext cx="3901440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39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10/19/2020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09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6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95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195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958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12191999" cy="16575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1168686" y="64020"/>
            <a:ext cx="8288211" cy="1508504"/>
          </a:xfrm>
          <a:prstGeom prst="rect">
            <a:avLst/>
          </a:prstGeom>
        </p:spPr>
        <p:txBody>
          <a:bodyPr vert="horz" wrap="square" lIns="0" tIns="308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850" algn="ctr">
              <a:spcBef>
                <a:spcPts val="241"/>
              </a:spcBef>
            </a:pP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Informatika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va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axborot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texnologiyalari</a:t>
            </a:r>
            <a:endParaRPr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5723" y="2381244"/>
            <a:ext cx="693497" cy="170188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52464" y="4762509"/>
            <a:ext cx="727760" cy="143870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9695543" y="117868"/>
            <a:ext cx="2281932" cy="1284316"/>
            <a:chOff x="9901419" y="579022"/>
            <a:chExt cx="1340489" cy="1349829"/>
          </a:xfrm>
        </p:grpSpPr>
        <p:grpSp>
          <p:nvGrpSpPr>
            <p:cNvPr id="7" name="object 7"/>
            <p:cNvGrpSpPr/>
            <p:nvPr/>
          </p:nvGrpSpPr>
          <p:grpSpPr>
            <a:xfrm>
              <a:off x="9901419" y="579022"/>
              <a:ext cx="1340489" cy="1349829"/>
              <a:chOff x="4656695" y="224817"/>
              <a:chExt cx="603885" cy="608391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4656695" y="229323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603605" y="0"/>
                    </a:moveTo>
                    <a:lnTo>
                      <a:pt x="0" y="0"/>
                    </a:lnTo>
                    <a:lnTo>
                      <a:pt x="0" y="603618"/>
                    </a:lnTo>
                    <a:lnTo>
                      <a:pt x="603605" y="603618"/>
                    </a:lnTo>
                    <a:lnTo>
                      <a:pt x="603605" y="0"/>
                    </a:lnTo>
                    <a:close/>
                  </a:path>
                </a:pathLst>
              </a:custGeom>
              <a:solidFill>
                <a:srgbClr val="00A859"/>
              </a:solidFill>
              <a:ln w="3810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ctr" defTabSz="871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4656695" y="224817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0" y="0"/>
                    </a:moveTo>
                    <a:lnTo>
                      <a:pt x="603605" y="0"/>
                    </a:lnTo>
                    <a:lnTo>
                      <a:pt x="603605" y="603618"/>
                    </a:lnTo>
                    <a:lnTo>
                      <a:pt x="0" y="603618"/>
                    </a:lnTo>
                    <a:lnTo>
                      <a:pt x="0" y="0"/>
                    </a:lnTo>
                    <a:close/>
                  </a:path>
                </a:pathLst>
              </a:custGeom>
              <a:ln w="30481">
                <a:solidFill>
                  <a:srgbClr val="FEFEFE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ctr" defTabSz="871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object 12"/>
            <p:cNvSpPr txBox="1"/>
            <p:nvPr/>
          </p:nvSpPr>
          <p:spPr>
            <a:xfrm>
              <a:off x="10042969" y="761050"/>
              <a:ext cx="1085680" cy="775098"/>
            </a:xfrm>
            <a:prstGeom prst="rect">
              <a:avLst/>
            </a:prstGeom>
          </p:spPr>
          <p:txBody>
            <a:bodyPr vert="horz" wrap="square" lIns="0" tIns="33561" rIns="0" bIns="0" rtlCol="0">
              <a:spAutoFit/>
            </a:bodyPr>
            <a:lstStyle/>
            <a:p>
              <a:pPr marL="0" marR="0" lvl="0" indent="0" algn="ctr" defTabSz="871057" rtl="0" eaLnBrk="1" fontAlgn="auto" latinLnBrk="0" hangingPunct="1">
                <a:lnSpc>
                  <a:spcPct val="100000"/>
                </a:lnSpc>
                <a:spcBef>
                  <a:spcPts val="26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72" b="1" i="0" u="none" strike="noStrike" kern="1200" cap="none" spc="21" normalizeH="0" baseline="0" noProof="0" dirty="0" smtClean="0">
                  <a:ln>
                    <a:noFill/>
                  </a:ln>
                  <a:solidFill>
                    <a:srgbClr val="FEFEF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5-sinf</a:t>
              </a:r>
              <a:endParaRPr kumimoji="0" sz="457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pic>
        <p:nvPicPr>
          <p:cNvPr id="11" name="Picture 6" descr="Контактная информация Dell • Сервис центр в Краснода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2155" y="1894548"/>
            <a:ext cx="5787690" cy="416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16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Стоковые векторные изображения Большой книжный шкаф | Depositphotos®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6866" y1="3324" x2="95201" y2="93157"/>
                        <a14:foregroundMark x1="93536" y1="7136" x2="90793" y2="83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7232" y="628779"/>
            <a:ext cx="2669918" cy="267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Стоковые векторные изображения Большой книжный шкаф | Depositphotos®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7610" r="100000">
                        <a14:foregroundMark x1="46915" y1="17400" x2="81783" y2="14956"/>
                        <a14:foregroundMark x1="41626" y1="27370" x2="75024" y2="32649"/>
                        <a14:foregroundMark x1="68952" y1="13099" x2="77473" y2="11046"/>
                        <a14:foregroundMark x1="42997" y1="32649" x2="61117" y2="33333"/>
                        <a14:foregroundMark x1="50539" y1="47214" x2="85700" y2="44379"/>
                        <a14:foregroundMark x1="50539" y1="45064" x2="63957" y2="44673"/>
                        <a14:foregroundMark x1="47307" y1="56403" x2="88149" y2="56403"/>
                        <a14:foregroundMark x1="48678" y1="68133" x2="86386" y2="70968"/>
                        <a14:foregroundMark x1="49755" y1="56403" x2="59354" y2="52199"/>
                        <a14:foregroundMark x1="44858" y1="79863" x2="79628" y2="894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04"/>
          <a:stretch/>
        </p:blipFill>
        <p:spPr bwMode="auto">
          <a:xfrm>
            <a:off x="8716296" y="256941"/>
            <a:ext cx="2585017" cy="415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Дети сети..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25"/>
          <a:stretch/>
        </p:blipFill>
        <p:spPr bwMode="auto">
          <a:xfrm>
            <a:off x="2285058" y="4414634"/>
            <a:ext cx="4876800" cy="228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How to work with a book publish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400" y="5088192"/>
            <a:ext cx="2367843" cy="122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Стоковые векторные изображения Большой книжный шкаф | Depositphotos®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96866" y1="3324" x2="95201" y2="93157"/>
                        <a14:foregroundMark x1="93536" y1="7136" x2="90793" y2="83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150" y="628779"/>
            <a:ext cx="2669918" cy="267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50734" y="3178254"/>
            <a:ext cx="20633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Kutubxona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345376" y="3200353"/>
            <a:ext cx="9444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Disk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585461" y="4826582"/>
            <a:ext cx="1103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Kitob</a:t>
            </a:r>
            <a:endParaRPr lang="ru-RU" sz="2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9664242" y="5611412"/>
            <a:ext cx="904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Fayl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151010" y="1654477"/>
            <a:ext cx="22413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Kitob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javoni</a:t>
            </a:r>
            <a:endParaRPr lang="ru-RU" sz="28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491281" y="2489573"/>
            <a:ext cx="1244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Papka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05375" y="4221518"/>
            <a:ext cx="21226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papka</a:t>
            </a:r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37038" y="4175123"/>
            <a:ext cx="14179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Tokcha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4680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5-sinf12-dars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2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3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48928" y="1470834"/>
            <a:ext cx="10707329" cy="1446550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Katalog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papka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—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papka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ostki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kataloglarning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umumiy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nomi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33636" y="3491761"/>
            <a:ext cx="1080931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5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C:\\Windows\System32\calc.exe</a:t>
            </a:r>
            <a:endParaRPr lang="ru-RU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Левая фигурная скобка 6"/>
          <p:cNvSpPr/>
          <p:nvPr/>
        </p:nvSpPr>
        <p:spPr>
          <a:xfrm rot="16200000">
            <a:off x="1286529" y="4993194"/>
            <a:ext cx="425534" cy="931320"/>
          </a:xfrm>
          <a:prstGeom prst="leftBrace">
            <a:avLst>
              <a:gd name="adj1" fmla="val 15740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Левая фигурная скобка 7"/>
          <p:cNvSpPr/>
          <p:nvPr/>
        </p:nvSpPr>
        <p:spPr>
          <a:xfrm rot="16200000">
            <a:off x="3415960" y="4068791"/>
            <a:ext cx="425534" cy="2800945"/>
          </a:xfrm>
          <a:prstGeom prst="leftBrace">
            <a:avLst>
              <a:gd name="adj1" fmla="val 15740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Левая фигурная скобка 8"/>
          <p:cNvSpPr/>
          <p:nvPr/>
        </p:nvSpPr>
        <p:spPr>
          <a:xfrm rot="16200000">
            <a:off x="6480204" y="4068791"/>
            <a:ext cx="425534" cy="2800945"/>
          </a:xfrm>
          <a:prstGeom prst="leftBrace">
            <a:avLst>
              <a:gd name="adj1" fmla="val 15740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Левая фигурная скобка 9"/>
          <p:cNvSpPr/>
          <p:nvPr/>
        </p:nvSpPr>
        <p:spPr>
          <a:xfrm rot="16200000">
            <a:off x="9544448" y="4068792"/>
            <a:ext cx="425534" cy="2800945"/>
          </a:xfrm>
          <a:prstGeom prst="leftBrace">
            <a:avLst>
              <a:gd name="adj1" fmla="val 15740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38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5447" y="329051"/>
            <a:ext cx="93354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Bosh </a:t>
            </a:r>
            <a:r>
              <a:rPr lang="en-US" sz="3200" b="1" dirty="0" err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katalog</a:t>
            </a:r>
            <a:r>
              <a:rPr lang="en-US" sz="32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Quyi</a:t>
            </a:r>
            <a:r>
              <a:rPr lang="en-US" sz="32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katalog</a:t>
            </a:r>
            <a:r>
              <a:rPr lang="en-US" sz="32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, Ona </a:t>
            </a:r>
            <a:r>
              <a:rPr lang="en-US" sz="32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katalog</a:t>
            </a:r>
            <a:endParaRPr lang="ru-RU" sz="32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5372" name="Picture 12" descr="ТвойКомп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28"/>
          <a:stretch/>
        </p:blipFill>
        <p:spPr bwMode="auto">
          <a:xfrm>
            <a:off x="978934" y="3166646"/>
            <a:ext cx="1879702" cy="112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4" descr="Что такое папка | BeginPC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744" y="1371693"/>
            <a:ext cx="925212" cy="132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4" descr="Что такое папка | BeginPC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744" y="3117989"/>
            <a:ext cx="925212" cy="132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4" descr="Что такое папка | BeginPC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744" y="4755219"/>
            <a:ext cx="925212" cy="132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Как изменить вид кавычек в Word?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3" t="6708" r="14747" b="9255"/>
          <a:stretch/>
        </p:blipFill>
        <p:spPr bwMode="auto">
          <a:xfrm>
            <a:off x="9340531" y="3079194"/>
            <a:ext cx="1007044" cy="125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El fin del formato MP3 de audio | Concerto AV &amp; Domotic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581" y="4809260"/>
            <a:ext cx="978633" cy="123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8" name="Picture 18" descr="Icono De Formato De Archivo De Vídeo En Color. Película De Datos De  Ordenador Ilustraciones Vectoriales, Clip Art Vectorizado Libre De  Derechos. Image 71633332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8385" y1="66923" x2="60923" y2="6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23902" r="29221" b="24733"/>
          <a:stretch/>
        </p:blipFill>
        <p:spPr bwMode="auto">
          <a:xfrm>
            <a:off x="6711114" y="1366181"/>
            <a:ext cx="1061281" cy="125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4" descr="Что такое папка | BeginPC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581" y="3044868"/>
            <a:ext cx="925212" cy="132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Соединительная линия уступом 7"/>
          <p:cNvCxnSpPr>
            <a:stCxn id="15372" idx="0"/>
            <a:endCxn id="12" idx="1"/>
          </p:cNvCxnSpPr>
          <p:nvPr/>
        </p:nvCxnSpPr>
        <p:spPr>
          <a:xfrm rot="5400000" flipH="1" flipV="1">
            <a:off x="2422089" y="1528992"/>
            <a:ext cx="1134351" cy="2140959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оединительная линия уступом 29"/>
          <p:cNvCxnSpPr>
            <a:stCxn id="15372" idx="2"/>
            <a:endCxn id="16" idx="1"/>
          </p:cNvCxnSpPr>
          <p:nvPr/>
        </p:nvCxnSpPr>
        <p:spPr>
          <a:xfrm rot="16200000" flipH="1">
            <a:off x="2428328" y="3784405"/>
            <a:ext cx="1121872" cy="2140959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15372" idx="3"/>
          </p:cNvCxnSpPr>
          <p:nvPr/>
        </p:nvCxnSpPr>
        <p:spPr>
          <a:xfrm flipV="1">
            <a:off x="2858636" y="3730297"/>
            <a:ext cx="1010008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V="1">
            <a:off x="5343031" y="1979345"/>
            <a:ext cx="1010008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V="1">
            <a:off x="5358380" y="3681639"/>
            <a:ext cx="1010008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V="1">
            <a:off x="5358380" y="5434019"/>
            <a:ext cx="1010008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V="1">
            <a:off x="8067658" y="3705470"/>
            <a:ext cx="1010008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909021" y="4149539"/>
            <a:ext cx="9444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Disk</a:t>
            </a:r>
            <a:endParaRPr lang="ru-RU" sz="28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4903546" y="2512309"/>
            <a:ext cx="444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ru-RU" sz="28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4903546" y="4209390"/>
            <a:ext cx="444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ru-RU" sz="28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947764" y="5896965"/>
            <a:ext cx="4443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ru-RU" sz="28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7772287" y="4148659"/>
            <a:ext cx="8451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B_1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6742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5-sinf_12-dars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48" y="1474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71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63" y="1260985"/>
            <a:ext cx="11612692" cy="531679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608439" y="258754"/>
            <a:ext cx="67154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2-mashq (46-bet) </a:t>
            </a:r>
            <a:endParaRPr lang="ru-RU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72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5-sinf12-dars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94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899"/>
          <a:stretch/>
        </p:blipFill>
        <p:spPr>
          <a:xfrm>
            <a:off x="280220" y="1514657"/>
            <a:ext cx="11684818" cy="456167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7182" y="358574"/>
            <a:ext cx="116848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3-mashq.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katalogda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fayl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yo‘lini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76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07574" y="184820"/>
            <a:ext cx="96749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C:\\ </a:t>
            </a:r>
            <a:r>
              <a:rPr lang="en-US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Hujjatlar</a:t>
            </a: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\</a:t>
            </a:r>
            <a:r>
              <a:rPr lang="en-US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Xobbi</a:t>
            </a: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\</a:t>
            </a:r>
            <a:r>
              <a:rPr lang="ru-RU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</a:t>
            </a: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.txt 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2" name="AutoShape 2" descr="Black text file 5 icon - Free black file ic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Black text file 5 icon - Free black file icon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Txt File Symbol Vector SVG Icon - SVG Rep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Txt File Symbol Vector SVG Icon - SVG Rep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17" y="1583938"/>
            <a:ext cx="1875349" cy="1875349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3045541" y="1253070"/>
            <a:ext cx="7064477" cy="5398449"/>
            <a:chOff x="2912806" y="1253072"/>
            <a:chExt cx="7064477" cy="5398449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/>
            <a:srcRect t="4510" b="4360"/>
            <a:stretch/>
          </p:blipFill>
          <p:spPr>
            <a:xfrm>
              <a:off x="2912806" y="1253072"/>
              <a:ext cx="7064477" cy="5398449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46473" y="5397910"/>
              <a:ext cx="958644" cy="958644"/>
            </a:xfrm>
            <a:prstGeom prst="rect">
              <a:avLst/>
            </a:prstGeom>
          </p:spPr>
        </p:pic>
      </p:grpSp>
      <p:sp>
        <p:nvSpPr>
          <p:cNvPr id="12" name="Прямоугольник 11"/>
          <p:cNvSpPr/>
          <p:nvPr/>
        </p:nvSpPr>
        <p:spPr>
          <a:xfrm>
            <a:off x="307975" y="3629130"/>
            <a:ext cx="32938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Документ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.txt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47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4510" b="4360"/>
          <a:stretch/>
        </p:blipFill>
        <p:spPr>
          <a:xfrm>
            <a:off x="4114800" y="1164582"/>
            <a:ext cx="7064477" cy="539844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45108" y="155324"/>
            <a:ext cx="96669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C:\\ </a:t>
            </a:r>
            <a:r>
              <a:rPr lang="en-US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Hujjatlar</a:t>
            </a: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\</a:t>
            </a:r>
            <a:r>
              <a:rPr lang="en-US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Xobbi</a:t>
            </a: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\</a:t>
            </a:r>
            <a:r>
              <a:rPr lang="ru-RU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</a:t>
            </a: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xls</a:t>
            </a: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60260" y="4070554"/>
            <a:ext cx="32938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Документ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xls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 descr="Download Free png Free Png For Word Documents &amp; Free For Word Documents.png 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92" y="1396406"/>
            <a:ext cx="2227195" cy="255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Microsoft Excel — Викиучебни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41" y="1909348"/>
            <a:ext cx="1986759" cy="195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4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к создать, переименовать, удалить папку или фай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4" y="1819634"/>
            <a:ext cx="9144000" cy="438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773393" y="249070"/>
            <a:ext cx="43322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Arial Black" pitchFamily="34" charset="0"/>
              </a:rPr>
              <a:t>Fayl</a:t>
            </a:r>
            <a:r>
              <a:rPr lang="en-US" sz="36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 Black" pitchFamily="34" charset="0"/>
              </a:rPr>
              <a:t>va</a:t>
            </a:r>
            <a:r>
              <a:rPr lang="en-US" sz="36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Arial Black" pitchFamily="34" charset="0"/>
              </a:rPr>
              <a:t>papkalar</a:t>
            </a:r>
            <a:endParaRPr lang="en-US" sz="36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68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4510" b="4360"/>
          <a:stretch/>
        </p:blipFill>
        <p:spPr>
          <a:xfrm>
            <a:off x="4232788" y="1253073"/>
            <a:ext cx="7064477" cy="539844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45107" y="155324"/>
            <a:ext cx="98715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C:\\ </a:t>
            </a:r>
            <a:r>
              <a:rPr lang="en-US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Hujjatlar</a:t>
            </a: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\</a:t>
            </a:r>
            <a:r>
              <a:rPr lang="en-US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Ta’lim</a:t>
            </a: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\</a:t>
            </a:r>
            <a:r>
              <a:rPr lang="ru-RU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Документ</a:t>
            </a: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.doc 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60260" y="4070554"/>
            <a:ext cx="32938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Документ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.doc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Download Free png Free Png For Word Documents &amp; Free For Word Documents.png 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192" y="1396406"/>
            <a:ext cx="2227195" cy="255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4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4510" b="4360"/>
          <a:stretch/>
        </p:blipFill>
        <p:spPr>
          <a:xfrm>
            <a:off x="3805084" y="1253579"/>
            <a:ext cx="7064477" cy="539844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45107" y="155324"/>
            <a:ext cx="98715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C:\\ </a:t>
            </a:r>
            <a:r>
              <a:rPr lang="en-US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Hujjatlar</a:t>
            </a: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\</a:t>
            </a:r>
            <a:r>
              <a:rPr lang="en-US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Ta’lim</a:t>
            </a: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\</a:t>
            </a:r>
            <a:r>
              <a:rPr lang="en-US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Tezislar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4" name="Picture 2" descr="Blog Windows Vista |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95" y="1090333"/>
            <a:ext cx="27432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19314" y="3747623"/>
            <a:ext cx="32938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Tezislar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6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4510" b="4360"/>
          <a:stretch/>
        </p:blipFill>
        <p:spPr>
          <a:xfrm>
            <a:off x="3655140" y="1238324"/>
            <a:ext cx="7064477" cy="539844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77494" y="184820"/>
            <a:ext cx="98715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C:\\ </a:t>
            </a:r>
            <a:r>
              <a:rPr lang="en-US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Hujjatlar</a:t>
            </a:r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\</a:t>
            </a:r>
            <a:r>
              <a:rPr lang="en-US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Ta’lim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4" name="Picture 2" descr="Blog Windows Vista |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95" y="1090333"/>
            <a:ext cx="27432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187242" y="3762372"/>
            <a:ext cx="32938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Ta’lim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06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4510" b="4360"/>
          <a:stretch/>
        </p:blipFill>
        <p:spPr>
          <a:xfrm>
            <a:off x="3893575" y="1208827"/>
            <a:ext cx="7064477" cy="539844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77495" y="184820"/>
            <a:ext cx="82050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C:\\Hujjatlar\Ishchi </a:t>
            </a:r>
            <a:r>
              <a:rPr lang="en-US" sz="4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hujjatlar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1026" name="Picture 2" descr="Blog Windows Vista |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95" y="1090333"/>
            <a:ext cx="27432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34295" y="3818513"/>
            <a:ext cx="32938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Ishchi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hujjatlar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81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32806" y="234810"/>
            <a:ext cx="88482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Papka hosil qilish</a:t>
            </a:r>
            <a:endParaRPr lang="ru-RU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5" name="Picture 2" descr="Клавиша переключения регистров клавиатуры. Название клавиши ...">
            <a:extLst>
              <a:ext uri="{FF2B5EF4-FFF2-40B4-BE49-F238E27FC236}">
                <a16:creationId xmlns="" xmlns:a16="http://schemas.microsoft.com/office/drawing/2014/main" id="{627708CF-1CE5-4D1B-BDF5-FEFC9CAAF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708" y="1868974"/>
            <a:ext cx="4772757" cy="171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trl Key PNG Transparent Ctrl Key.PNG Images. | PlusPNG">
            <a:extLst>
              <a:ext uri="{FF2B5EF4-FFF2-40B4-BE49-F238E27FC236}">
                <a16:creationId xmlns="" xmlns:a16="http://schemas.microsoft.com/office/drawing/2014/main" id="{DEB823D9-612A-4DB6-8AB2-26E126D45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41" y="1779388"/>
            <a:ext cx="2263939" cy="213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9511693" y="1779388"/>
            <a:ext cx="2271349" cy="2290767"/>
            <a:chOff x="9083681" y="2421809"/>
            <a:chExt cx="2178038" cy="2116858"/>
          </a:xfrm>
        </p:grpSpPr>
        <p:pic>
          <p:nvPicPr>
            <p:cNvPr id="17" name="Picture 2" descr="Магнит Кнопка Esc купить на Printdirect.ru | 4628914-2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13" t="13601" r="12720" b="14316"/>
            <a:stretch/>
          </p:blipFill>
          <p:spPr bwMode="auto">
            <a:xfrm>
              <a:off x="9083681" y="2421809"/>
              <a:ext cx="2178038" cy="2116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Магнит Кнопка Esc купить на Printdirect.ru | 4628914-2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51" t="22818" r="22559" b="62911"/>
            <a:stretch/>
          </p:blipFill>
          <p:spPr bwMode="auto">
            <a:xfrm>
              <a:off x="9372599" y="3061138"/>
              <a:ext cx="1600201" cy="729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9640220" y="2764324"/>
              <a:ext cx="72205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endParaRPr lang="en-US" sz="8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Плюс 3"/>
          <p:cNvSpPr/>
          <p:nvPr/>
        </p:nvSpPr>
        <p:spPr>
          <a:xfrm>
            <a:off x="2828769" y="2150042"/>
            <a:ext cx="859447" cy="106717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люс 24"/>
          <p:cNvSpPr/>
          <p:nvPr/>
        </p:nvSpPr>
        <p:spPr>
          <a:xfrm>
            <a:off x="8589855" y="2150042"/>
            <a:ext cx="859447" cy="1067172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Principales cuestiones de nuestra lección. - FÍSICA Y QUÍMICA 4ºES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622" y="3582207"/>
            <a:ext cx="3008958" cy="300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rchivo:Image11.png - SARS-CoV-2 (COVID-19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714" y="3753546"/>
            <a:ext cx="2481377" cy="310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Documentos | Colegio Sagrada Familia El Monte - Málag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225" y="4274060"/>
            <a:ext cx="2783565" cy="210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66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7238" y="95250"/>
            <a:ext cx="1149545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Mustaqil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bajarish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uchun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topshiriq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64987" y="1486552"/>
            <a:ext cx="105990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1-2-3-topshiriqlarni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bajarish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60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Savol</a:t>
            </a:r>
            <a:r>
              <a:rPr kumimoji="0" lang="en-US" sz="6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</a:t>
            </a:r>
            <a:r>
              <a:rPr kumimoji="0" lang="en-US" sz="6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topshiriqlar</a:t>
            </a:r>
            <a:r>
              <a:rPr kumimoji="0" lang="en-US" sz="6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0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47-bet). </a:t>
            </a:r>
            <a:endParaRPr kumimoji="0" lang="ru-RU" sz="6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146" name="Picture 2" descr="Children and laptop computer Royalty Free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4" b="14060"/>
          <a:stretch/>
        </p:blipFill>
        <p:spPr bwMode="auto">
          <a:xfrm>
            <a:off x="3734121" y="3425544"/>
            <a:ext cx="5041686" cy="315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56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885600" y="293316"/>
            <a:ext cx="8446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Black" pitchFamily="34" charset="0"/>
              </a:rPr>
              <a:t>1. </a:t>
            </a:r>
            <a:r>
              <a:rPr lang="en-US" sz="3600" dirty="0" err="1">
                <a:solidFill>
                  <a:schemeClr val="bg1"/>
                </a:solidFill>
                <a:latin typeface="Arial Black" pitchFamily="34" charset="0"/>
              </a:rPr>
              <a:t>Mulohazalarni</a:t>
            </a:r>
            <a:r>
              <a:rPr lang="en-US" sz="36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 Black" pitchFamily="34" charset="0"/>
              </a:rPr>
              <a:t>davom</a:t>
            </a:r>
            <a:r>
              <a:rPr lang="en-US" sz="3600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Arial Black" pitchFamily="34" charset="0"/>
              </a:rPr>
              <a:t>ettiring</a:t>
            </a:r>
            <a:r>
              <a:rPr lang="en-US" sz="3600" dirty="0">
                <a:solidFill>
                  <a:schemeClr val="bg1"/>
                </a:solidFill>
                <a:latin typeface="Arial Black" pitchFamily="34" charset="0"/>
              </a:rPr>
              <a:t>: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00754" y="1297463"/>
            <a:ext cx="86741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a)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Har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qanday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fayl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o‘z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nomi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…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ga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ega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97736" y="2441179"/>
            <a:ext cx="77219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b) …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bu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—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fayl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papkalarning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atribut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parametrlari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saqlanadigan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maxsus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joy.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00754" y="1312593"/>
            <a:ext cx="1120052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a)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Har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qanday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fayl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o‘z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nomi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kengmaytmasi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ga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ega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00754" y="4692756"/>
            <a:ext cx="77219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Kompyuter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xotirasida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fayllar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matn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, …, …. , …. 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ko‘rinishlarda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bo‘ladi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. 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97736" y="2408177"/>
            <a:ext cx="7721986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latin typeface="Arial" pitchFamily="34" charset="0"/>
                <a:cs typeface="Arial" pitchFamily="34" charset="0"/>
              </a:rPr>
              <a:t>b)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Katalog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bu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—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fayl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papkalarning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atribut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parametrlari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saqlanadigan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maxsus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joy.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163" y="2832823"/>
            <a:ext cx="3933116" cy="2350277"/>
          </a:xfrm>
          <a:prstGeom prst="rect">
            <a:avLst/>
          </a:prstGeom>
        </p:spPr>
      </p:pic>
      <p:pic>
        <p:nvPicPr>
          <p:cNvPr id="5" name="Picture 4" descr="Папки открываются в новом окне | Компьютер для чайнико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443" y="4399493"/>
            <a:ext cx="2462535" cy="199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35055" y="4587149"/>
            <a:ext cx="7721986" cy="17543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)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Kompyuter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xotirasida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fayllar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matn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rasm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video,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musiqa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ko‘rinishlarda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bo‘ladi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. 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00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3961" y="361995"/>
            <a:ext cx="116217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Fayllar </a:t>
            </a:r>
            <a:r>
              <a:rPr lang="sv-SE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 bajarish mumkin bo‘lgan amallarni ko‘rsating: 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884824"/>
              </p:ext>
            </p:extLst>
          </p:nvPr>
        </p:nvGraphicFramePr>
        <p:xfrm>
          <a:off x="1186425" y="1560324"/>
          <a:ext cx="9956800" cy="457200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4978400">
                  <a:extLst>
                    <a:ext uri="{9D8B030D-6E8A-4147-A177-3AD203B41FA5}">
                      <a16:colId xmlns="" xmlns:a16="http://schemas.microsoft.com/office/drawing/2014/main" val="2220968386"/>
                    </a:ext>
                  </a:extLst>
                </a:gridCol>
                <a:gridCol w="4978400">
                  <a:extLst>
                    <a:ext uri="{9D8B030D-6E8A-4147-A177-3AD203B41FA5}">
                      <a16:colId xmlns="" xmlns:a16="http://schemas.microsoft.com/office/drawing/2014/main" val="20779000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44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saqlash</a:t>
                      </a:r>
                      <a:endParaRPr lang="ru-RU" sz="4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qayta</a:t>
                      </a:r>
                      <a:r>
                        <a:rPr lang="en-US" sz="4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400" b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nomlash</a:t>
                      </a:r>
                      <a:endParaRPr lang="ru-RU" sz="4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18575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o‘lchash</a:t>
                      </a:r>
                      <a:endParaRPr lang="ru-RU" sz="4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o‘chirish</a:t>
                      </a:r>
                      <a:endParaRPr lang="ru-RU" sz="4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68938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qirqib</a:t>
                      </a:r>
                      <a:r>
                        <a:rPr lang="en-US" sz="4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olish</a:t>
                      </a:r>
                      <a:endParaRPr lang="ru-RU" sz="4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uzatish</a:t>
                      </a:r>
                      <a:endParaRPr lang="ru-RU" sz="4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65915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ochish</a:t>
                      </a:r>
                      <a:endParaRPr lang="ru-RU" sz="4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chop </a:t>
                      </a:r>
                      <a:r>
                        <a:rPr lang="en-US" sz="4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etish</a:t>
                      </a:r>
                      <a:endParaRPr lang="ru-RU" sz="4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38118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nusxalash</a:t>
                      </a:r>
                      <a:endParaRPr lang="ru-RU" sz="4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ishga</a:t>
                      </a:r>
                      <a:r>
                        <a:rPr lang="en-US" sz="4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tushirish</a:t>
                      </a:r>
                      <a:endParaRPr lang="ru-RU" sz="4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80570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rang </a:t>
                      </a:r>
                      <a:r>
                        <a:rPr lang="en-US" sz="4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berish</a:t>
                      </a:r>
                      <a:endParaRPr lang="ru-RU" sz="4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4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95711591"/>
                  </a:ext>
                </a:extLst>
              </a:tr>
            </a:tbl>
          </a:graphicData>
        </a:graphic>
      </p:graphicFrame>
      <p:pic>
        <p:nvPicPr>
          <p:cNvPr id="4" name="Picture 2" descr="Информационная Система 1С:ИТС от Альфа-Софт 1calfa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102" y="1335410"/>
            <a:ext cx="920508" cy="92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Информационная Система 1С:ИТС от Альфа-Софт 1calfa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535" y="2869472"/>
            <a:ext cx="920508" cy="92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Информационная Система 1С:ИТС от Альфа-Софт 1calfa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373" y="3733867"/>
            <a:ext cx="920508" cy="92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Информационная Система 1С:ИТС от Альфа-Софт 1calfa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562" y="4347421"/>
            <a:ext cx="920508" cy="92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Информационная Система 1С:ИТС от Альфа-Софт 1calfa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904" y="1335410"/>
            <a:ext cx="920508" cy="92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Информационная Система 1С:ИТС от Альфа-Софт 1calfa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065" y="2237530"/>
            <a:ext cx="920508" cy="92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Информационная Система 1С:ИТС от Альфа-Софт 1calfa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793" y="2983639"/>
            <a:ext cx="920508" cy="92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Информационная Система 1С:ИТС от Альфа-Софт 1calfa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074" y="3637473"/>
            <a:ext cx="920508" cy="92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Информационная Система 1С:ИТС от Альфа-Софт 1calfa.r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582" y="4330742"/>
            <a:ext cx="920508" cy="92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18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7484" y="162232"/>
            <a:ext cx="11931445" cy="1799303"/>
          </a:xfrm>
          <a:prstGeom prst="rect">
            <a:avLst/>
          </a:prstGeom>
          <a:solidFill>
            <a:srgbClr val="2365C7"/>
          </a:solidFill>
          <a:ln>
            <a:solidFill>
              <a:srgbClr val="236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5" name="Прямоугольник 4"/>
          <p:cNvSpPr/>
          <p:nvPr/>
        </p:nvSpPr>
        <p:spPr>
          <a:xfrm>
            <a:off x="339213" y="221957"/>
            <a:ext cx="117397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Windows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muhitida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fayl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papkalar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bajariladigan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amallarning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tarjimasini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aniqlab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jadvalni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to‘ldiring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194184"/>
              </p:ext>
            </p:extLst>
          </p:nvPr>
        </p:nvGraphicFramePr>
        <p:xfrm>
          <a:off x="1349068" y="2036008"/>
          <a:ext cx="9528276" cy="463296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3176092">
                  <a:extLst>
                    <a:ext uri="{9D8B030D-6E8A-4147-A177-3AD203B41FA5}">
                      <a16:colId xmlns="" xmlns:a16="http://schemas.microsoft.com/office/drawing/2014/main" val="296808592"/>
                    </a:ext>
                  </a:extLst>
                </a:gridCol>
                <a:gridCol w="3176092">
                  <a:extLst>
                    <a:ext uri="{9D8B030D-6E8A-4147-A177-3AD203B41FA5}">
                      <a16:colId xmlns="" xmlns:a16="http://schemas.microsoft.com/office/drawing/2014/main" val="2321000216"/>
                    </a:ext>
                  </a:extLst>
                </a:gridCol>
                <a:gridCol w="3176092">
                  <a:extLst>
                    <a:ext uri="{9D8B030D-6E8A-4147-A177-3AD203B41FA5}">
                      <a16:colId xmlns="" xmlns:a16="http://schemas.microsoft.com/office/drawing/2014/main" val="12603202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 tili 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O‘zbek tili 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Ingliz tili 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030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Создать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96606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Копировать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40534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Сохранить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57042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Удалить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1521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Вырезать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84260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Вставить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516899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Переименовать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20022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620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7484" y="162232"/>
            <a:ext cx="11931445" cy="1799303"/>
          </a:xfrm>
          <a:prstGeom prst="rect">
            <a:avLst/>
          </a:prstGeom>
          <a:solidFill>
            <a:srgbClr val="2365C7"/>
          </a:solidFill>
          <a:ln>
            <a:solidFill>
              <a:srgbClr val="2365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5" name="Прямоугольник 4"/>
          <p:cNvSpPr/>
          <p:nvPr/>
        </p:nvSpPr>
        <p:spPr>
          <a:xfrm>
            <a:off x="339213" y="221957"/>
            <a:ext cx="117397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Windows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muhitida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fayl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papkalar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bajariladigan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amallarning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tarjimasini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aniqlab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jadvalni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to‘ldiring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495027"/>
              </p:ext>
            </p:extLst>
          </p:nvPr>
        </p:nvGraphicFramePr>
        <p:xfrm>
          <a:off x="1349068" y="2036008"/>
          <a:ext cx="9528276" cy="463296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3176092">
                  <a:extLst>
                    <a:ext uri="{9D8B030D-6E8A-4147-A177-3AD203B41FA5}">
                      <a16:colId xmlns="" xmlns:a16="http://schemas.microsoft.com/office/drawing/2014/main" val="296808592"/>
                    </a:ext>
                  </a:extLst>
                </a:gridCol>
                <a:gridCol w="3176092">
                  <a:extLst>
                    <a:ext uri="{9D8B030D-6E8A-4147-A177-3AD203B41FA5}">
                      <a16:colId xmlns="" xmlns:a16="http://schemas.microsoft.com/office/drawing/2014/main" val="2321000216"/>
                    </a:ext>
                  </a:extLst>
                </a:gridCol>
                <a:gridCol w="3176092">
                  <a:extLst>
                    <a:ext uri="{9D8B030D-6E8A-4147-A177-3AD203B41FA5}">
                      <a16:colId xmlns="" xmlns:a16="http://schemas.microsoft.com/office/drawing/2014/main" val="12603202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 tili 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O‘zbek tili 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Ingliz tili 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030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Создать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Hosil</a:t>
                      </a:r>
                      <a:r>
                        <a:rPr lang="en-US" sz="32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qilish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Create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96606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Копировать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Nusxa</a:t>
                      </a: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ko‘chirish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Copy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840534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Сохранить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Saqlash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Save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957042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Удалить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O‘chirish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Delete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1521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Вырезать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Qirqib</a:t>
                      </a: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olish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Cut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284260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Вставить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Joylashtirish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Paste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516899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Переименовать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Qayta</a:t>
                      </a:r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nomlash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Rename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20022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79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Что такое Microsoft Word: обзор программ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07" y="2582436"/>
            <a:ext cx="1786333" cy="178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Microsoft Excel — Викиучебни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150" y="2621665"/>
            <a:ext cx="1557504" cy="153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 descr="Файл:Paint Windows 8 icon.png — Википед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824" y="2439403"/>
            <a:ext cx="2072401" cy="207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powerpoint-icon-microsoft-powerpoint-icon-network-powerpoint-icons-and-3 —  Filterlart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106" y="1454744"/>
            <a:ext cx="1873047" cy="187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Файл:Windows Notepad Icon.png — Википеди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883" y="1445335"/>
            <a:ext cx="1676298" cy="167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09315" y="4368769"/>
            <a:ext cx="19052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docx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87048" y="5691126"/>
            <a:ext cx="14167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.txt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90335" y="4768624"/>
            <a:ext cx="17773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.bmp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26673" y="5691126"/>
            <a:ext cx="14167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pptx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95446" y="4768624"/>
            <a:ext cx="14167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xlsx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058991" y="5794885"/>
            <a:ext cx="19052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docx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11778" y="3895424"/>
            <a:ext cx="17773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.bmp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094858" y="4158106"/>
            <a:ext cx="14167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xlsx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900357" y="2988142"/>
            <a:ext cx="14167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pptx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49207" y="2943070"/>
            <a:ext cx="14167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.txt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3240" y="301725"/>
            <a:ext cx="1252138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Dastur</a:t>
            </a:r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yorliqlari</a:t>
            </a:r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ularga</a:t>
            </a:r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kengaytmalarni</a:t>
            </a:r>
            <a:r>
              <a:rPr lang="en-US" sz="33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belgilang</a:t>
            </a:r>
            <a:r>
              <a:rPr lang="en-US" sz="33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3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Пин от пользователя Елена на доске กรอบ | Бесплатная графика, Цвета радуги,  Музыкальные обо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673" y="3447136"/>
            <a:ext cx="5257155" cy="31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1" y="0"/>
            <a:ext cx="12191999" cy="16575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871057"/>
            <a:endParaRPr sz="3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1867164" y="18003"/>
            <a:ext cx="8288211" cy="1508504"/>
          </a:xfrm>
          <a:prstGeom prst="rect">
            <a:avLst/>
          </a:prstGeom>
        </p:spPr>
        <p:txBody>
          <a:bodyPr vert="horz" wrap="square" lIns="0" tIns="308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850" algn="ctr">
              <a:spcBef>
                <a:spcPts val="241"/>
              </a:spcBef>
            </a:pP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Informatika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va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axborot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texnologiyalari</a:t>
            </a:r>
            <a:endParaRPr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92870" y="2301476"/>
            <a:ext cx="9508881" cy="860820"/>
          </a:xfrm>
          <a:prstGeom prst="rect">
            <a:avLst/>
          </a:prstGeom>
        </p:spPr>
        <p:txBody>
          <a:bodyPr vert="horz" wrap="square" lIns="0" tIns="29535" rIns="0" bIns="0" rtlCol="0">
            <a:spAutoFit/>
          </a:bodyPr>
          <a:lstStyle/>
          <a:p>
            <a:pPr marL="38933" defTabSz="871057">
              <a:spcBef>
                <a:spcPts val="232"/>
              </a:spcBef>
            </a:pPr>
            <a:r>
              <a:rPr sz="5400" b="1" dirty="0" err="1" smtClean="0">
                <a:solidFill>
                  <a:srgbClr val="002060"/>
                </a:solidFill>
                <a:latin typeface="Arial"/>
                <a:cs typeface="Arial"/>
              </a:rPr>
              <a:t>Mavzu</a:t>
            </a:r>
            <a:r>
              <a:rPr sz="4800" b="1" dirty="0" smtClean="0">
                <a:solidFill>
                  <a:srgbClr val="002060"/>
                </a:solidFill>
                <a:latin typeface="Arial"/>
                <a:cs typeface="Arial"/>
              </a:rPr>
              <a:t>:</a:t>
            </a:r>
            <a:r>
              <a:rPr lang="en-US" sz="48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Amaliy</a:t>
            </a:r>
            <a:r>
              <a:rPr lang="en-US" sz="5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mashg‘ulot</a:t>
            </a:r>
            <a:endParaRPr sz="5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5723" y="2381244"/>
            <a:ext cx="693497" cy="170188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defTabSz="871057"/>
            <a:endParaRPr sz="2401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52464" y="4762509"/>
            <a:ext cx="727760" cy="1438704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pPr defTabSz="871057"/>
            <a:endParaRPr sz="240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6" name="Picture 2" descr="ПОШАГОВАЯ инструкция: как восстановить удаленные файлы с компьютера:  бесплатно, быстро, прост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422" y1="3608" x2="67952" y2="18385"/>
                        <a14:foregroundMark x1="26145" y1="4811" x2="69398" y2="4296"/>
                        <a14:foregroundMark x1="11325" y1="6357" x2="25060" y2="89519"/>
                        <a14:foregroundMark x1="9518" y1="7904" x2="12892" y2="55842"/>
                        <a14:foregroundMark x1="49759" y1="74227" x2="91566" y2="73196"/>
                        <a14:foregroundMark x1="63494" y1="11512" x2="67108" y2="37973"/>
                        <a14:foregroundMark x1="15060" y1="74227" x2="25783" y2="94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530" y="4247785"/>
            <a:ext cx="3224351" cy="226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Иконка video file, видео файл, видеофайл, видео, размер 256x256 | id8642 |  iconbird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4751">
            <a:off x="10428170" y="2760466"/>
            <a:ext cx="1398452" cy="139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0" descr="Файл:Text-txt.svg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12" descr="Файл:Text-txt.svg — Википеди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14" descr="Файл:Text-txt.svg — Википеди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337" l="122" r="9975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842306">
            <a:off x="7645822" y="3540821"/>
            <a:ext cx="1182427" cy="108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8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03334" y="1302335"/>
            <a:ext cx="25699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Maktab</a:t>
            </a:r>
            <a:endParaRPr lang="ru-RU" sz="5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03334" y="2397204"/>
            <a:ext cx="31854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Qachon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5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45342" y="3429808"/>
            <a:ext cx="13580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3&gt;2</a:t>
            </a:r>
            <a:endParaRPr lang="ru-RU" sz="5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03023" y="4462413"/>
            <a:ext cx="28007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Maktab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ru-RU" sz="5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03334" y="5557282"/>
            <a:ext cx="17620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Sinf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ru-RU" sz="5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3465" y="301253"/>
            <a:ext cx="11759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Quyidagilarning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fayl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QUÉ SON LAS BASES DE DATOS - Cómo buscar en las bases de datos de forma  eficaz - Biblioguías at Universidad de Extremadura. Bibliotec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6" r="15852"/>
          <a:stretch/>
        </p:blipFill>
        <p:spPr bwMode="auto">
          <a:xfrm>
            <a:off x="6289917" y="1203536"/>
            <a:ext cx="5483310" cy="415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536405" y="2604365"/>
            <a:ext cx="625829" cy="5090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521527" y="1534567"/>
            <a:ext cx="625829" cy="5090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56096" y="4708599"/>
            <a:ext cx="625829" cy="5090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541218" y="3638801"/>
            <a:ext cx="625829" cy="5090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556096" y="5778397"/>
            <a:ext cx="625829" cy="5090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Информационная Система 1С:ИТС от Альфа-Софт 1calfa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982" y="4366159"/>
            <a:ext cx="920508" cy="92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Информационная Система 1С:ИТС от Альфа-Софт 1calfa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806" y="1158429"/>
            <a:ext cx="920508" cy="92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4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plate PresentationGo">
  <a:themeElements>
    <a:clrScheme name="PGO5">
      <a:dk1>
        <a:sysClr val="windowText" lastClr="000000"/>
      </a:dk1>
      <a:lt1>
        <a:sysClr val="window" lastClr="FFFFFF"/>
      </a:lt1>
      <a:dk2>
        <a:srgbClr val="013D4D"/>
      </a:dk2>
      <a:lt2>
        <a:srgbClr val="D3D3D3"/>
      </a:lt2>
      <a:accent1>
        <a:srgbClr val="00A891"/>
      </a:accent1>
      <a:accent2>
        <a:srgbClr val="D9126B"/>
      </a:accent2>
      <a:accent3>
        <a:srgbClr val="FE7600"/>
      </a:accent3>
      <a:accent4>
        <a:srgbClr val="B1DB15"/>
      </a:accent4>
      <a:accent5>
        <a:srgbClr val="854D82"/>
      </a:accent5>
      <a:accent6>
        <a:srgbClr val="FFE200"/>
      </a:accent6>
      <a:hlink>
        <a:srgbClr val="00B0F0"/>
      </a:hlink>
      <a:folHlink>
        <a:srgbClr val="0070C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5447</TotalTime>
  <Words>355</Words>
  <Application>Microsoft Office PowerPoint</Application>
  <PresentationFormat>Широкоэкранный</PresentationFormat>
  <Paragraphs>112</Paragraphs>
  <Slides>25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25</vt:i4>
      </vt:variant>
    </vt:vector>
  </HeadingPairs>
  <TitlesOfParts>
    <vt:vector size="36" baseType="lpstr">
      <vt:lpstr>Arial</vt:lpstr>
      <vt:lpstr>Arial Black</vt:lpstr>
      <vt:lpstr>Calibri</vt:lpstr>
      <vt:lpstr>Calibri Light</vt:lpstr>
      <vt:lpstr>Helvetica</vt:lpstr>
      <vt:lpstr>Open Sans</vt:lpstr>
      <vt:lpstr>1_Office Theme</vt:lpstr>
      <vt:lpstr>Office Theme</vt:lpstr>
      <vt:lpstr>Template PresentationGO</vt:lpstr>
      <vt:lpstr>1_Template PresentationGo</vt:lpstr>
      <vt:lpstr>2_Template PresentationGO</vt:lpstr>
      <vt:lpstr>Informatika va axborot texnologiyalari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Informatika va axborot texnologiyalari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Feruza</dc:creator>
  <cp:lastModifiedBy>Учетная запись Майкрософт</cp:lastModifiedBy>
  <cp:revision>636</cp:revision>
  <dcterms:created xsi:type="dcterms:W3CDTF">2020-04-30T17:20:46Z</dcterms:created>
  <dcterms:modified xsi:type="dcterms:W3CDTF">2020-10-19T06:48:03Z</dcterms:modified>
</cp:coreProperties>
</file>