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  <p:sldMasterId id="2147483708" r:id="rId6"/>
  </p:sldMasterIdLst>
  <p:notesMasterIdLst>
    <p:notesMasterId r:id="rId32"/>
  </p:notesMasterIdLst>
  <p:handoutMasterIdLst>
    <p:handoutMasterId r:id="rId33"/>
  </p:handoutMasterIdLst>
  <p:sldIdLst>
    <p:sldId id="476" r:id="rId7"/>
    <p:sldId id="534" r:id="rId8"/>
    <p:sldId id="535" r:id="rId9"/>
    <p:sldId id="536" r:id="rId10"/>
    <p:sldId id="537" r:id="rId11"/>
    <p:sldId id="552" r:id="rId12"/>
    <p:sldId id="538" r:id="rId13"/>
    <p:sldId id="531" r:id="rId14"/>
    <p:sldId id="553" r:id="rId15"/>
    <p:sldId id="334" r:id="rId16"/>
    <p:sldId id="539" r:id="rId17"/>
    <p:sldId id="561" r:id="rId18"/>
    <p:sldId id="540" r:id="rId19"/>
    <p:sldId id="541" r:id="rId20"/>
    <p:sldId id="547" r:id="rId21"/>
    <p:sldId id="548" r:id="rId22"/>
    <p:sldId id="551" r:id="rId23"/>
    <p:sldId id="549" r:id="rId24"/>
    <p:sldId id="544" r:id="rId25"/>
    <p:sldId id="554" r:id="rId26"/>
    <p:sldId id="555" r:id="rId27"/>
    <p:sldId id="559" r:id="rId28"/>
    <p:sldId id="560" r:id="rId29"/>
    <p:sldId id="546" r:id="rId30"/>
    <p:sldId id="464" r:id="rId31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207245"/>
    <a:srgbClr val="D14424"/>
    <a:srgbClr val="89CF68"/>
    <a:srgbClr val="077467"/>
    <a:srgbClr val="295497"/>
    <a:srgbClr val="1152B3"/>
    <a:srgbClr val="930010"/>
    <a:srgbClr val="57A7B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9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7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6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45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36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2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61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3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9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97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4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8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3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10/23/2020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58776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4910" y="4141077"/>
            <a:ext cx="567559" cy="15870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орректура, редактура текста | Цена на услуги корректора, реда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40" y="4164435"/>
            <a:ext cx="2441506" cy="24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5141">
            <a:off x="6054795" y="4613659"/>
            <a:ext cx="3062062" cy="21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334482" y="7937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175" y="2256777"/>
            <a:ext cx="9508881" cy="2522814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r>
              <a:rPr sz="5400" b="1" dirty="0" err="1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Mavzu</a:t>
            </a:r>
            <a:r>
              <a:rPr sz="4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:</a:t>
            </a:r>
            <a:r>
              <a:rPr lang="en-US" sz="4800" b="1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it-IT" sz="5400" b="1" dirty="0" smtClean="0">
                <a:latin typeface="Arial Black" panose="020B0A04020102020204" pitchFamily="34" charset="0"/>
              </a:rPr>
              <a:t>Matn protsessori dasturi va uning interfeysi </a:t>
            </a:r>
            <a:endParaRPr lang="it-IT" sz="5400" b="1" dirty="0">
              <a:solidFill>
                <a:prstClr val="black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3" name="AutoShape 10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айл:Windows Notepad Icon.png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64" y="1939177"/>
            <a:ext cx="3164851" cy="29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урс Microsoft Word | Учебный центр Трайт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20" y="1525403"/>
            <a:ext cx="5908040" cy="41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9146" y="5082561"/>
            <a:ext cx="25163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Блокнот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45755" y="5467281"/>
            <a:ext cx="16155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82773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so Pacchetto Office – YouGoog Marketpl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89" y="1741505"/>
            <a:ext cx="10489093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2231" y="171845"/>
            <a:ext cx="11931445" cy="1569660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Office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paketi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dasturlari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orasida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qo‘llanilishi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bo‘yicha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eng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birinchi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o‘rinda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turuvchi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dastur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bu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– MS Word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</a:rPr>
              <a:t>matn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</a:rPr>
              <a:t>protsessori</a:t>
            </a:r>
            <a:endParaRPr lang="ru-RU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4619" y="383736"/>
            <a:ext cx="10196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 pitchFamily="34" charset="0"/>
              </a:rPr>
              <a:t>MICROSOFT WORD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itchFamily="34" charset="0"/>
              </a:rPr>
              <a:t>dasturi</a:t>
            </a:r>
            <a:r>
              <a:rPr lang="en-US" sz="36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itchFamily="34" charset="0"/>
              </a:rPr>
              <a:t>versiyalari</a:t>
            </a:r>
            <a:r>
              <a:rPr lang="en-US" sz="36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 descr="36 Years of Microsoft Word Design History - 79 Images - Version Mus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8" y="1799077"/>
            <a:ext cx="11305963" cy="39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9005" y="374701"/>
            <a:ext cx="8721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MICROSOFT 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WORD DASTURI 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Worker Ant l A team of Microsoft Word design profession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5" y="1323547"/>
            <a:ext cx="5625793" cy="52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22026" y="1485779"/>
            <a:ext cx="53536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MS Word – MS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Office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dasturiy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ta’minot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oilasiga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rasmiylashtirish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joylashtirib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bezashda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ико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икон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4279" t="16643" r="37891" b="72193"/>
          <a:stretch/>
        </p:blipFill>
        <p:spPr>
          <a:xfrm>
            <a:off x="696346" y="1372185"/>
            <a:ext cx="1677491" cy="1374113"/>
          </a:xfrm>
          <a:prstGeom prst="rect">
            <a:avLst/>
          </a:prstGeom>
        </p:spPr>
      </p:pic>
      <p:pic>
        <p:nvPicPr>
          <p:cNvPr id="2062" name="Picture 14" descr="Иконка таблица, table, размер 256x256 | id37578 | iconbird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01" y="1533596"/>
            <a:ext cx="1313998" cy="13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inting Vector Icons » Территория дизайнера и веб-мастера - Клипарты,  Шаблоны, Иконки, Кисти, Обои, Шрифты, Скрипты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4" r="67480" b="24193"/>
          <a:stretch/>
        </p:blipFill>
        <p:spPr bwMode="auto">
          <a:xfrm>
            <a:off x="325069" y="4665118"/>
            <a:ext cx="2420044" cy="18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olders PNG HD | PNG 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2" y="2941532"/>
            <a:ext cx="1609265" cy="16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Структура каталогов Компьютерные иконки Mbox Файловая система, Дерево  системных папок Желтый значок, разное, угол, текст png | Klipartz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312" l="4865" r="90811">
                        <a14:foregroundMark x1="22973" y1="77922" x2="83784" y2="42208"/>
                        <a14:foregroundMark x1="12703" y1="57792" x2="73514" y2="35065"/>
                        <a14:foregroundMark x1="73784" y1="3896" x2="72432" y2="13961"/>
                        <a14:backgroundMark x1="43514" y1="87013" x2="66216" y2="77273"/>
                        <a14:backgroundMark x1="46216" y1="8442" x2="51351" y2="7468"/>
                        <a14:backgroundMark x1="54595" y1="2922" x2="66216" y2="1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79" y="3169849"/>
            <a:ext cx="1778139" cy="14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34145" y="1783931"/>
            <a:ext cx="2369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terish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95647" y="3249534"/>
            <a:ext cx="2879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26446" y="4842381"/>
            <a:ext cx="3744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shrift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almashtirish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79367" y="1532972"/>
            <a:ext cx="35639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94189" y="3003313"/>
            <a:ext cx="3971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bichimlarda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94189" y="5032927"/>
            <a:ext cx="25403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sahifalash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74" name="Picture 26" descr="Компьютерные иконки Текстовый файл Нумерация страниц Документ, документ,  Разное, шаблон, синий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9167" l="7500" r="93889">
                        <a14:foregroundMark x1="24167" y1="5833" x2="39722" y2="87500"/>
                        <a14:foregroundMark x1="40556" y1="67500" x2="46944" y2="73333"/>
                        <a14:foregroundMark x1="14444" y1="10278" x2="13889" y2="29444"/>
                        <a14:foregroundMark x1="36667" y1="8056" x2="69444" y2="9167"/>
                        <a14:foregroundMark x1="43611" y1="8889" x2="77222" y2="5556"/>
                        <a14:foregroundMark x1="80556" y1="8333" x2="85278" y2="8333"/>
                        <a14:foregroundMark x1="78056" y1="6667" x2="82222" y2="6667"/>
                        <a14:foregroundMark x1="85000" y1="5833" x2="85833" y2="90556"/>
                        <a14:foregroundMark x1="19444" y1="94167" x2="79722" y2="91389"/>
                        <a14:foregroundMark x1="13611" y1="97500" x2="68611" y2="97778"/>
                        <a14:foregroundMark x1="55833" y1="60556" x2="73056" y2="84167"/>
                        <a14:foregroundMark x1="33533" y1="62275" x2="71557" y2="68862"/>
                        <a14:backgroundMark x1="11944" y1="96667" x2="76389" y2="96667"/>
                        <a14:backgroundMark x1="54444" y1="3333" x2="86944" y2="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40" y="4840228"/>
            <a:ext cx="1391503" cy="139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133453" y="271781"/>
            <a:ext cx="10620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MS Word </a:t>
            </a:r>
            <a:r>
              <a:rPr lang="en-US" sz="32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dasturining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imkoniyatlari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65544" t="33750" b="53636"/>
          <a:stretch/>
        </p:blipFill>
        <p:spPr>
          <a:xfrm>
            <a:off x="467791" y="1390907"/>
            <a:ext cx="1716445" cy="1283110"/>
          </a:xfrm>
          <a:prstGeom prst="rect">
            <a:avLst/>
          </a:prstGeom>
        </p:spPr>
      </p:pic>
      <p:pic>
        <p:nvPicPr>
          <p:cNvPr id="18" name="Picture 6" descr="Иконка printer, принтер, размер 128x128 | id9246 | iconbird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35" y="2843161"/>
            <a:ext cx="1508464" cy="15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вырезать бесплатно значок из Common Toolbar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0" y="3104977"/>
            <a:ext cx="1193079" cy="11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Grass,Angle,Area PNG Clipart - Royalty Free SVG /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76" y="4923261"/>
            <a:ext cx="1472405" cy="14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Copy - The Long Wal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8" y="4777174"/>
            <a:ext cx="1764580" cy="17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1368" y="1300664"/>
            <a:ext cx="7903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hajmdagi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qidirish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almashtirish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6474" y="3132357"/>
            <a:ext cx="39689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qirqib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8198" y="5067431"/>
            <a:ext cx="2541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ko‘chirish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14374" y="2843161"/>
            <a:ext cx="3431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printer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09081" y="5029618"/>
            <a:ext cx="4259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orfografik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xatolarga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326014" y="355036"/>
            <a:ext cx="10620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MS 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Word-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matn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muharririning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imkoniyatlari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0">
            <a:extLst>
              <a:ext uri="{FF2B5EF4-FFF2-40B4-BE49-F238E27FC236}">
                <a16:creationId xmlns:a16="http://schemas.microsoft.com/office/drawing/2014/main" id="{FC54D2A7-E4D4-43BF-9C7E-ADE80A4AE0EE}"/>
              </a:ext>
            </a:extLst>
          </p:cNvPr>
          <p:cNvGrpSpPr/>
          <p:nvPr/>
        </p:nvGrpSpPr>
        <p:grpSpPr>
          <a:xfrm>
            <a:off x="206477" y="2704957"/>
            <a:ext cx="11842955" cy="1404007"/>
            <a:chOff x="-1973007" y="1918259"/>
            <a:chExt cx="15790607" cy="1872009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967FE55D-DE25-4F87-9DDC-D5DF21F59378}"/>
                </a:ext>
              </a:extLst>
            </p:cNvPr>
            <p:cNvSpPr/>
            <p:nvPr/>
          </p:nvSpPr>
          <p:spPr>
            <a:xfrm>
              <a:off x="3040220" y="1918259"/>
              <a:ext cx="3047402" cy="471593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96FE2B2-0BC5-462C-9BBE-B7F5AF83B97D}"/>
                </a:ext>
              </a:extLst>
            </p:cNvPr>
            <p:cNvSpPr/>
            <p:nvPr/>
          </p:nvSpPr>
          <p:spPr>
            <a:xfrm>
              <a:off x="9144599" y="1918259"/>
              <a:ext cx="4673001" cy="47159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B49821EA-21AE-4E62-9E32-21002A2E6004}"/>
                </a:ext>
              </a:extLst>
            </p:cNvPr>
            <p:cNvSpPr/>
            <p:nvPr/>
          </p:nvSpPr>
          <p:spPr>
            <a:xfrm>
              <a:off x="-1973007" y="3318676"/>
              <a:ext cx="5020409" cy="471589"/>
            </a:xfrm>
            <a:prstGeom prst="rect">
              <a:avLst/>
            </a:prstGeom>
            <a:solidFill>
              <a:srgbClr val="92D05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829CB02A-1BC7-4BBA-B6D7-BA8DF4E51136}"/>
                </a:ext>
              </a:extLst>
            </p:cNvPr>
            <p:cNvSpPr/>
            <p:nvPr/>
          </p:nvSpPr>
          <p:spPr>
            <a:xfrm>
              <a:off x="6080440" y="3318675"/>
              <a:ext cx="3047403" cy="47159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1" name="Group 48">
            <a:extLst>
              <a:ext uri="{FF2B5EF4-FFF2-40B4-BE49-F238E27FC236}">
                <a16:creationId xmlns:a16="http://schemas.microsoft.com/office/drawing/2014/main" id="{ABEDADD9-ECC2-4951-8215-242438CFB9B2}"/>
              </a:ext>
            </a:extLst>
          </p:cNvPr>
          <p:cNvGrpSpPr/>
          <p:nvPr/>
        </p:nvGrpSpPr>
        <p:grpSpPr>
          <a:xfrm>
            <a:off x="3143942" y="2575975"/>
            <a:ext cx="1661968" cy="1661968"/>
            <a:chOff x="2106609" y="1918259"/>
            <a:chExt cx="1872009" cy="1872009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259C21BD-3154-454E-995C-C4FA94458907}"/>
                </a:ext>
              </a:extLst>
            </p:cNvPr>
            <p:cNvSpPr/>
            <p:nvPr/>
          </p:nvSpPr>
          <p:spPr>
            <a:xfrm>
              <a:off x="2106609" y="1918259"/>
              <a:ext cx="1872009" cy="1872009"/>
            </a:xfrm>
            <a:prstGeom prst="ellipse">
              <a:avLst/>
            </a:prstGeom>
            <a:solidFill>
              <a:srgbClr val="00B05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196C6600-FF5B-487D-BBEF-7B607AD6C30D}"/>
                </a:ext>
              </a:extLst>
            </p:cNvPr>
            <p:cNvSpPr/>
            <p:nvPr/>
          </p:nvSpPr>
          <p:spPr>
            <a:xfrm>
              <a:off x="2582288" y="2377375"/>
              <a:ext cx="928825" cy="92882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4" name="Group 51">
            <a:extLst>
              <a:ext uri="{FF2B5EF4-FFF2-40B4-BE49-F238E27FC236}">
                <a16:creationId xmlns:a16="http://schemas.microsoft.com/office/drawing/2014/main" id="{D21DECE5-436C-4192-8D59-C0109C549AAA}"/>
              </a:ext>
            </a:extLst>
          </p:cNvPr>
          <p:cNvGrpSpPr/>
          <p:nvPr/>
        </p:nvGrpSpPr>
        <p:grpSpPr>
          <a:xfrm>
            <a:off x="5456681" y="2575975"/>
            <a:ext cx="1661968" cy="1661968"/>
            <a:chOff x="5146829" y="1918259"/>
            <a:chExt cx="1872009" cy="1872009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28740F02-586C-4FB8-A6E6-BDAD023936D0}"/>
                </a:ext>
              </a:extLst>
            </p:cNvPr>
            <p:cNvSpPr/>
            <p:nvPr/>
          </p:nvSpPr>
          <p:spPr>
            <a:xfrm>
              <a:off x="5146829" y="1918259"/>
              <a:ext cx="1872009" cy="187200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97E4CAD2-384F-4574-8279-D4A3B1553493}"/>
                </a:ext>
              </a:extLst>
            </p:cNvPr>
            <p:cNvSpPr/>
            <p:nvPr/>
          </p:nvSpPr>
          <p:spPr>
            <a:xfrm>
              <a:off x="5618421" y="2389851"/>
              <a:ext cx="928825" cy="92882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7" name="Group 54">
            <a:extLst>
              <a:ext uri="{FF2B5EF4-FFF2-40B4-BE49-F238E27FC236}">
                <a16:creationId xmlns:a16="http://schemas.microsoft.com/office/drawing/2014/main" id="{E9F3ADC1-D7BA-4E7C-8FD0-236FAB708D1F}"/>
              </a:ext>
            </a:extLst>
          </p:cNvPr>
          <p:cNvGrpSpPr/>
          <p:nvPr/>
        </p:nvGrpSpPr>
        <p:grpSpPr>
          <a:xfrm>
            <a:off x="7741526" y="2465496"/>
            <a:ext cx="1661968" cy="1661968"/>
            <a:chOff x="8187049" y="1918259"/>
            <a:chExt cx="1872009" cy="1872009"/>
          </a:xfrm>
        </p:grpSpPr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22FA2B23-E7BB-4B58-9D12-CBBCDD697ADB}"/>
                </a:ext>
              </a:extLst>
            </p:cNvPr>
            <p:cNvSpPr/>
            <p:nvPr/>
          </p:nvSpPr>
          <p:spPr>
            <a:xfrm>
              <a:off x="8187049" y="1918259"/>
              <a:ext cx="1872009" cy="1872009"/>
            </a:xfrm>
            <a:prstGeom prst="ellipse">
              <a:avLst/>
            </a:prstGeom>
            <a:solidFill>
              <a:srgbClr val="FFC00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CA7548E6-82F7-48AC-B8A9-20A4C9CEE094}"/>
                </a:ext>
              </a:extLst>
            </p:cNvPr>
            <p:cNvSpPr/>
            <p:nvPr/>
          </p:nvSpPr>
          <p:spPr>
            <a:xfrm>
              <a:off x="8658641" y="2402468"/>
              <a:ext cx="928825" cy="92882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0EAC46-3BE5-44FD-AE9C-5F423AC73AE3}"/>
              </a:ext>
            </a:extLst>
          </p:cNvPr>
          <p:cNvSpPr txBox="1"/>
          <p:nvPr/>
        </p:nvSpPr>
        <p:spPr>
          <a:xfrm>
            <a:off x="942038" y="1402778"/>
            <a:ext cx="4034479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32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Pusk tugmachasi yordamida</a:t>
            </a:r>
            <a:endParaRPr lang="en-US" sz="32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54BBB-7115-41AC-9DFF-17473ABF1BBC}"/>
              </a:ext>
            </a:extLst>
          </p:cNvPr>
          <p:cNvSpPr txBox="1"/>
          <p:nvPr/>
        </p:nvSpPr>
        <p:spPr>
          <a:xfrm>
            <a:off x="6941182" y="1238148"/>
            <a:ext cx="4396704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stolida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ikonkani</a:t>
            </a:r>
            <a:endParaRPr lang="en-US" sz="32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436B4C-5031-4D51-B590-2AE0C53FF466}"/>
              </a:ext>
            </a:extLst>
          </p:cNvPr>
          <p:cNvSpPr txBox="1"/>
          <p:nvPr/>
        </p:nvSpPr>
        <p:spPr>
          <a:xfrm>
            <a:off x="2780282" y="4860128"/>
            <a:ext cx="6955901" cy="10772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latin typeface="Roboto Light"/>
              </a:rPr>
              <a:t>Ish</a:t>
            </a:r>
            <a:r>
              <a:rPr lang="en-US" sz="3200" b="1" dirty="0">
                <a:latin typeface="Roboto Light"/>
              </a:rPr>
              <a:t> </a:t>
            </a:r>
            <a:r>
              <a:rPr lang="en-US" sz="3200" b="1" dirty="0" err="1">
                <a:latin typeface="Roboto Light"/>
              </a:rPr>
              <a:t>stolining</a:t>
            </a:r>
            <a:r>
              <a:rPr lang="en-US" sz="3200" b="1" dirty="0">
                <a:latin typeface="Roboto Light"/>
              </a:rPr>
              <a:t> </a:t>
            </a:r>
            <a:r>
              <a:rPr lang="en-US" sz="3200" b="1" dirty="0" err="1">
                <a:latin typeface="Roboto Light"/>
              </a:rPr>
              <a:t>masalalar</a:t>
            </a:r>
            <a:r>
              <a:rPr lang="en-US" sz="3200" b="1" dirty="0">
                <a:latin typeface="Roboto Light"/>
              </a:rPr>
              <a:t> </a:t>
            </a:r>
            <a:r>
              <a:rPr lang="en-US" sz="3200" b="1" dirty="0" err="1">
                <a:latin typeface="Roboto Light"/>
              </a:rPr>
              <a:t>panelida</a:t>
            </a:r>
            <a:r>
              <a:rPr lang="en-US" sz="3200" b="1" dirty="0">
                <a:latin typeface="Roboto Light"/>
              </a:rPr>
              <a:t> </a:t>
            </a:r>
            <a:r>
              <a:rPr lang="en-US" sz="3200" b="1" dirty="0" err="1">
                <a:latin typeface="Roboto Light"/>
              </a:rPr>
              <a:t>piktogramma</a:t>
            </a:r>
            <a:r>
              <a:rPr lang="en-US" sz="3200" b="1" dirty="0">
                <a:latin typeface="Roboto Light"/>
              </a:rPr>
              <a:t> </a:t>
            </a:r>
            <a:r>
              <a:rPr lang="en-US" sz="3200" b="1" dirty="0" err="1" smtClean="0">
                <a:latin typeface="Roboto Light"/>
              </a:rPr>
              <a:t>tugmasi</a:t>
            </a:r>
            <a:r>
              <a:rPr lang="en-US" sz="3200" b="1" dirty="0" smtClean="0">
                <a:latin typeface="Roboto Light"/>
              </a:rPr>
              <a:t> </a:t>
            </a:r>
            <a:r>
              <a:rPr lang="en-US" sz="3200" b="1" dirty="0" err="1" smtClean="0">
                <a:latin typeface="Roboto Light"/>
              </a:rPr>
              <a:t>orqali</a:t>
            </a:r>
            <a:endParaRPr lang="en-US" sz="3200" b="1" noProof="1"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0B6DBF48-3EC4-4156-8E1C-521092492E9E}"/>
              </a:ext>
            </a:extLst>
          </p:cNvPr>
          <p:cNvSpPr/>
          <p:nvPr/>
        </p:nvSpPr>
        <p:spPr>
          <a:xfrm rot="6634626" flipH="1">
            <a:off x="3098030" y="2116942"/>
            <a:ext cx="137242" cy="108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7" h="21600" extrusionOk="0">
                <a:moveTo>
                  <a:pt x="12447" y="18686"/>
                </a:moveTo>
                <a:lnTo>
                  <a:pt x="12447" y="0"/>
                </a:lnTo>
                <a:lnTo>
                  <a:pt x="8786" y="0"/>
                </a:lnTo>
                <a:lnTo>
                  <a:pt x="8786" y="18686"/>
                </a:lnTo>
                <a:cubicBezTo>
                  <a:pt x="3661" y="18787"/>
                  <a:pt x="0" y="19390"/>
                  <a:pt x="0" y="20143"/>
                </a:cubicBezTo>
                <a:cubicBezTo>
                  <a:pt x="0" y="20947"/>
                  <a:pt x="4759" y="21600"/>
                  <a:pt x="10617" y="21600"/>
                </a:cubicBezTo>
                <a:cubicBezTo>
                  <a:pt x="16475" y="21600"/>
                  <a:pt x="21234" y="20947"/>
                  <a:pt x="21234" y="20143"/>
                </a:cubicBezTo>
                <a:cubicBezTo>
                  <a:pt x="21600" y="19390"/>
                  <a:pt x="17573" y="18787"/>
                  <a:pt x="12447" y="1868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id="{96B5B95C-2F15-4E53-9959-93A0964F1A3B}"/>
              </a:ext>
            </a:extLst>
          </p:cNvPr>
          <p:cNvSpPr/>
          <p:nvPr/>
        </p:nvSpPr>
        <p:spPr>
          <a:xfrm>
            <a:off x="6206166" y="4028326"/>
            <a:ext cx="104135" cy="772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62" y="18686"/>
                </a:moveTo>
                <a:lnTo>
                  <a:pt x="12662" y="0"/>
                </a:lnTo>
                <a:lnTo>
                  <a:pt x="8938" y="0"/>
                </a:lnTo>
                <a:lnTo>
                  <a:pt x="8938" y="18686"/>
                </a:lnTo>
                <a:cubicBezTo>
                  <a:pt x="3724" y="18787"/>
                  <a:pt x="0" y="19390"/>
                  <a:pt x="0" y="20143"/>
                </a:cubicBezTo>
                <a:cubicBezTo>
                  <a:pt x="0" y="20947"/>
                  <a:pt x="4841" y="21600"/>
                  <a:pt x="10800" y="21600"/>
                </a:cubicBezTo>
                <a:cubicBezTo>
                  <a:pt x="16759" y="21600"/>
                  <a:pt x="21600" y="20947"/>
                  <a:pt x="21600" y="20143"/>
                </a:cubicBezTo>
                <a:cubicBezTo>
                  <a:pt x="21600" y="19390"/>
                  <a:pt x="17876" y="18787"/>
                  <a:pt x="12662" y="1868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DF7C8BF6-4813-406B-882B-0DFB76A40100}"/>
              </a:ext>
            </a:extLst>
          </p:cNvPr>
          <p:cNvSpPr/>
          <p:nvPr/>
        </p:nvSpPr>
        <p:spPr>
          <a:xfrm rot="13580555">
            <a:off x="9071482" y="1702360"/>
            <a:ext cx="136104" cy="1169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7" h="21600" extrusionOk="0">
                <a:moveTo>
                  <a:pt x="12447" y="18686"/>
                </a:moveTo>
                <a:lnTo>
                  <a:pt x="12447" y="0"/>
                </a:lnTo>
                <a:lnTo>
                  <a:pt x="8786" y="0"/>
                </a:lnTo>
                <a:lnTo>
                  <a:pt x="8786" y="18686"/>
                </a:lnTo>
                <a:cubicBezTo>
                  <a:pt x="3661" y="18787"/>
                  <a:pt x="0" y="19390"/>
                  <a:pt x="0" y="20143"/>
                </a:cubicBezTo>
                <a:cubicBezTo>
                  <a:pt x="0" y="20947"/>
                  <a:pt x="4759" y="21600"/>
                  <a:pt x="10617" y="21600"/>
                </a:cubicBezTo>
                <a:cubicBezTo>
                  <a:pt x="16475" y="21600"/>
                  <a:pt x="21234" y="20947"/>
                  <a:pt x="21234" y="20143"/>
                </a:cubicBezTo>
                <a:cubicBezTo>
                  <a:pt x="21600" y="19390"/>
                  <a:pt x="17573" y="18787"/>
                  <a:pt x="12447" y="1868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42" name="Arrow: Right 68">
            <a:extLst>
              <a:ext uri="{FF2B5EF4-FFF2-40B4-BE49-F238E27FC236}">
                <a16:creationId xmlns:a16="http://schemas.microsoft.com/office/drawing/2014/main" id="{B48967B2-7E5F-493A-8B73-02B3911723C1}"/>
              </a:ext>
            </a:extLst>
          </p:cNvPr>
          <p:cNvSpPr/>
          <p:nvPr/>
        </p:nvSpPr>
        <p:spPr>
          <a:xfrm>
            <a:off x="2105332" y="3827339"/>
            <a:ext cx="616880" cy="209550"/>
          </a:xfrm>
          <a:prstGeom prst="rightArrow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Arrow: Right 69">
            <a:extLst>
              <a:ext uri="{FF2B5EF4-FFF2-40B4-BE49-F238E27FC236}">
                <a16:creationId xmlns:a16="http://schemas.microsoft.com/office/drawing/2014/main" id="{BFD4B552-A614-4395-BABD-905924A7A09C}"/>
              </a:ext>
            </a:extLst>
          </p:cNvPr>
          <p:cNvSpPr/>
          <p:nvPr/>
        </p:nvSpPr>
        <p:spPr>
          <a:xfrm>
            <a:off x="4820168" y="2775141"/>
            <a:ext cx="616880" cy="209550"/>
          </a:xfrm>
          <a:prstGeom prst="rightArrow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Arrow: Right 70">
            <a:extLst>
              <a:ext uri="{FF2B5EF4-FFF2-40B4-BE49-F238E27FC236}">
                <a16:creationId xmlns:a16="http://schemas.microsoft.com/office/drawing/2014/main" id="{D656E705-54E3-4C0F-B125-B75200924FAF}"/>
              </a:ext>
            </a:extLst>
          </p:cNvPr>
          <p:cNvSpPr/>
          <p:nvPr/>
        </p:nvSpPr>
        <p:spPr>
          <a:xfrm>
            <a:off x="7094526" y="3828468"/>
            <a:ext cx="616880" cy="209550"/>
          </a:xfrm>
          <a:prstGeom prst="rightArrow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Arrow: Right 71">
            <a:extLst>
              <a:ext uri="{FF2B5EF4-FFF2-40B4-BE49-F238E27FC236}">
                <a16:creationId xmlns:a16="http://schemas.microsoft.com/office/drawing/2014/main" id="{58124C18-42F7-4132-BAD5-057FC4B69CFA}"/>
              </a:ext>
            </a:extLst>
          </p:cNvPr>
          <p:cNvSpPr/>
          <p:nvPr/>
        </p:nvSpPr>
        <p:spPr>
          <a:xfrm>
            <a:off x="9609725" y="2779268"/>
            <a:ext cx="616880" cy="209550"/>
          </a:xfrm>
          <a:prstGeom prst="rightArrow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0EAC46-3BE5-44FD-AE9C-5F423AC73AE3}"/>
              </a:ext>
            </a:extLst>
          </p:cNvPr>
          <p:cNvSpPr txBox="1"/>
          <p:nvPr/>
        </p:nvSpPr>
        <p:spPr>
          <a:xfrm>
            <a:off x="6146158" y="3012100"/>
            <a:ext cx="255121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0EAC46-3BE5-44FD-AE9C-5F423AC73AE3}"/>
              </a:ext>
            </a:extLst>
          </p:cNvPr>
          <p:cNvSpPr txBox="1"/>
          <p:nvPr/>
        </p:nvSpPr>
        <p:spPr>
          <a:xfrm>
            <a:off x="3842489" y="3053018"/>
            <a:ext cx="323110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0EAC46-3BE5-44FD-AE9C-5F423AC73AE3}"/>
              </a:ext>
            </a:extLst>
          </p:cNvPr>
          <p:cNvSpPr txBox="1"/>
          <p:nvPr/>
        </p:nvSpPr>
        <p:spPr>
          <a:xfrm>
            <a:off x="8410955" y="2972951"/>
            <a:ext cx="323110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40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313647" y="442141"/>
            <a:ext cx="10131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MICROSOFT WORD </a:t>
            </a:r>
            <a:r>
              <a:rPr lang="en-US" sz="32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dasturini</a:t>
            </a: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ishga</a:t>
            </a: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tushirish</a:t>
            </a: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-sinf13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729" y="159185"/>
            <a:ext cx="11882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tushirilgach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interfeysi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43" y="1238862"/>
            <a:ext cx="7444169" cy="396731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9" y="2623857"/>
            <a:ext cx="7472515" cy="39824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663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" y="24246"/>
            <a:ext cx="113607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Bitta</a:t>
            </a:r>
            <a:r>
              <a:rPr lang="en-US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papkaning</a:t>
            </a:r>
            <a:r>
              <a:rPr lang="en-US" sz="3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ichida</a:t>
            </a:r>
            <a:r>
              <a:rPr lang="en-US" sz="3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nechta</a:t>
            </a:r>
            <a:r>
              <a:rPr lang="en-US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papka</a:t>
            </a:r>
            <a:r>
              <a:rPr lang="en-US" sz="3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yaratsa</a:t>
            </a:r>
            <a:r>
              <a:rPr lang="en-US" sz="3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bo‘ladimi</a:t>
            </a:r>
            <a:r>
              <a:rPr lang="en-US" sz="3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ru-RU" sz="3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52" y="1771278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к создать локальный диск D? Пошаговая инструк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7" y="3243158"/>
            <a:ext cx="2054048" cy="10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7" y="1574598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22" y="1797000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54" y="3575039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81" y="5217342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36" y="3384137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>
            <a:spLocks noGrp="1"/>
          </p:cNvSpPr>
          <p:nvPr>
            <p:ph sz="half" idx="2"/>
          </p:nvPr>
        </p:nvSpPr>
        <p:spPr>
          <a:xfrm>
            <a:off x="1072279" y="2683978"/>
            <a:ext cx="656954" cy="677108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D</a:t>
            </a:r>
            <a:endParaRPr lang="ru-RU" sz="4400" b="1" dirty="0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 flipV="1">
            <a:off x="2371478" y="2257563"/>
            <a:ext cx="901359" cy="9070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4" idx="1"/>
          </p:cNvCxnSpPr>
          <p:nvPr/>
        </p:nvCxnSpPr>
        <p:spPr>
          <a:xfrm>
            <a:off x="2147455" y="4321478"/>
            <a:ext cx="1234126" cy="15788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694003" y="4067102"/>
            <a:ext cx="1149651" cy="2543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9" idx="3"/>
            <a:endCxn id="12" idx="1"/>
          </p:cNvCxnSpPr>
          <p:nvPr/>
        </p:nvCxnSpPr>
        <p:spPr>
          <a:xfrm>
            <a:off x="7104417" y="2454243"/>
            <a:ext cx="1148705" cy="257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5" idx="3"/>
            <a:endCxn id="9" idx="1"/>
          </p:cNvCxnSpPr>
          <p:nvPr/>
        </p:nvCxnSpPr>
        <p:spPr>
          <a:xfrm flipV="1">
            <a:off x="4694001" y="2454243"/>
            <a:ext cx="1149651" cy="161285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5" idx="1"/>
          </p:cNvCxnSpPr>
          <p:nvPr/>
        </p:nvCxnSpPr>
        <p:spPr>
          <a:xfrm>
            <a:off x="2590800" y="4052106"/>
            <a:ext cx="842436" cy="149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бъект 3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7" name="Объект 3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0" name="Объект 3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56" name="Прямая со стрелкой 55"/>
          <p:cNvCxnSpPr>
            <a:endCxn id="57" idx="1"/>
          </p:cNvCxnSpPr>
          <p:nvPr/>
        </p:nvCxnSpPr>
        <p:spPr>
          <a:xfrm>
            <a:off x="9579073" y="2446744"/>
            <a:ext cx="978089" cy="2036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2" y="1784139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29052" y="0"/>
            <a:ext cx="3561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Sarlavha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902468" y="584775"/>
            <a:ext cx="1503757" cy="420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890348" y="1005006"/>
            <a:ext cx="10465912" cy="5572775"/>
            <a:chOff x="890348" y="1005006"/>
            <a:chExt cx="10465912" cy="557277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650" y="1005006"/>
              <a:ext cx="10456610" cy="557277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348" y="1005006"/>
              <a:ext cx="2005252" cy="414220"/>
            </a:xfrm>
            <a:prstGeom prst="rect">
              <a:avLst/>
            </a:prstGeom>
          </p:spPr>
        </p:pic>
      </p:grpSp>
      <p:sp>
        <p:nvSpPr>
          <p:cNvPr id="7" name="Скругленный прямоугольник 6"/>
          <p:cNvSpPr/>
          <p:nvPr/>
        </p:nvSpPr>
        <p:spPr>
          <a:xfrm>
            <a:off x="4527978" y="790784"/>
            <a:ext cx="2374490" cy="4211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7677" y="23132"/>
            <a:ext cx="5087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Tezkor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990948" y="496525"/>
            <a:ext cx="142652" cy="2913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803703" y="793101"/>
            <a:ext cx="2374490" cy="412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462835" y="908569"/>
            <a:ext cx="2374490" cy="412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9180242" y="1315694"/>
            <a:ext cx="1262552" cy="1195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486020" y="2426250"/>
            <a:ext cx="3561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Oynachani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tugmachalari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67740" y="5242532"/>
            <a:ext cx="5922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masshtabini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8839200" y="5787564"/>
            <a:ext cx="1577091" cy="424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8839200" y="6217720"/>
            <a:ext cx="2764336" cy="5719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8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4" grpId="0"/>
      <p:bldP spid="16" grpId="0" animBg="1"/>
      <p:bldP spid="18" grpId="0" animBg="1"/>
      <p:bldP spid="22" grpId="0"/>
      <p:bldP spid="17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846805" y="908569"/>
            <a:ext cx="10465912" cy="5572775"/>
            <a:chOff x="890348" y="1005006"/>
            <a:chExt cx="10465912" cy="557277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650" y="1005006"/>
              <a:ext cx="10456610" cy="557277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348" y="1005006"/>
              <a:ext cx="2005252" cy="414220"/>
            </a:xfrm>
            <a:prstGeom prst="rect">
              <a:avLst/>
            </a:prstGeom>
          </p:spPr>
        </p:pic>
      </p:grpSp>
      <p:sp>
        <p:nvSpPr>
          <p:cNvPr id="18" name="Скругленный прямоугольник 17"/>
          <p:cNvSpPr/>
          <p:nvPr/>
        </p:nvSpPr>
        <p:spPr>
          <a:xfrm>
            <a:off x="638628" y="1109216"/>
            <a:ext cx="10842171" cy="3567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4136571" y="476568"/>
            <a:ext cx="1947841" cy="6391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56107" y="131730"/>
            <a:ext cx="3561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bo‘limi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4086" r="82512" b="80980"/>
          <a:stretch/>
        </p:blipFill>
        <p:spPr>
          <a:xfrm flipH="1">
            <a:off x="435427" y="1843548"/>
            <a:ext cx="3091544" cy="476373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837545" y="4762097"/>
            <a:ext cx="2235199" cy="13761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Restoran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menyusi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34516" y="4044893"/>
            <a:ext cx="3452048" cy="7345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Turk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taomlar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31942" y="4783768"/>
            <a:ext cx="3452048" cy="7345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Shirinliklar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318171" y="746964"/>
            <a:ext cx="1698875" cy="7345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Palov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18171" y="1481528"/>
            <a:ext cx="1698875" cy="7345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Norin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18171" y="2212345"/>
            <a:ext cx="1698875" cy="7345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Manti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318171" y="3475416"/>
            <a:ext cx="2274061" cy="7345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Bifshteks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318171" y="4209980"/>
            <a:ext cx="2274061" cy="7345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Bistrogin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318171" y="4940797"/>
            <a:ext cx="2274061" cy="7345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Spagetti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8650363" y="1175479"/>
            <a:ext cx="646265" cy="1745169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5" idx="1"/>
          </p:cNvCxnSpPr>
          <p:nvPr/>
        </p:nvCxnSpPr>
        <p:spPr>
          <a:xfrm flipV="1">
            <a:off x="8686564" y="1848810"/>
            <a:ext cx="631607" cy="1047292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6" idx="1"/>
          </p:cNvCxnSpPr>
          <p:nvPr/>
        </p:nvCxnSpPr>
        <p:spPr>
          <a:xfrm flipV="1">
            <a:off x="8650363" y="2579627"/>
            <a:ext cx="667808" cy="359109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679753" y="3716146"/>
            <a:ext cx="627076" cy="1802186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7" idx="1"/>
          </p:cNvCxnSpPr>
          <p:nvPr/>
        </p:nvCxnSpPr>
        <p:spPr>
          <a:xfrm>
            <a:off x="8665021" y="3636948"/>
            <a:ext cx="653150" cy="205750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8" idx="1"/>
          </p:cNvCxnSpPr>
          <p:nvPr/>
        </p:nvCxnSpPr>
        <p:spPr>
          <a:xfrm>
            <a:off x="8665021" y="3646798"/>
            <a:ext cx="653150" cy="930464"/>
          </a:xfrm>
          <a:prstGeom prst="straightConnector1">
            <a:avLst/>
          </a:prstGeom>
          <a:ln w="57150">
            <a:solidFill>
              <a:srgbClr val="EA0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5212973" y="2575765"/>
            <a:ext cx="3452048" cy="7345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Milliy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taomlar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12973" y="3310329"/>
            <a:ext cx="3452048" cy="7345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Yevropa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taomlar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1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8" y="1393371"/>
            <a:ext cx="11428342" cy="1254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3" y="3903255"/>
            <a:ext cx="11494447" cy="1262201"/>
          </a:xfrm>
          <a:prstGeom prst="rect">
            <a:avLst/>
          </a:prstGeom>
        </p:spPr>
      </p:pic>
      <p:sp>
        <p:nvSpPr>
          <p:cNvPr id="10" name="Левая фигурная скобка 9"/>
          <p:cNvSpPr/>
          <p:nvPr/>
        </p:nvSpPr>
        <p:spPr>
          <a:xfrm rot="16200000">
            <a:off x="992588" y="1953618"/>
            <a:ext cx="373747" cy="1763138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2933700" y="1775645"/>
            <a:ext cx="373747" cy="2119085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Левая фигурная скобка 11"/>
          <p:cNvSpPr/>
          <p:nvPr/>
        </p:nvSpPr>
        <p:spPr>
          <a:xfrm rot="16200000">
            <a:off x="5007844" y="1890360"/>
            <a:ext cx="373747" cy="1889651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Левая фигурная скобка 12"/>
          <p:cNvSpPr/>
          <p:nvPr/>
        </p:nvSpPr>
        <p:spPr>
          <a:xfrm rot="16200000">
            <a:off x="8211699" y="609302"/>
            <a:ext cx="373747" cy="4451768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/>
          <p:cNvSpPr/>
          <p:nvPr/>
        </p:nvSpPr>
        <p:spPr>
          <a:xfrm rot="16200000">
            <a:off x="3133443" y="4231275"/>
            <a:ext cx="373747" cy="2242108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Левая фигурная скобка 14"/>
          <p:cNvSpPr/>
          <p:nvPr/>
        </p:nvSpPr>
        <p:spPr>
          <a:xfrm rot="16200000">
            <a:off x="801107" y="4732017"/>
            <a:ext cx="373747" cy="1240625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Левая фигурная скобка 15"/>
          <p:cNvSpPr/>
          <p:nvPr/>
        </p:nvSpPr>
        <p:spPr>
          <a:xfrm rot="16200000">
            <a:off x="5219700" y="4459701"/>
            <a:ext cx="373747" cy="1785258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Левая фигурная скобка 16"/>
          <p:cNvSpPr/>
          <p:nvPr/>
        </p:nvSpPr>
        <p:spPr>
          <a:xfrm rot="16200000">
            <a:off x="8514442" y="4677416"/>
            <a:ext cx="373747" cy="1349826"/>
          </a:xfrm>
          <a:prstGeom prst="leftBrace">
            <a:avLst>
              <a:gd name="adj1" fmla="val 28134"/>
              <a:gd name="adj2" fmla="val 4890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173164" y="2975990"/>
            <a:ext cx="254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Буфер обмена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08339" y="2975989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Шрифты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77283" y="2992333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Абзац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12369" y="3055099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Стили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90539" y="5569502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0573" y="6046650"/>
            <a:ext cx="25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Таблицы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61030" y="5569502"/>
            <a:ext cx="2728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48339" y="5575490"/>
            <a:ext cx="2728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Настройки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1030" y="5593988"/>
            <a:ext cx="2728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Колонтитулы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245" y="1211601"/>
            <a:ext cx="49548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muharririning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mobil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qurilmalar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(Android,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Mac 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dasturlarga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versiyalari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опирайтинг со смартфона: как полностью перейти на работу с мобильн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53" y="1371599"/>
            <a:ext cx="6998150" cy="53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crosoft выпустила мобильную версию Office для iPhon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67" r="90000">
                        <a14:foregroundMark x1="71833" y1="42714" x2="70167" y2="41960"/>
                        <a14:foregroundMark x1="70333" y1="46985" x2="67167" y2="50754"/>
                        <a14:foregroundMark x1="66667" y1="68593" x2="65833" y2="73869"/>
                        <a14:backgroundMark x1="36833" y1="44221" x2="32333" y2="49246"/>
                        <a14:backgroundMark x1="20833" y1="10553" x2="9833" y2="16332"/>
                        <a14:backgroundMark x1="3167" y1="7538" x2="10167" y2="68593"/>
                        <a14:backgroundMark x1="8500" y1="16080" x2="17833" y2="38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2" y="4258589"/>
            <a:ext cx="3642292" cy="241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9847" y="235663"/>
            <a:ext cx="10095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MS 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Word</a:t>
            </a:r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dasturining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mobil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versiyalari</a:t>
            </a:r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6711" y="1199723"/>
            <a:ext cx="105990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5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54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kumimoji="0" lang="en-US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50-betidagi</a:t>
            </a:r>
            <a:r>
              <a:rPr kumimoji="0" lang="en-US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54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avol</a:t>
            </a:r>
            <a:r>
              <a:rPr kumimoji="0" lang="en-US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hildren and laptop computer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b="14060"/>
          <a:stretch/>
        </p:blipFill>
        <p:spPr bwMode="auto">
          <a:xfrm>
            <a:off x="4442242" y="4473562"/>
            <a:ext cx="3530815" cy="221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8121" y="3251710"/>
            <a:ext cx="10599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atin typeface="Arial" pitchFamily="34" charset="0"/>
                <a:cs typeface="Arial" pitchFamily="34" charset="0"/>
              </a:rPr>
              <a:t>2. Word </a:t>
            </a:r>
            <a:r>
              <a:rPr lang="en-US" sz="5400" dirty="0" err="1">
                <a:latin typeface="Arial" pitchFamily="34" charset="0"/>
                <a:cs typeface="Arial" pitchFamily="34" charset="0"/>
              </a:rPr>
              <a:t>mamlakatiga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latin typeface="Arial" pitchFamily="34" charset="0"/>
                <a:cs typeface="Arial" pitchFamily="34" charset="0"/>
              </a:rPr>
              <a:t>sayohat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 </a:t>
            </a:r>
            <a:endParaRPr lang="en-US" sz="5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" y="325205"/>
            <a:ext cx="11928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Bir</a:t>
            </a:r>
            <a:r>
              <a:rPr lang="en-US" sz="32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xil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nomli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fayl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yoki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papka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yaratish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mumkinmi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? </a:t>
            </a:r>
            <a:endParaRPr lang="ru-RU" sz="32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28766" y="1776495"/>
            <a:ext cx="3857667" cy="677108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k</a:t>
            </a:r>
            <a:r>
              <a:rPr lang="en-US" sz="4400" dirty="0" smtClean="0">
                <a:solidFill>
                  <a:schemeClr val="tx1"/>
                </a:solidFill>
              </a:rPr>
              <a:t>itob.docx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2"/>
          </p:nvPr>
        </p:nvSpPr>
        <p:spPr>
          <a:xfrm>
            <a:off x="1728766" y="2865066"/>
            <a:ext cx="3857667" cy="67710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kitob.xlsx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half" idx="2"/>
          </p:nvPr>
        </p:nvSpPr>
        <p:spPr>
          <a:xfrm>
            <a:off x="1728765" y="3938458"/>
            <a:ext cx="3857667" cy="67710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kitob.jpg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1728764" y="5027029"/>
            <a:ext cx="3857667" cy="67710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kitob.mp4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720435" y="1690254"/>
            <a:ext cx="886691" cy="4502727"/>
          </a:xfrm>
          <a:prstGeom prst="leftBrace">
            <a:avLst>
              <a:gd name="adj1" fmla="val 55208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21" y="2886878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к создать локальный диск D? Пошаговая инструк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80" y="1465119"/>
            <a:ext cx="2054048" cy="10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02" y="2886878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758" y="2826829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3" y="4831122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271" y="4831122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85" y="4731554"/>
            <a:ext cx="1260765" cy="13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>
            <a:spLocks noGrp="1"/>
          </p:cNvSpPr>
          <p:nvPr>
            <p:ph sz="half" idx="2"/>
          </p:nvPr>
        </p:nvSpPr>
        <p:spPr>
          <a:xfrm>
            <a:off x="9630472" y="1972542"/>
            <a:ext cx="656954" cy="677108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D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17" name="Объект 2"/>
          <p:cNvSpPr>
            <a:spLocks noGrp="1"/>
          </p:cNvSpPr>
          <p:nvPr>
            <p:ph sz="half" idx="2"/>
          </p:nvPr>
        </p:nvSpPr>
        <p:spPr>
          <a:xfrm>
            <a:off x="6203216" y="4046291"/>
            <a:ext cx="1287338" cy="430887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Maktab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8" name="Объект 2"/>
          <p:cNvSpPr>
            <a:spLocks noGrp="1"/>
          </p:cNvSpPr>
          <p:nvPr>
            <p:ph sz="half" idx="2"/>
          </p:nvPr>
        </p:nvSpPr>
        <p:spPr>
          <a:xfrm>
            <a:off x="5150698" y="5977537"/>
            <a:ext cx="1287338" cy="430887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Maktab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9" name="Объект 2"/>
          <p:cNvSpPr>
            <a:spLocks noGrp="1"/>
          </p:cNvSpPr>
          <p:nvPr>
            <p:ph sz="half" idx="2"/>
          </p:nvPr>
        </p:nvSpPr>
        <p:spPr>
          <a:xfrm>
            <a:off x="7900398" y="4109961"/>
            <a:ext cx="1966210" cy="430887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O‘quvchilar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0" name="Объект 2"/>
          <p:cNvSpPr>
            <a:spLocks noGrp="1"/>
          </p:cNvSpPr>
          <p:nvPr>
            <p:ph sz="half" idx="2"/>
          </p:nvPr>
        </p:nvSpPr>
        <p:spPr>
          <a:xfrm>
            <a:off x="7957016" y="6097483"/>
            <a:ext cx="1966210" cy="538796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O‘quvchilar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1" name="Объект 2"/>
          <p:cNvSpPr>
            <a:spLocks noGrp="1"/>
          </p:cNvSpPr>
          <p:nvPr>
            <p:ph sz="half" idx="2"/>
          </p:nvPr>
        </p:nvSpPr>
        <p:spPr>
          <a:xfrm>
            <a:off x="10575360" y="4046291"/>
            <a:ext cx="1051505" cy="430887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Sinf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2" name="Объект 2"/>
          <p:cNvSpPr>
            <a:spLocks noGrp="1"/>
          </p:cNvSpPr>
          <p:nvPr>
            <p:ph sz="half" idx="2"/>
          </p:nvPr>
        </p:nvSpPr>
        <p:spPr>
          <a:xfrm>
            <a:off x="10468403" y="6097483"/>
            <a:ext cx="1051505" cy="430887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5-sinf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044113" y="2479965"/>
            <a:ext cx="1223554" cy="4605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1" idx="0"/>
          </p:cNvCxnSpPr>
          <p:nvPr/>
        </p:nvCxnSpPr>
        <p:spPr>
          <a:xfrm flipH="1">
            <a:off x="6846885" y="2479965"/>
            <a:ext cx="1168403" cy="40691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8883504" y="2534486"/>
            <a:ext cx="1" cy="508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474037" y="5408458"/>
            <a:ext cx="182837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3" idx="1"/>
            <a:endCxn id="14" idx="3"/>
          </p:cNvCxnSpPr>
          <p:nvPr/>
        </p:nvCxnSpPr>
        <p:spPr>
          <a:xfrm flipH="1">
            <a:off x="9606036" y="5514087"/>
            <a:ext cx="693797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10955468" y="4477178"/>
            <a:ext cx="1" cy="5087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трелка вверх 21"/>
          <p:cNvSpPr/>
          <p:nvPr/>
        </p:nvSpPr>
        <p:spPr>
          <a:xfrm rot="2725445">
            <a:off x="7740562" y="3252353"/>
            <a:ext cx="377241" cy="1985962"/>
          </a:xfrm>
          <a:prstGeom prst="upArrow">
            <a:avLst>
              <a:gd name="adj1" fmla="val 50000"/>
              <a:gd name="adj2" fmla="val 118173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верх 1"/>
          <p:cNvSpPr/>
          <p:nvPr/>
        </p:nvSpPr>
        <p:spPr>
          <a:xfrm rot="18843149">
            <a:off x="3067511" y="3443054"/>
            <a:ext cx="377241" cy="1985962"/>
          </a:xfrm>
          <a:prstGeom prst="upArrow">
            <a:avLst>
              <a:gd name="adj1" fmla="val 50000"/>
              <a:gd name="adj2" fmla="val 118173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5529" y="268071"/>
            <a:ext cx="1184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Fayl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yoki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papkalarni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ochishning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qanday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usullari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bor</a:t>
            </a:r>
            <a:r>
              <a:rPr lang="en-US" sz="32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? </a:t>
            </a:r>
            <a:endParaRPr lang="ru-RU" sz="32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Picture 8" descr="Что такое файл | BeginPC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07" y="3934819"/>
            <a:ext cx="2310419" cy="26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се способы, как показать скрытые файлы и папки Windows 10 | softlakecity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6" y="4286452"/>
            <a:ext cx="2125505" cy="23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045413" y="1500214"/>
            <a:ext cx="3962625" cy="1769459"/>
            <a:chOff x="518052" y="4441424"/>
            <a:chExt cx="4556661" cy="2103076"/>
          </a:xfrm>
        </p:grpSpPr>
        <p:pic>
          <p:nvPicPr>
            <p:cNvPr id="9" name="Picture 2" descr="клавиши со стрелками скачать бесплатно - Компьютерная клавиатура клавиша  ввода клавиши со стрелками картинки - клавиша Shi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1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52" y="4441424"/>
              <a:ext cx="4556661" cy="210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Скругленный прямоугольник 9"/>
            <p:cNvSpPr/>
            <p:nvPr/>
          </p:nvSpPr>
          <p:spPr>
            <a:xfrm>
              <a:off x="1907457" y="4709761"/>
              <a:ext cx="2271252" cy="895350"/>
            </a:xfrm>
            <a:prstGeom prst="roundRect">
              <a:avLst>
                <a:gd name="adj" fmla="val 3643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61622" y="1544555"/>
            <a:ext cx="2694510" cy="1869493"/>
            <a:chOff x="312928" y="4367110"/>
            <a:chExt cx="2694510" cy="1869493"/>
          </a:xfrm>
        </p:grpSpPr>
        <p:pic>
          <p:nvPicPr>
            <p:cNvPr id="12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915" y="4467472"/>
              <a:ext cx="1404523" cy="1404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15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64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Скругленный прямоугольник 14"/>
            <p:cNvSpPr/>
            <p:nvPr/>
          </p:nvSpPr>
          <p:spPr>
            <a:xfrm>
              <a:off x="312928" y="4367110"/>
              <a:ext cx="2579974" cy="186949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79"/>
          <a:stretch/>
        </p:blipFill>
        <p:spPr bwMode="auto">
          <a:xfrm>
            <a:off x="8781792" y="3134547"/>
            <a:ext cx="8940021" cy="403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8640444" y="1327191"/>
            <a:ext cx="2245329" cy="1869493"/>
            <a:chOff x="312928" y="4367110"/>
            <a:chExt cx="2245329" cy="1869493"/>
          </a:xfrm>
        </p:grpSpPr>
        <p:pic>
          <p:nvPicPr>
            <p:cNvPr id="17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9594" y="4531048"/>
              <a:ext cx="1484883" cy="148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05" y="4701946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312928" y="4367110"/>
              <a:ext cx="2245329" cy="186949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Стрелка вверх 22"/>
          <p:cNvSpPr/>
          <p:nvPr/>
        </p:nvSpPr>
        <p:spPr>
          <a:xfrm>
            <a:off x="5823276" y="3134547"/>
            <a:ext cx="377241" cy="1409136"/>
          </a:xfrm>
          <a:prstGeom prst="upArrow">
            <a:avLst>
              <a:gd name="adj1" fmla="val 50000"/>
              <a:gd name="adj2" fmla="val 118173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1709" y="1092135"/>
            <a:ext cx="104463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Roboto Light"/>
              </a:rPr>
              <a:t>a</a:t>
            </a:r>
            <a:r>
              <a:rPr lang="en-US" sz="4000" dirty="0">
                <a:latin typeface="Roboto Light"/>
              </a:rPr>
              <a:t>) </a:t>
            </a:r>
            <a:r>
              <a:rPr lang="en-US" sz="4000" dirty="0" err="1">
                <a:latin typeface="Roboto Light"/>
              </a:rPr>
              <a:t>Fayllar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faqat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tashqi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xotirada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bo‘ladi</a:t>
            </a:r>
            <a:r>
              <a:rPr lang="en-US" sz="4000" dirty="0">
                <a:latin typeface="Roboto Light"/>
              </a:rPr>
              <a:t>. </a:t>
            </a:r>
          </a:p>
          <a:p>
            <a:pPr marL="536575" indent="-536575">
              <a:lnSpc>
                <a:spcPct val="150000"/>
              </a:lnSpc>
            </a:pPr>
            <a:r>
              <a:rPr lang="en-US" sz="4000" dirty="0">
                <a:latin typeface="Roboto Light"/>
              </a:rPr>
              <a:t>b) </a:t>
            </a:r>
            <a:r>
              <a:rPr lang="en-US" sz="4000" dirty="0" err="1">
                <a:latin typeface="Roboto Light"/>
              </a:rPr>
              <a:t>Fayllarni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xotirada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faqat</a:t>
            </a:r>
            <a:r>
              <a:rPr lang="en-US" sz="4000" dirty="0">
                <a:latin typeface="Roboto Light"/>
              </a:rPr>
              <a:t> nom </a:t>
            </a:r>
            <a:r>
              <a:rPr lang="en-US" sz="4000" dirty="0" err="1">
                <a:latin typeface="Roboto Light"/>
              </a:rPr>
              <a:t>berib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saqlash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smtClean="0">
                <a:latin typeface="Roboto Light"/>
              </a:rPr>
              <a:t> </a:t>
            </a:r>
            <a:r>
              <a:rPr lang="en-US" sz="4000" dirty="0" err="1" smtClean="0">
                <a:latin typeface="Roboto Light"/>
              </a:rPr>
              <a:t>mumkin</a:t>
            </a:r>
            <a:r>
              <a:rPr lang="en-US" sz="4000" dirty="0">
                <a:latin typeface="Roboto Ligh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Roboto Light"/>
              </a:rPr>
              <a:t>c) </a:t>
            </a:r>
            <a:r>
              <a:rPr lang="en-US" sz="4000" dirty="0" err="1">
                <a:latin typeface="Roboto Light"/>
              </a:rPr>
              <a:t>Papka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faylning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ichida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joylashishi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mumkin</a:t>
            </a:r>
            <a:r>
              <a:rPr lang="en-US" sz="4000" dirty="0">
                <a:latin typeface="Roboto Ligh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Roboto Light"/>
              </a:rPr>
              <a:t>d) </a:t>
            </a:r>
            <a:r>
              <a:rPr lang="en-US" sz="4000" dirty="0" err="1">
                <a:latin typeface="Roboto Light"/>
              </a:rPr>
              <a:t>Faylni</a:t>
            </a:r>
            <a:r>
              <a:rPr lang="en-US" sz="4000" dirty="0">
                <a:latin typeface="Roboto Light"/>
              </a:rPr>
              <a:t> </a:t>
            </a:r>
            <a:r>
              <a:rPr lang="ru-RU" sz="4000" dirty="0">
                <a:latin typeface="Roboto Light"/>
              </a:rPr>
              <a:t>Создать </a:t>
            </a:r>
            <a:r>
              <a:rPr lang="en-US" sz="4000" dirty="0" err="1">
                <a:latin typeface="Roboto Light"/>
              </a:rPr>
              <a:t>buyrug‘i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orqali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yaratish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mumkin</a:t>
            </a:r>
            <a:r>
              <a:rPr lang="en-US" sz="4000" dirty="0">
                <a:latin typeface="Roboto Light"/>
              </a:rPr>
              <a:t>. </a:t>
            </a:r>
            <a:r>
              <a:rPr lang="en-US" sz="4000" dirty="0" smtClean="0">
                <a:latin typeface="Roboto Light"/>
              </a:rPr>
              <a:t>  </a:t>
            </a:r>
            <a:endParaRPr lang="ru-RU" sz="4000" dirty="0"/>
          </a:p>
        </p:txBody>
      </p:sp>
      <p:pic>
        <p:nvPicPr>
          <p:cNvPr id="3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0" t="21747" r="3176" b="20852"/>
          <a:stretch/>
        </p:blipFill>
        <p:spPr bwMode="auto">
          <a:xfrm>
            <a:off x="579371" y="1279184"/>
            <a:ext cx="864019" cy="8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2254" r="66744" b="23239"/>
          <a:stretch/>
        </p:blipFill>
        <p:spPr bwMode="auto">
          <a:xfrm>
            <a:off x="579371" y="4044404"/>
            <a:ext cx="881565" cy="7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0" t="21747" r="3176" b="20852"/>
          <a:stretch/>
        </p:blipFill>
        <p:spPr bwMode="auto">
          <a:xfrm>
            <a:off x="608172" y="4968004"/>
            <a:ext cx="864019" cy="8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0" t="21747" r="3176" b="20852"/>
          <a:stretch/>
        </p:blipFill>
        <p:spPr bwMode="auto">
          <a:xfrm>
            <a:off x="579370" y="2324817"/>
            <a:ext cx="864019" cy="8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400" y="233565"/>
            <a:ext cx="11845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“</a:t>
            </a:r>
            <a:r>
              <a:rPr lang="en-US" sz="40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H</a:t>
            </a:r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a” </a:t>
            </a:r>
            <a:r>
              <a:rPr lang="en-US" sz="4000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yoki</a:t>
            </a:r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“</a:t>
            </a:r>
            <a:r>
              <a:rPr lang="en-US" sz="4000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Yo‘q</a:t>
            </a:r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” </a:t>
            </a:r>
            <a:endParaRPr lang="ru-RU" sz="4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4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0982" y="1235925"/>
            <a:ext cx="103770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Roboto Light"/>
              </a:rPr>
              <a:t>e</a:t>
            </a:r>
            <a:r>
              <a:rPr lang="en-US" sz="3600" dirty="0">
                <a:latin typeface="Roboto Light"/>
              </a:rPr>
              <a:t>) </a:t>
            </a:r>
            <a:r>
              <a:rPr lang="en-US" sz="3600" dirty="0" err="1">
                <a:latin typeface="Roboto Light"/>
              </a:rPr>
              <a:t>Fayl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kengaytmasini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foydalanuvchining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o‘zi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belgilaydi</a:t>
            </a:r>
            <a:r>
              <a:rPr lang="en-US" sz="3600" dirty="0">
                <a:latin typeface="Roboto Light"/>
              </a:rPr>
              <a:t>. </a:t>
            </a:r>
            <a:endParaRPr lang="ru-RU" sz="3600" dirty="0" smtClean="0">
              <a:latin typeface="Roboto Light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Roboto Light"/>
              </a:rPr>
              <a:t>f</a:t>
            </a:r>
            <a:r>
              <a:rPr lang="en-US" sz="3600" dirty="0">
                <a:latin typeface="Roboto Light"/>
              </a:rPr>
              <a:t>) </a:t>
            </a:r>
            <a:r>
              <a:rPr lang="en-US" sz="3600" dirty="0" err="1">
                <a:latin typeface="Roboto Light"/>
              </a:rPr>
              <a:t>Papkani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hosil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qilish</a:t>
            </a:r>
            <a:r>
              <a:rPr lang="en-US" sz="3600" dirty="0">
                <a:latin typeface="Roboto Light"/>
              </a:rPr>
              <a:t>, </a:t>
            </a:r>
            <a:r>
              <a:rPr lang="en-US" sz="3600" dirty="0" err="1">
                <a:latin typeface="Roboto Light"/>
              </a:rPr>
              <a:t>undan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nusxa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olish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va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uni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o‘chirish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mumkin</a:t>
            </a:r>
            <a:r>
              <a:rPr lang="en-US" sz="3600" dirty="0">
                <a:latin typeface="Roboto Light"/>
              </a:rPr>
              <a:t>. </a:t>
            </a:r>
            <a:endParaRPr lang="ru-RU" sz="3600" dirty="0" smtClean="0">
              <a:latin typeface="Roboto Light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Roboto Light"/>
              </a:rPr>
              <a:t>g</a:t>
            </a:r>
            <a:r>
              <a:rPr lang="en-US" sz="3600" dirty="0">
                <a:latin typeface="Roboto Light"/>
              </a:rPr>
              <a:t>) </a:t>
            </a:r>
            <a:r>
              <a:rPr lang="en-US" sz="3600" dirty="0" err="1">
                <a:latin typeface="Roboto Light"/>
              </a:rPr>
              <a:t>Papkaning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ichida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faqat</a:t>
            </a:r>
            <a:r>
              <a:rPr lang="en-US" sz="3600" dirty="0">
                <a:latin typeface="Roboto Light"/>
              </a:rPr>
              <a:t> 1 </a:t>
            </a:r>
            <a:r>
              <a:rPr lang="en-US" sz="3600" dirty="0" err="1">
                <a:latin typeface="Roboto Light"/>
              </a:rPr>
              <a:t>tagina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papka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yaratish</a:t>
            </a:r>
            <a:r>
              <a:rPr lang="en-US" sz="3600" dirty="0">
                <a:latin typeface="Roboto Light"/>
              </a:rPr>
              <a:t> </a:t>
            </a:r>
            <a:r>
              <a:rPr lang="en-US" sz="3600" dirty="0" err="1">
                <a:latin typeface="Roboto Light"/>
              </a:rPr>
              <a:t>mumkin</a:t>
            </a:r>
            <a:r>
              <a:rPr lang="en-US" sz="3600" dirty="0">
                <a:latin typeface="Roboto Light"/>
              </a:rPr>
              <a:t>. </a:t>
            </a:r>
            <a:r>
              <a:rPr lang="en-US" sz="3600" dirty="0" smtClean="0">
                <a:latin typeface="Roboto Light"/>
              </a:rPr>
              <a:t> </a:t>
            </a:r>
            <a:endParaRPr lang="ru-RU" sz="3600" dirty="0"/>
          </a:p>
        </p:txBody>
      </p:sp>
      <p:pic>
        <p:nvPicPr>
          <p:cNvPr id="3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2254" r="66744" b="23239"/>
          <a:stretch/>
        </p:blipFill>
        <p:spPr bwMode="auto">
          <a:xfrm>
            <a:off x="712798" y="1425895"/>
            <a:ext cx="881565" cy="7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0" t="21747" r="3176" b="20852"/>
          <a:stretch/>
        </p:blipFill>
        <p:spPr bwMode="auto">
          <a:xfrm>
            <a:off x="712798" y="3083785"/>
            <a:ext cx="864019" cy="8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Да, нет и осторожность, тик и перекрестные знаки, отметка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2254" r="66744" b="23239"/>
          <a:stretch/>
        </p:blipFill>
        <p:spPr bwMode="auto">
          <a:xfrm>
            <a:off x="712798" y="4737132"/>
            <a:ext cx="881565" cy="7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400" y="233565"/>
            <a:ext cx="11845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“</a:t>
            </a:r>
            <a:r>
              <a:rPr lang="en-US" sz="40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H</a:t>
            </a:r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a” </a:t>
            </a:r>
            <a:r>
              <a:rPr lang="en-US" sz="4000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yoki</a:t>
            </a:r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“</a:t>
            </a:r>
            <a:r>
              <a:rPr lang="en-US" sz="4000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Yo‘q</a:t>
            </a:r>
            <a:r>
              <a:rPr lang="en-US" sz="4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” </a:t>
            </a:r>
            <a:endParaRPr lang="ru-RU" sz="4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148" y="285012"/>
            <a:ext cx="11911781" cy="1200329"/>
          </a:xfrm>
          <a:prstGeom prst="rect">
            <a:avLst/>
          </a:prstGeom>
          <a:solidFill>
            <a:srgbClr val="2365C7"/>
          </a:solidFill>
          <a:ln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Quyidagi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rasmlarda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ko‘rsatilgan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qaysi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vositalar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fayllar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saqlanishiga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bog‘liq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emas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?</a:t>
            </a:r>
            <a:endParaRPr lang="ru-RU" sz="3600" b="1" dirty="0">
              <a:solidFill>
                <a:schemeClr val="bg1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1" y="1824552"/>
            <a:ext cx="10610882" cy="405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множение 2"/>
          <p:cNvSpPr/>
          <p:nvPr/>
        </p:nvSpPr>
        <p:spPr>
          <a:xfrm>
            <a:off x="2451180" y="1742797"/>
            <a:ext cx="1949014" cy="1375165"/>
          </a:xfrm>
          <a:prstGeom prst="mathMultiply">
            <a:avLst>
              <a:gd name="adj1" fmla="val 711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/>
          <p:cNvSpPr/>
          <p:nvPr/>
        </p:nvSpPr>
        <p:spPr>
          <a:xfrm>
            <a:off x="4524362" y="1767575"/>
            <a:ext cx="1876606" cy="1350387"/>
          </a:xfrm>
          <a:prstGeom prst="mathMultiply">
            <a:avLst>
              <a:gd name="adj1" fmla="val 711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/>
          <p:cNvSpPr/>
          <p:nvPr/>
        </p:nvSpPr>
        <p:spPr>
          <a:xfrm>
            <a:off x="8738920" y="1837557"/>
            <a:ext cx="2078605" cy="1280405"/>
          </a:xfrm>
          <a:prstGeom prst="mathMultiply">
            <a:avLst>
              <a:gd name="adj1" fmla="val 711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/>
          <p:cNvSpPr/>
          <p:nvPr/>
        </p:nvSpPr>
        <p:spPr>
          <a:xfrm>
            <a:off x="2451180" y="3666467"/>
            <a:ext cx="2191277" cy="1345240"/>
          </a:xfrm>
          <a:prstGeom prst="mathMultiply">
            <a:avLst>
              <a:gd name="adj1" fmla="val 711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/>
          <p:cNvSpPr/>
          <p:nvPr/>
        </p:nvSpPr>
        <p:spPr>
          <a:xfrm>
            <a:off x="6565230" y="3666467"/>
            <a:ext cx="2173690" cy="1345240"/>
          </a:xfrm>
          <a:prstGeom prst="mathMultiply">
            <a:avLst>
              <a:gd name="adj1" fmla="val 711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 стрелкой 8"/>
          <p:cNvCxnSpPr/>
          <p:nvPr/>
        </p:nvCxnSpPr>
        <p:spPr>
          <a:xfrm flipH="1">
            <a:off x="6807378" y="3622962"/>
            <a:ext cx="12330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773393" y="249070"/>
            <a:ext cx="4332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Fayl</a:t>
            </a:r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va</a:t>
            </a:r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papkalar</a:t>
            </a:r>
            <a:endParaRPr lang="en-U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" name="Picture 2" descr="Где нельзя хранить файлы, как навести порядок в компьютере | IT-уро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9953" r="51666" b="34994"/>
          <a:stretch/>
        </p:blipFill>
        <p:spPr bwMode="auto">
          <a:xfrm>
            <a:off x="947227" y="1752597"/>
            <a:ext cx="5874006" cy="2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816313" y="3068780"/>
            <a:ext cx="3585977" cy="29163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6774875" y="2305669"/>
            <a:ext cx="1110714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7816313" y="1717967"/>
            <a:ext cx="3585977" cy="11360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sz="half" idx="2"/>
          </p:nvPr>
        </p:nvSpPr>
        <p:spPr>
          <a:xfrm>
            <a:off x="8328934" y="1947449"/>
            <a:ext cx="3073356" cy="615553"/>
          </a:xfrm>
        </p:spPr>
        <p:txBody>
          <a:bodyPr/>
          <a:lstStyle/>
          <a:p>
            <a:r>
              <a:rPr lang="en-US" sz="4000" i="1" dirty="0" err="1" smtClean="0">
                <a:solidFill>
                  <a:schemeClr val="tx1"/>
                </a:solidFill>
              </a:rPr>
              <a:t>Dasturlar</a:t>
            </a:r>
            <a:endParaRPr lang="ru-RU" sz="4000" i="1" dirty="0">
              <a:solidFill>
                <a:schemeClr val="tx1"/>
              </a:solidFill>
            </a:endParaRPr>
          </a:p>
        </p:txBody>
      </p:sp>
      <p:sp>
        <p:nvSpPr>
          <p:cNvPr id="12" name="Объект 2"/>
          <p:cNvSpPr>
            <a:spLocks noGrp="1"/>
          </p:cNvSpPr>
          <p:nvPr>
            <p:ph sz="half" idx="2"/>
          </p:nvPr>
        </p:nvSpPr>
        <p:spPr>
          <a:xfrm>
            <a:off x="7747041" y="3173572"/>
            <a:ext cx="3724520" cy="2462213"/>
          </a:xfrm>
        </p:spPr>
        <p:txBody>
          <a:bodyPr/>
          <a:lstStyle/>
          <a:p>
            <a:pPr algn="ctr"/>
            <a:r>
              <a:rPr lang="en-US" sz="4000" i="1" dirty="0" err="1" smtClean="0">
                <a:solidFill>
                  <a:schemeClr val="tx1"/>
                </a:solidFill>
              </a:rPr>
              <a:t>Hujjatlar</a:t>
            </a:r>
            <a:endParaRPr lang="en-US" sz="4000" i="1" dirty="0" smtClean="0">
              <a:solidFill>
                <a:schemeClr val="tx1"/>
              </a:solidFill>
            </a:endParaRPr>
          </a:p>
          <a:p>
            <a:pPr algn="ctr"/>
            <a:r>
              <a:rPr lang="en-US" sz="4000" i="1" dirty="0" err="1" smtClean="0">
                <a:solidFill>
                  <a:schemeClr val="tx1"/>
                </a:solidFill>
              </a:rPr>
              <a:t>Videolar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Musiqalar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va</a:t>
            </a:r>
            <a:r>
              <a:rPr lang="en-US" sz="4000" i="1" dirty="0" smtClean="0">
                <a:solidFill>
                  <a:schemeClr val="tx1"/>
                </a:solidFill>
              </a:rPr>
              <a:t> </a:t>
            </a:r>
            <a:r>
              <a:rPr lang="en-US" sz="4000" i="1" dirty="0" err="1" smtClean="0">
                <a:solidFill>
                  <a:schemeClr val="tx1"/>
                </a:solidFill>
              </a:rPr>
              <a:t>boshqalar</a:t>
            </a:r>
            <a:endParaRPr lang="ru-RU" sz="4000" i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13" b="17031"/>
          <a:stretch/>
        </p:blipFill>
        <p:spPr bwMode="auto">
          <a:xfrm>
            <a:off x="443345" y="1432352"/>
            <a:ext cx="1995055" cy="147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7" t="31012" r="9536" b="16514"/>
          <a:stretch/>
        </p:blipFill>
        <p:spPr bwMode="auto">
          <a:xfrm>
            <a:off x="589920" y="3352795"/>
            <a:ext cx="1812035" cy="98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80151" r="60413" b="3560"/>
          <a:stretch/>
        </p:blipFill>
        <p:spPr bwMode="auto">
          <a:xfrm>
            <a:off x="2427117" y="1633108"/>
            <a:ext cx="3052781" cy="54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t="86306" b="5006"/>
          <a:stretch/>
        </p:blipFill>
        <p:spPr bwMode="auto">
          <a:xfrm>
            <a:off x="2374246" y="3054924"/>
            <a:ext cx="4262080" cy="36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6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Где нельзя хранить файлы, как навести порядок в компьютере | IT-уро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3" y="1343891"/>
            <a:ext cx="9116761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Feruza\AppData\Local\Temp\SNAGHTML2efdb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36" y="1427021"/>
            <a:ext cx="6442369" cy="49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63345" y="2978727"/>
            <a:ext cx="1870364" cy="189807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5903</TotalTime>
  <Words>387</Words>
  <Application>Microsoft Office PowerPoint</Application>
  <PresentationFormat>Широкоэкранный</PresentationFormat>
  <Paragraphs>91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Helvetica</vt:lpstr>
      <vt:lpstr>Open Sans</vt:lpstr>
      <vt:lpstr>Roboto Light</vt:lpstr>
      <vt:lpstr>1_Office Theme</vt:lpstr>
      <vt:lpstr>Office Theme</vt:lpstr>
      <vt:lpstr>Template PresentationGO</vt:lpstr>
      <vt:lpstr>1_Template PresentationGo</vt:lpstr>
      <vt:lpstr>2_Template PresentationGO</vt:lpstr>
      <vt:lpstr>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695</cp:revision>
  <dcterms:created xsi:type="dcterms:W3CDTF">2020-04-30T17:20:46Z</dcterms:created>
  <dcterms:modified xsi:type="dcterms:W3CDTF">2020-10-23T06:56:32Z</dcterms:modified>
</cp:coreProperties>
</file>