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slideLayouts/slideLayout17.xml" ContentType="application/vnd.openxmlformats-officedocument.presentationml.slideLayout+xml"/>
  <Override PartName="/ppt/theme/theme5.xml" ContentType="application/vnd.openxmlformats-officedocument.theme+xml"/>
  <Override PartName="/ppt/slideLayouts/slideLayout18.xml" ContentType="application/vnd.openxmlformats-officedocument.presentationml.slideLayout+xml"/>
  <Override PartName="/ppt/theme/theme6.xml" ContentType="application/vnd.openxmlformats-officedocument.theme+xml"/>
  <Override PartName="/ppt/slideLayouts/slideLayout19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8" r:id="rId2"/>
    <p:sldMasterId id="2147483702" r:id="rId3"/>
    <p:sldMasterId id="2147483704" r:id="rId4"/>
    <p:sldMasterId id="2147483706" r:id="rId5"/>
    <p:sldMasterId id="2147483721" r:id="rId6"/>
    <p:sldMasterId id="2147483723" r:id="rId7"/>
  </p:sldMasterIdLst>
  <p:notesMasterIdLst>
    <p:notesMasterId r:id="rId40"/>
  </p:notesMasterIdLst>
  <p:handoutMasterIdLst>
    <p:handoutMasterId r:id="rId41"/>
  </p:handoutMasterIdLst>
  <p:sldIdLst>
    <p:sldId id="476" r:id="rId8"/>
    <p:sldId id="652" r:id="rId9"/>
    <p:sldId id="653" r:id="rId10"/>
    <p:sldId id="654" r:id="rId11"/>
    <p:sldId id="655" r:id="rId12"/>
    <p:sldId id="656" r:id="rId13"/>
    <p:sldId id="657" r:id="rId14"/>
    <p:sldId id="658" r:id="rId15"/>
    <p:sldId id="659" r:id="rId16"/>
    <p:sldId id="628" r:id="rId17"/>
    <p:sldId id="672" r:id="rId18"/>
    <p:sldId id="646" r:id="rId19"/>
    <p:sldId id="680" r:id="rId20"/>
    <p:sldId id="681" r:id="rId21"/>
    <p:sldId id="647" r:id="rId22"/>
    <p:sldId id="673" r:id="rId23"/>
    <p:sldId id="674" r:id="rId24"/>
    <p:sldId id="675" r:id="rId25"/>
    <p:sldId id="679" r:id="rId26"/>
    <p:sldId id="678" r:id="rId27"/>
    <p:sldId id="676" r:id="rId28"/>
    <p:sldId id="664" r:id="rId29"/>
    <p:sldId id="677" r:id="rId30"/>
    <p:sldId id="665" r:id="rId31"/>
    <p:sldId id="683" r:id="rId32"/>
    <p:sldId id="668" r:id="rId33"/>
    <p:sldId id="682" r:id="rId34"/>
    <p:sldId id="667" r:id="rId35"/>
    <p:sldId id="650" r:id="rId36"/>
    <p:sldId id="660" r:id="rId37"/>
    <p:sldId id="651" r:id="rId38"/>
    <p:sldId id="464" r:id="rId39"/>
  </p:sldIdLst>
  <p:sldSz cx="12192000" cy="6858000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589B"/>
    <a:srgbClr val="2365C7"/>
    <a:srgbClr val="207245"/>
    <a:srgbClr val="D14424"/>
    <a:srgbClr val="89CF68"/>
    <a:srgbClr val="077467"/>
    <a:srgbClr val="295497"/>
    <a:srgbClr val="1152B3"/>
    <a:srgbClr val="930010"/>
    <a:srgbClr val="57A7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62" autoAdjust="0"/>
    <p:restoredTop sz="94182" autoAdjust="0"/>
  </p:normalViewPr>
  <p:slideViewPr>
    <p:cSldViewPr snapToGrid="0">
      <p:cViewPr varScale="1">
        <p:scale>
          <a:sx n="66" d="100"/>
          <a:sy n="66" d="100"/>
        </p:scale>
        <p:origin x="996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C77859-D999-4131-A04F-F6EDD4C4677E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70810E-6B30-46D4-A0E0-D3FCECB9F0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43864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D5B0B9-4B28-45B8-844F-BFF3D7C7C3B5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3488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9691"/>
            <a:ext cx="5388610" cy="388611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27B7-2F03-4CC5-ABF7-01E958571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631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79"/>
            <a:ext cx="1036320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12/14/2020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325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393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2" y="1523336"/>
            <a:ext cx="3857667" cy="4514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3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2" y="1577340"/>
            <a:ext cx="53035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12/14/2020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3533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344181" y="2232515"/>
            <a:ext cx="5544137" cy="218623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12/14/2020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15782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12/14/2020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99461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2" y="227013"/>
            <a:ext cx="9969500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1369" y="1598614"/>
            <a:ext cx="4821767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76334" y="1598614"/>
            <a:ext cx="4823884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659A22-F514-4D5A-8495-8ED58DC7B761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14214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objects" type="fourObj">
  <p:cSld name="Title and four object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34573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426D102F-F220-4E57-BDD6-CCEBB93D58AF}"/>
              </a:ext>
            </a:extLst>
          </p:cNvPr>
          <p:cNvGrpSpPr/>
          <p:nvPr userDrawn="1"/>
        </p:nvGrpSpPr>
        <p:grpSpPr>
          <a:xfrm>
            <a:off x="12558029" y="1"/>
            <a:ext cx="1644047" cy="1816099"/>
            <a:chOff x="9433981" y="1"/>
            <a:chExt cx="1644047" cy="1816099"/>
          </a:xfrm>
        </p:grpSpPr>
        <p:sp>
          <p:nvSpPr>
            <p:cNvPr id="13" name="Rectangle: Folded Corner 12">
              <a:extLst>
                <a:ext uri="{FF2B5EF4-FFF2-40B4-BE49-F238E27FC236}">
                  <a16:creationId xmlns:a16="http://schemas.microsoft.com/office/drawing/2014/main" xmlns="" id="{8C7E1A5C-1B15-4E0A-8682-D203C7DE6B6B}"/>
                </a:ext>
              </a:extLst>
            </p:cNvPr>
            <p:cNvSpPr/>
            <p:nvPr userDrawn="1"/>
          </p:nvSpPr>
          <p:spPr>
            <a:xfrm>
              <a:off x="9433981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Microsoft 365 subscribers)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xmlns="" id="{C830CBBC-4DBF-48F3-A80A-5B9A5231588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1" b="5479"/>
            <a:stretch/>
          </p:blipFill>
          <p:spPr>
            <a:xfrm>
              <a:off x="10677978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544767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75930DF0-104B-4293-A7F6-66AEFF3E6AF8}"/>
              </a:ext>
            </a:extLst>
          </p:cNvPr>
          <p:cNvGrpSpPr/>
          <p:nvPr userDrawn="1"/>
        </p:nvGrpSpPr>
        <p:grpSpPr>
          <a:xfrm>
            <a:off x="12554553" y="1"/>
            <a:ext cx="1647523" cy="1816099"/>
            <a:chOff x="12554553" y="1"/>
            <a:chExt cx="1647523" cy="1816099"/>
          </a:xfrm>
          <a:solidFill>
            <a:schemeClr val="accent6"/>
          </a:solidFill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xmlns="" id="{9FDF5E90-AE29-4303-979F-161F791D98BB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grpFill/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E2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E2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9C25032D-D31A-446E-BBAA-A896C50E8C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24980408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13538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9FBC2BD7-7C99-476A-824B-34AEACBE09E4}"/>
              </a:ext>
            </a:extLst>
          </p:cNvPr>
          <p:cNvGrpSpPr/>
          <p:nvPr userDrawn="1"/>
        </p:nvGrpSpPr>
        <p:grpSpPr>
          <a:xfrm>
            <a:off x="12578642" y="2"/>
            <a:ext cx="2192063" cy="1816099"/>
            <a:chOff x="9433981" y="1"/>
            <a:chExt cx="1644047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xmlns="" id="{C7ACA455-4437-4416-A6F0-33D534A6AE9F}"/>
                </a:ext>
              </a:extLst>
            </p:cNvPr>
            <p:cNvSpPr/>
            <p:nvPr userDrawn="1"/>
          </p:nvSpPr>
          <p:spPr>
            <a:xfrm>
              <a:off x="9433981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Microsoft 365 subscribers)</a:t>
              </a: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97388A6D-F2E7-41F0-830B-6957780585C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1" b="5479"/>
            <a:stretch/>
          </p:blipFill>
          <p:spPr>
            <a:xfrm>
              <a:off x="10677978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121368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925955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96707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8" y="2836744"/>
            <a:ext cx="3406669" cy="799785"/>
          </a:xfrm>
        </p:spPr>
        <p:txBody>
          <a:bodyPr lIns="0" tIns="0" rIns="0" bIns="0"/>
          <a:lstStyle>
            <a:lvl1pPr>
              <a:defRPr sz="5197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5"/>
            <a:ext cx="8413371" cy="666569"/>
          </a:xfrm>
        </p:spPr>
        <p:txBody>
          <a:bodyPr lIns="0" tIns="0" rIns="0" bIns="0"/>
          <a:lstStyle>
            <a:lvl1pPr>
              <a:defRPr sz="4331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12/14/2020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737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7942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59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5" y="150393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7942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59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8" y="2836744"/>
            <a:ext cx="3406669" cy="799785"/>
          </a:xfrm>
        </p:spPr>
        <p:txBody>
          <a:bodyPr lIns="0" tIns="0" rIns="0" bIns="0"/>
          <a:lstStyle>
            <a:lvl1pPr>
              <a:defRPr sz="5197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7"/>
            <a:ext cx="3857667" cy="4189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23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12/14/2020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066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344181" y="2232516"/>
            <a:ext cx="5544137" cy="218623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7942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59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8" y="2836744"/>
            <a:ext cx="3406669" cy="799785"/>
          </a:xfrm>
        </p:spPr>
        <p:txBody>
          <a:bodyPr lIns="0" tIns="0" rIns="0" bIns="0"/>
          <a:lstStyle>
            <a:lvl1pPr>
              <a:defRPr sz="5197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12/14/2020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1269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12/14/2020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101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2" y="227013"/>
            <a:ext cx="9969500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1369" y="1598614"/>
            <a:ext cx="4821767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76334" y="1598614"/>
            <a:ext cx="4823884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defTabSz="1794231">
              <a:defRPr/>
            </a:pPr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defTabSz="1794231">
              <a:defRPr/>
            </a:pPr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defTabSz="1794231">
              <a:defRPr/>
            </a:pPr>
            <a:fld id="{1C659A22-F514-4D5A-8495-8ED58DC7B761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>
                <a:defRPr/>
              </a:pPr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756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objects" type="fourObj">
  <p:cSld name="Title and four object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292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848671">
              <a:buClr>
                <a:srgbClr val="000000"/>
              </a:buClr>
            </a:pPr>
            <a:endParaRPr lang="ru-RU" kern="0">
              <a:solidFill>
                <a:srgbClr val="000000"/>
              </a:solidFill>
            </a:endParaRPr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165601" y="6245225"/>
            <a:ext cx="3860800" cy="292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848671">
              <a:buClr>
                <a:srgbClr val="000000"/>
              </a:buClr>
            </a:pPr>
            <a:endParaRPr lang="ru-RU" kern="0">
              <a:solidFill>
                <a:srgbClr val="000000"/>
              </a:solidFill>
            </a:endParaRPr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848671">
              <a:buClr>
                <a:srgbClr val="000000"/>
              </a:buClr>
            </a:pPr>
            <a:fld id="{00000000-1234-1234-1234-123412341234}" type="slidenum">
              <a:rPr lang="en-US" kern="0" smtClean="0">
                <a:solidFill>
                  <a:srgbClr val="000000"/>
                </a:solidFill>
              </a:rPr>
              <a:pPr defTabSz="848671">
                <a:buClr>
                  <a:srgbClr val="000000"/>
                </a:buClr>
              </a:pPr>
              <a:t>‹#›</a:t>
            </a:fld>
            <a:endParaRPr lang="en-US" ker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747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79"/>
            <a:ext cx="1036320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12/14/2020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5619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4"/>
            <a:ext cx="8413371" cy="718145"/>
          </a:xfrm>
        </p:spPr>
        <p:txBody>
          <a:bodyPr lIns="0" tIns="0" rIns="0" bIns="0"/>
          <a:lstStyle>
            <a:lvl1pPr>
              <a:defRPr sz="4667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12/14/2020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6687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7.xml"/><Relationship Id="rId4" Type="http://schemas.openxmlformats.org/officeDocument/2006/relationships/hyperlink" Target="http://www.presentationgo.com/" TargetMode="Externa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8.xml"/><Relationship Id="rId4" Type="http://schemas.openxmlformats.org/officeDocument/2006/relationships/hyperlink" Target="http://www.presentationgo.com/" TargetMode="Externa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9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7942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59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8" y="2836743"/>
            <a:ext cx="3406669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4"/>
            <a:ext cx="841337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1"/>
            <a:ext cx="3901440" cy="5524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59" cy="5524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12/14/2020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2" y="6377941"/>
            <a:ext cx="2804159" cy="5524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687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897115">
        <a:defRPr>
          <a:latin typeface="+mn-lt"/>
          <a:ea typeface="+mn-ea"/>
          <a:cs typeface="+mn-cs"/>
        </a:defRPr>
      </a:lvl2pPr>
      <a:lvl3pPr marL="1794231">
        <a:defRPr>
          <a:latin typeface="+mn-lt"/>
          <a:ea typeface="+mn-ea"/>
          <a:cs typeface="+mn-cs"/>
        </a:defRPr>
      </a:lvl3pPr>
      <a:lvl4pPr marL="2691346">
        <a:defRPr>
          <a:latin typeface="+mn-lt"/>
          <a:ea typeface="+mn-ea"/>
          <a:cs typeface="+mn-cs"/>
        </a:defRPr>
      </a:lvl4pPr>
      <a:lvl5pPr marL="3588459">
        <a:defRPr>
          <a:latin typeface="+mn-lt"/>
          <a:ea typeface="+mn-ea"/>
          <a:cs typeface="+mn-cs"/>
        </a:defRPr>
      </a:lvl5pPr>
      <a:lvl6pPr marL="4485576">
        <a:defRPr>
          <a:latin typeface="+mn-lt"/>
          <a:ea typeface="+mn-ea"/>
          <a:cs typeface="+mn-cs"/>
        </a:defRPr>
      </a:lvl6pPr>
      <a:lvl7pPr marL="5382691">
        <a:defRPr>
          <a:latin typeface="+mn-lt"/>
          <a:ea typeface="+mn-ea"/>
          <a:cs typeface="+mn-cs"/>
        </a:defRPr>
      </a:lvl7pPr>
      <a:lvl8pPr marL="6279805">
        <a:defRPr>
          <a:latin typeface="+mn-lt"/>
          <a:ea typeface="+mn-ea"/>
          <a:cs typeface="+mn-cs"/>
        </a:defRPr>
      </a:lvl8pPr>
      <a:lvl9pPr marL="717692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897115">
        <a:defRPr>
          <a:latin typeface="+mn-lt"/>
          <a:ea typeface="+mn-ea"/>
          <a:cs typeface="+mn-cs"/>
        </a:defRPr>
      </a:lvl2pPr>
      <a:lvl3pPr marL="1794231">
        <a:defRPr>
          <a:latin typeface="+mn-lt"/>
          <a:ea typeface="+mn-ea"/>
          <a:cs typeface="+mn-cs"/>
        </a:defRPr>
      </a:lvl3pPr>
      <a:lvl4pPr marL="2691346">
        <a:defRPr>
          <a:latin typeface="+mn-lt"/>
          <a:ea typeface="+mn-ea"/>
          <a:cs typeface="+mn-cs"/>
        </a:defRPr>
      </a:lvl4pPr>
      <a:lvl5pPr marL="3588459">
        <a:defRPr>
          <a:latin typeface="+mn-lt"/>
          <a:ea typeface="+mn-ea"/>
          <a:cs typeface="+mn-cs"/>
        </a:defRPr>
      </a:lvl5pPr>
      <a:lvl6pPr marL="4485576">
        <a:defRPr>
          <a:latin typeface="+mn-lt"/>
          <a:ea typeface="+mn-ea"/>
          <a:cs typeface="+mn-cs"/>
        </a:defRPr>
      </a:lvl6pPr>
      <a:lvl7pPr marL="5382691">
        <a:defRPr>
          <a:latin typeface="+mn-lt"/>
          <a:ea typeface="+mn-ea"/>
          <a:cs typeface="+mn-cs"/>
        </a:defRPr>
      </a:lvl7pPr>
      <a:lvl8pPr marL="6279805">
        <a:defRPr>
          <a:latin typeface="+mn-lt"/>
          <a:ea typeface="+mn-ea"/>
          <a:cs typeface="+mn-cs"/>
        </a:defRPr>
      </a:lvl8pPr>
      <a:lvl9pPr marL="7176922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4"/>
            <a:ext cx="841337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0"/>
            <a:ext cx="3901440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39"/>
            <a:ext cx="2804159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12/14/2020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1" y="6377940"/>
            <a:ext cx="2804159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6097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6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596">
        <a:defRPr>
          <a:latin typeface="+mn-lt"/>
          <a:ea typeface="+mn-ea"/>
          <a:cs typeface="+mn-cs"/>
        </a:defRPr>
      </a:lvl2pPr>
      <a:lvl3pPr marL="1933192">
        <a:defRPr>
          <a:latin typeface="+mn-lt"/>
          <a:ea typeface="+mn-ea"/>
          <a:cs typeface="+mn-cs"/>
        </a:defRPr>
      </a:lvl3pPr>
      <a:lvl4pPr marL="2899788">
        <a:defRPr>
          <a:latin typeface="+mn-lt"/>
          <a:ea typeface="+mn-ea"/>
          <a:cs typeface="+mn-cs"/>
        </a:defRPr>
      </a:lvl4pPr>
      <a:lvl5pPr marL="3866382">
        <a:defRPr>
          <a:latin typeface="+mn-lt"/>
          <a:ea typeface="+mn-ea"/>
          <a:cs typeface="+mn-cs"/>
        </a:defRPr>
      </a:lvl5pPr>
      <a:lvl6pPr marL="4832980">
        <a:defRPr>
          <a:latin typeface="+mn-lt"/>
          <a:ea typeface="+mn-ea"/>
          <a:cs typeface="+mn-cs"/>
        </a:defRPr>
      </a:lvl6pPr>
      <a:lvl7pPr marL="5799575">
        <a:defRPr>
          <a:latin typeface="+mn-lt"/>
          <a:ea typeface="+mn-ea"/>
          <a:cs typeface="+mn-cs"/>
        </a:defRPr>
      </a:lvl7pPr>
      <a:lvl8pPr marL="6766170">
        <a:defRPr>
          <a:latin typeface="+mn-lt"/>
          <a:ea typeface="+mn-ea"/>
          <a:cs typeface="+mn-cs"/>
        </a:defRPr>
      </a:lvl8pPr>
      <a:lvl9pPr marL="7732767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596">
        <a:defRPr>
          <a:latin typeface="+mn-lt"/>
          <a:ea typeface="+mn-ea"/>
          <a:cs typeface="+mn-cs"/>
        </a:defRPr>
      </a:lvl2pPr>
      <a:lvl3pPr marL="1933192">
        <a:defRPr>
          <a:latin typeface="+mn-lt"/>
          <a:ea typeface="+mn-ea"/>
          <a:cs typeface="+mn-cs"/>
        </a:defRPr>
      </a:lvl3pPr>
      <a:lvl4pPr marL="2899788">
        <a:defRPr>
          <a:latin typeface="+mn-lt"/>
          <a:ea typeface="+mn-ea"/>
          <a:cs typeface="+mn-cs"/>
        </a:defRPr>
      </a:lvl4pPr>
      <a:lvl5pPr marL="3866382">
        <a:defRPr>
          <a:latin typeface="+mn-lt"/>
          <a:ea typeface="+mn-ea"/>
          <a:cs typeface="+mn-cs"/>
        </a:defRPr>
      </a:lvl5pPr>
      <a:lvl6pPr marL="4832980">
        <a:defRPr>
          <a:latin typeface="+mn-lt"/>
          <a:ea typeface="+mn-ea"/>
          <a:cs typeface="+mn-cs"/>
        </a:defRPr>
      </a:lvl6pPr>
      <a:lvl7pPr marL="5799575">
        <a:defRPr>
          <a:latin typeface="+mn-lt"/>
          <a:ea typeface="+mn-ea"/>
          <a:cs typeface="+mn-cs"/>
        </a:defRPr>
      </a:lvl7pPr>
      <a:lvl8pPr marL="6766170">
        <a:defRPr>
          <a:latin typeface="+mn-lt"/>
          <a:ea typeface="+mn-ea"/>
          <a:cs typeface="+mn-cs"/>
        </a:defRPr>
      </a:lvl8pPr>
      <a:lvl9pPr marL="7732767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3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3950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3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41959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0958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6533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745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52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Relationship Id="rId5" Type="http://schemas.microsoft.com/office/2007/relationships/hdphoto" Target="../media/hdphoto3.wdp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57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0"/>
            <a:ext cx="12191999" cy="165753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8710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xfrm>
            <a:off x="1168686" y="64020"/>
            <a:ext cx="8288211" cy="1508504"/>
          </a:xfrm>
          <a:prstGeom prst="rect">
            <a:avLst/>
          </a:prstGeom>
        </p:spPr>
        <p:txBody>
          <a:bodyPr vert="horz" wrap="square" lIns="0" tIns="30875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850" algn="ctr">
              <a:spcBef>
                <a:spcPts val="241"/>
              </a:spcBef>
            </a:pP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Informatika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va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axborot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texnologiyalari</a:t>
            </a:r>
            <a:endParaRPr sz="3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5723" y="2381244"/>
            <a:ext cx="693497" cy="170188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8710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25722" y="4696740"/>
            <a:ext cx="693497" cy="170188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pPr marL="0" marR="0" lvl="0" indent="0" algn="l" defTabSz="8710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9695543" y="117868"/>
            <a:ext cx="2281932" cy="1284316"/>
            <a:chOff x="9901419" y="579022"/>
            <a:chExt cx="1340489" cy="1349829"/>
          </a:xfrm>
        </p:grpSpPr>
        <p:grpSp>
          <p:nvGrpSpPr>
            <p:cNvPr id="7" name="object 7"/>
            <p:cNvGrpSpPr/>
            <p:nvPr/>
          </p:nvGrpSpPr>
          <p:grpSpPr>
            <a:xfrm>
              <a:off x="9901419" y="579022"/>
              <a:ext cx="1340489" cy="1349829"/>
              <a:chOff x="4656695" y="224817"/>
              <a:chExt cx="603885" cy="608391"/>
            </a:xfrm>
          </p:grpSpPr>
          <p:sp>
            <p:nvSpPr>
              <p:cNvPr id="9" name="object 9"/>
              <p:cNvSpPr/>
              <p:nvPr/>
            </p:nvSpPr>
            <p:spPr>
              <a:xfrm>
                <a:off x="4656695" y="229323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603605" y="0"/>
                    </a:moveTo>
                    <a:lnTo>
                      <a:pt x="0" y="0"/>
                    </a:lnTo>
                    <a:lnTo>
                      <a:pt x="0" y="603618"/>
                    </a:lnTo>
                    <a:lnTo>
                      <a:pt x="603605" y="603618"/>
                    </a:lnTo>
                    <a:lnTo>
                      <a:pt x="603605" y="0"/>
                    </a:lnTo>
                    <a:close/>
                  </a:path>
                </a:pathLst>
              </a:custGeom>
              <a:solidFill>
                <a:srgbClr val="00A859"/>
              </a:solidFill>
            </p:spPr>
            <p:txBody>
              <a:bodyPr wrap="square" lIns="0" tIns="0" rIns="0" bIns="0" rtlCol="0"/>
              <a:lstStyle/>
              <a:p>
                <a:pPr marL="0" marR="0" lvl="0" indent="0" algn="ctr" defTabSz="87105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240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" name="object 10"/>
              <p:cNvSpPr/>
              <p:nvPr/>
            </p:nvSpPr>
            <p:spPr>
              <a:xfrm>
                <a:off x="4656695" y="224817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0" y="0"/>
                    </a:moveTo>
                    <a:lnTo>
                      <a:pt x="603605" y="0"/>
                    </a:lnTo>
                    <a:lnTo>
                      <a:pt x="603605" y="603618"/>
                    </a:lnTo>
                    <a:lnTo>
                      <a:pt x="0" y="603618"/>
                    </a:lnTo>
                    <a:lnTo>
                      <a:pt x="0" y="0"/>
                    </a:lnTo>
                    <a:close/>
                  </a:path>
                </a:pathLst>
              </a:custGeom>
              <a:ln w="30481">
                <a:solidFill>
                  <a:srgbClr val="FEFEFE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ctr" defTabSz="87105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240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2" name="object 12"/>
            <p:cNvSpPr txBox="1"/>
            <p:nvPr/>
          </p:nvSpPr>
          <p:spPr>
            <a:xfrm>
              <a:off x="10042969" y="761050"/>
              <a:ext cx="1085680" cy="775098"/>
            </a:xfrm>
            <a:prstGeom prst="rect">
              <a:avLst/>
            </a:prstGeom>
          </p:spPr>
          <p:txBody>
            <a:bodyPr vert="horz" wrap="square" lIns="0" tIns="33561" rIns="0" bIns="0" rtlCol="0">
              <a:spAutoFit/>
            </a:bodyPr>
            <a:lstStyle/>
            <a:p>
              <a:pPr marL="0" marR="0" lvl="0" indent="0" algn="ctr" defTabSz="871057" rtl="0" eaLnBrk="1" fontAlgn="auto" latinLnBrk="0" hangingPunct="1">
                <a:lnSpc>
                  <a:spcPct val="100000"/>
                </a:lnSpc>
                <a:spcBef>
                  <a:spcPts val="264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572" b="1" i="0" u="none" strike="noStrike" kern="1200" cap="none" spc="21" normalizeH="0" baseline="0" noProof="0" dirty="0" smtClean="0">
                  <a:ln>
                    <a:noFill/>
                  </a:ln>
                  <a:solidFill>
                    <a:srgbClr val="FEFEFE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5-</a:t>
              </a:r>
              <a:r>
                <a:rPr kumimoji="0" lang="ru-RU" sz="4572" b="1" i="0" u="none" strike="noStrike" kern="1200" cap="none" spc="21" normalizeH="0" baseline="0" noProof="0" dirty="0" smtClean="0">
                  <a:ln>
                    <a:noFill/>
                  </a:ln>
                  <a:solidFill>
                    <a:srgbClr val="FEFEFE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 </a:t>
              </a:r>
              <a:r>
                <a:rPr kumimoji="0" lang="en-US" sz="4572" b="1" i="0" u="none" strike="noStrike" kern="1200" cap="none" spc="21" normalizeH="0" baseline="0" noProof="0" dirty="0" err="1" smtClean="0">
                  <a:ln>
                    <a:noFill/>
                  </a:ln>
                  <a:solidFill>
                    <a:srgbClr val="FEFEFE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sinf</a:t>
              </a:r>
              <a:endParaRPr kumimoji="0" sz="457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1" name="Picture 6" descr="Контактная информация Dell • Сервис центр в Краснодар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02155" y="1894548"/>
            <a:ext cx="5787690" cy="416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9162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-10497"/>
            <a:ext cx="12191999" cy="165753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8710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xfrm>
            <a:off x="1951893" y="64020"/>
            <a:ext cx="8288211" cy="1508504"/>
          </a:xfrm>
          <a:prstGeom prst="rect">
            <a:avLst/>
          </a:prstGeom>
        </p:spPr>
        <p:txBody>
          <a:bodyPr vert="horz" wrap="square" lIns="0" tIns="30875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850" algn="ctr">
              <a:spcBef>
                <a:spcPts val="241"/>
              </a:spcBef>
            </a:pP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Informatika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va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axborot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texnologiyalari</a:t>
            </a:r>
            <a:endParaRPr sz="3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62110" y="1913352"/>
            <a:ext cx="9467779" cy="2061149"/>
          </a:xfrm>
          <a:prstGeom prst="rect">
            <a:avLst/>
          </a:prstGeom>
        </p:spPr>
        <p:txBody>
          <a:bodyPr vert="horz" wrap="square" lIns="0" tIns="29535" rIns="0" bIns="0" rtlCol="0">
            <a:spAutoFit/>
          </a:bodyPr>
          <a:lstStyle/>
          <a:p>
            <a:pPr marL="38933" marR="0" lvl="0" indent="0" algn="ctr" defTabSz="871057" rtl="0" eaLnBrk="1" fontAlgn="auto" latinLnBrk="0" hangingPunct="1">
              <a:lnSpc>
                <a:spcPct val="100000"/>
              </a:lnSpc>
              <a:spcBef>
                <a:spcPts val="2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6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Mavzu</a:t>
            </a:r>
            <a:r>
              <a:rPr kumimoji="0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: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6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Hujjatlarda</a:t>
            </a:r>
            <a:r>
              <a:rPr kumimoji="0" lang="en-US" sz="6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jadvallar</a:t>
            </a:r>
            <a:r>
              <a:rPr kumimoji="0" lang="en-US" sz="6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bilan</a:t>
            </a:r>
            <a:r>
              <a:rPr kumimoji="0" lang="en-US" sz="6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ishlash</a:t>
            </a:r>
            <a:endParaRPr kumimoji="0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1028" name="Picture 4" descr="Секретные функции Microsoft Word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36" b="97917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8101" y="3849982"/>
            <a:ext cx="4935794" cy="2776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utoShape 2" descr="Free icon &quot;Spreadsheet table icon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4" descr="Free icon &quot;Spreadsheet table icon&quot;"/>
          <p:cNvSpPr>
            <a:spLocks noChangeAspect="1" noChangeArrowheads="1"/>
          </p:cNvSpPr>
          <p:nvPr/>
        </p:nvSpPr>
        <p:spPr bwMode="auto">
          <a:xfrm>
            <a:off x="6096000" y="589629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541072">
            <a:off x="2745153" y="4394928"/>
            <a:ext cx="1686492" cy="1686492"/>
          </a:xfrm>
          <a:prstGeom prst="rect">
            <a:avLst/>
          </a:prstGeom>
        </p:spPr>
      </p:pic>
      <p:pic>
        <p:nvPicPr>
          <p:cNvPr id="17" name="Picture 8" descr="Edit table - Free interface icon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1136" y="4178961"/>
            <a:ext cx="1785756" cy="1785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509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6" descr="Kundalik | Imkoniyatl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1089" y="1248411"/>
            <a:ext cx="4381500" cy="2524126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86801" y="294055"/>
            <a:ext cx="85202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Jadvallar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turli-tuman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bo‘lishi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mumkin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3600" b="1" dirty="0">
              <a:solidFill>
                <a:schemeClr val="bg1"/>
              </a:solidFill>
            </a:endParaRPr>
          </a:p>
        </p:txBody>
      </p:sp>
      <p:pic>
        <p:nvPicPr>
          <p:cNvPr id="5" name="Picture 2" descr="Barcha sinflar uchun vaqtinchalik sinf jurnallari | Maktabim.u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352" y="1294930"/>
            <a:ext cx="4817865" cy="2717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Новая система электронного дневника Kundalik.com в школах Узбекистана  расширит охват школ. - Mainstream - все об образовании и карьере в  Узбекистане и зарубежом!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5841" y="2088836"/>
            <a:ext cx="4181241" cy="1923371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ТГПУ - Ташкентский государственный педагогикческий университет имени Низами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7984" y="4256096"/>
            <a:ext cx="2579380" cy="2286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UEFA Champions League 2020-2021 Group Stage Draw | Troll Football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370" y="4320232"/>
            <a:ext cx="5581548" cy="2158490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 descr="UEFA Euro 2020 - Wikipedia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8945" y="4191960"/>
            <a:ext cx="1905945" cy="2168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/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53959" y="174269"/>
            <a:ext cx="1183803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659693" y="2409004"/>
            <a:ext cx="6096000" cy="280076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400" b="1" dirty="0" err="1" smtClean="0">
                <a:latin typeface="Arial" pitchFamily="34" charset="0"/>
                <a:cs typeface="Arial" pitchFamily="34" charset="0"/>
              </a:rPr>
              <a:t>Jadval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—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bu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bir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nechta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gorizontal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vertikal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chiziqlardan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iborat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katakchalar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to‘plami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. 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 descr="Таблица пустой сетки | Бесплатно знач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293" y="1370986"/>
            <a:ext cx="4876800" cy="487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04950" y="1513862"/>
            <a:ext cx="1104900" cy="45910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</a:p>
          <a:p>
            <a:pPr algn="ctr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  <a:p>
            <a:pPr algn="ctr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</a:p>
          <a:p>
            <a:pPr algn="ctr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</a:p>
          <a:p>
            <a:pPr algn="ctr"/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19657" y="4133850"/>
            <a:ext cx="4876800" cy="10042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S </a:t>
            </a:r>
            <a:r>
              <a:rPr lang="ru-RU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ru-RU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R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3345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430113" y="2668573"/>
            <a:ext cx="6096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Jadvalning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asosiy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elementi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bu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latin typeface="Arial" pitchFamily="34" charset="0"/>
                <a:cs typeface="Arial" pitchFamily="34" charset="0"/>
              </a:rPr>
              <a:t>katak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19059" y="233245"/>
            <a:ext cx="1183803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tushuncha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Таблица пустой сетки | Бесплатно знач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7563" y="1984633"/>
            <a:ext cx="3479186" cy="3479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340668" y="3406420"/>
            <a:ext cx="520701" cy="5206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968454" y="3406420"/>
            <a:ext cx="520701" cy="5206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001068" y="4028720"/>
            <a:ext cx="520701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582873" y="2834920"/>
            <a:ext cx="599296" cy="4652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2619668" y="4028720"/>
            <a:ext cx="599296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301370" y="4700505"/>
            <a:ext cx="599296" cy="4204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7916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"/>
                                            </p:cond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"/>
                                            </p:cond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"/>
                                            </p:cond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1"/>
                                            </p:cond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5"/>
                                            </p:cond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52552" y="240768"/>
            <a:ext cx="110754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Jadval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kataklarini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ma’lumotlar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to‘ldirish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755926" y="2054087"/>
            <a:ext cx="497205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Katakchalarni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turli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ma’lumotlar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: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matn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, son, formula,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rasm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bilan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to‘ldirish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mumkin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.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Таблица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45786632"/>
                  </p:ext>
                </p:extLst>
              </p:nvPr>
            </p:nvGraphicFramePr>
            <p:xfrm>
              <a:off x="754579" y="1268362"/>
              <a:ext cx="5651531" cy="513441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44154">
                      <a:extLst>
                        <a:ext uri="{9D8B030D-6E8A-4147-A177-3AD203B41FA5}">
                          <a16:colId xmlns:a16="http://schemas.microsoft.com/office/drawing/2014/main" xmlns="" val="20000"/>
                        </a:ext>
                      </a:extLst>
                    </a:gridCol>
                    <a:gridCol w="2637381">
                      <a:extLst>
                        <a:ext uri="{9D8B030D-6E8A-4147-A177-3AD203B41FA5}">
                          <a16:colId xmlns:a16="http://schemas.microsoft.com/office/drawing/2014/main" xmlns="" val="20001"/>
                        </a:ext>
                      </a:extLst>
                    </a:gridCol>
                    <a:gridCol w="2369996">
                      <a:extLst>
                        <a:ext uri="{9D8B030D-6E8A-4147-A177-3AD203B41FA5}">
                          <a16:colId xmlns:a16="http://schemas.microsoft.com/office/drawing/2014/main" xmlns="" val="20002"/>
                        </a:ext>
                      </a:extLst>
                    </a:gridCol>
                  </a:tblGrid>
                  <a:tr h="102688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/>
                            <a:t>№</a:t>
                          </a:r>
                          <a:endParaRPr lang="ru-RU" sz="3200" b="1" dirty="0"/>
                        </a:p>
                      </a:txBody>
                      <a:tcPr anchor="ctr"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 err="1" smtClean="0"/>
                            <a:t>Rasm</a:t>
                          </a:r>
                          <a:r>
                            <a:rPr lang="en-US" sz="3200" b="1" baseline="0" dirty="0" smtClean="0"/>
                            <a:t> </a:t>
                          </a:r>
                          <a:endParaRPr lang="ru-RU" sz="3200" b="1" dirty="0"/>
                        </a:p>
                      </a:txBody>
                      <a:tcPr anchor="ctr"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 smtClean="0"/>
                            <a:t>Nomi</a:t>
                          </a:r>
                          <a:endParaRPr lang="ru-RU" sz="3200" b="1" dirty="0"/>
                        </a:p>
                      </a:txBody>
                      <a:tcPr anchor="ctr">
                        <a:solidFill>
                          <a:srgbClr val="92D05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0"/>
                      </a:ext>
                    </a:extLst>
                  </a:tr>
                  <a:tr h="102688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dirty="0" smtClean="0"/>
                            <a:t>1</a:t>
                          </a:r>
                          <a:endParaRPr lang="ru-RU" sz="3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:endParaRPr lang="ru-RU" sz="60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dirty="0" smtClean="0"/>
                            <a:t>Monitor</a:t>
                          </a:r>
                          <a:endParaRPr lang="ru-RU" sz="36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xmlns="" val="10001"/>
                      </a:ext>
                    </a:extLst>
                  </a:tr>
                  <a:tr h="102688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dirty="0" smtClean="0"/>
                            <a:t>2</a:t>
                          </a:r>
                          <a:endParaRPr lang="ru-RU" sz="3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:endParaRPr lang="ru-RU" sz="3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dirty="0" err="1" smtClean="0"/>
                            <a:t>Sichqoncha</a:t>
                          </a:r>
                          <a:endParaRPr lang="ru-RU" sz="36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xmlns="" val="10002"/>
                      </a:ext>
                    </a:extLst>
                  </a:tr>
                  <a:tr h="1026882">
                    <a:tc gridSpan="3"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36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60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p>
                                    <m:r>
                                      <a:rPr lang="en-US" sz="360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360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p>
                                  <m:sSupPr>
                                    <m:ctrlPr>
                                      <a:rPr lang="en-US" sz="36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600" i="1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  <m:sup>
                                    <m:r>
                                      <a:rPr lang="en-US" sz="360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360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p>
                                  <m:sSupPr>
                                    <m:ctrlPr>
                                      <a:rPr lang="en-US" sz="36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60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sup>
                                    <m:r>
                                      <a:rPr lang="en-US" sz="360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3600" dirty="0"/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pPr algn="l"/>
                          <a:endParaRPr lang="ru-RU" sz="3600" dirty="0"/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ru-RU" sz="36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xmlns="" val="10003"/>
                      </a:ext>
                    </a:extLst>
                  </a:tr>
                  <a:tr h="1026882">
                    <a:tc gridSpan="3">
                      <a:txBody>
                        <a:bodyPr/>
                        <a:lstStyle/>
                        <a:p>
                          <a:pPr algn="ctr"/>
                          <a:endParaRPr lang="ru-RU" sz="3600" dirty="0"/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219270637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Таблица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19572632"/>
                  </p:ext>
                </p:extLst>
              </p:nvPr>
            </p:nvGraphicFramePr>
            <p:xfrm>
              <a:off x="754579" y="1268362"/>
              <a:ext cx="5651531" cy="513441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44154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637381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369996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102688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/>
                            <a:t>№</a:t>
                          </a:r>
                          <a:endParaRPr lang="ru-RU" sz="3200" b="1" dirty="0"/>
                        </a:p>
                      </a:txBody>
                      <a:tcPr anchor="ctr"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 err="1" smtClean="0"/>
                            <a:t>Rasm</a:t>
                          </a:r>
                          <a:r>
                            <a:rPr lang="en-US" sz="3200" b="1" baseline="0" dirty="0" smtClean="0"/>
                            <a:t> </a:t>
                          </a:r>
                          <a:endParaRPr lang="ru-RU" sz="3200" b="1" dirty="0"/>
                        </a:p>
                      </a:txBody>
                      <a:tcPr anchor="ctr"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 smtClean="0"/>
                            <a:t>Nomi</a:t>
                          </a:r>
                          <a:endParaRPr lang="ru-RU" sz="3200" b="1" dirty="0"/>
                        </a:p>
                      </a:txBody>
                      <a:tcPr anchor="ctr">
                        <a:solidFill>
                          <a:srgbClr val="92D05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102688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dirty="0" smtClean="0"/>
                            <a:t>1</a:t>
                          </a:r>
                          <a:endParaRPr lang="ru-RU" sz="3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:endParaRPr lang="ru-RU" sz="60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dirty="0" smtClean="0"/>
                            <a:t>Monitor</a:t>
                          </a:r>
                          <a:endParaRPr lang="ru-RU" sz="36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102688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dirty="0" smtClean="0"/>
                            <a:t>2</a:t>
                          </a:r>
                          <a:endParaRPr lang="ru-RU" sz="3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:endParaRPr lang="ru-RU" sz="3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dirty="0" err="1" smtClean="0"/>
                            <a:t>Sichqoncha</a:t>
                          </a:r>
                          <a:endParaRPr lang="ru-RU" sz="36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1026882">
                    <a:tc gridSpan="3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08" t="-301786" r="-216" b="-101786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l"/>
                          <a:endParaRPr lang="ru-RU" sz="3600" dirty="0"/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ru-RU" sz="36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1026882">
                    <a:tc gridSpan="3">
                      <a:txBody>
                        <a:bodyPr/>
                        <a:lstStyle/>
                        <a:p>
                          <a:pPr algn="ctr"/>
                          <a:endParaRPr lang="ru-RU" sz="3600" dirty="0"/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192706376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1266" name="Picture 2" descr="LG 22M38H LED Computer Monitor | LG Electronics I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3215" y="2405098"/>
            <a:ext cx="1186682" cy="782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Kompyuter sichqonchasi haqida siz bilmagan qiziqarli faktla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3215" y="3473364"/>
            <a:ext cx="1205701" cy="709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9648" y="5481293"/>
            <a:ext cx="3989488" cy="82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697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886" y="1828800"/>
            <a:ext cx="5661152" cy="37909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7938" y="398207"/>
            <a:ext cx="5502676" cy="592885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53959" y="196138"/>
            <a:ext cx="593397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Joylashtirish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3837710" y="2757055"/>
            <a:ext cx="2341418" cy="314498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48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5-синф жадвал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882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03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Feruza\AppData\Local\Temp\SNAGHTML85ec73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069" y="1911297"/>
            <a:ext cx="3841238" cy="4633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b="26419"/>
          <a:stretch/>
        </p:blipFill>
        <p:spPr>
          <a:xfrm>
            <a:off x="461434" y="1299581"/>
            <a:ext cx="2100210" cy="210100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8539" y="1257387"/>
            <a:ext cx="3708335" cy="541987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8" name="Овал 7"/>
          <p:cNvSpPr/>
          <p:nvPr/>
        </p:nvSpPr>
        <p:spPr>
          <a:xfrm>
            <a:off x="2259414" y="4424896"/>
            <a:ext cx="4992490" cy="713415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53959" y="174269"/>
            <a:ext cx="1183803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Muloqot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oynasi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931742" y="2761349"/>
            <a:ext cx="4159046" cy="1073232"/>
          </a:xfrm>
          <a:prstGeom prst="round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7123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encil Icon Free Vector Art - (143,944 Free Downloads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728" y="341641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096000" y="3566370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Sichqoncha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ko‘rsatkichi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qalam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ko‘rinishiga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o‘zgaradi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86487" y="251704"/>
            <a:ext cx="8229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chizish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070" y="251704"/>
            <a:ext cx="4330658" cy="632942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t="67606" r="26780" b="24005"/>
          <a:stretch/>
        </p:blipFill>
        <p:spPr>
          <a:xfrm>
            <a:off x="5229531" y="1613634"/>
            <a:ext cx="6486664" cy="1086139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11" name="Овал 10"/>
          <p:cNvSpPr/>
          <p:nvPr/>
        </p:nvSpPr>
        <p:spPr>
          <a:xfrm>
            <a:off x="0" y="4486934"/>
            <a:ext cx="4992490" cy="713415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472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5-sinf jadval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428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36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81074" y="1271754"/>
            <a:ext cx="1062643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 err="1">
                <a:latin typeface="Arial" pitchFamily="34" charset="0"/>
                <a:cs typeface="Arial" pitchFamily="34" charset="0"/>
              </a:rPr>
              <a:t>S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ahifaga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rasm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joylashtirish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menyu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lentasidagi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qaysi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bo‘lim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tanlanadi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? </a:t>
            </a:r>
            <a:endParaRPr lang="en-US" sz="4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44685" y="3616856"/>
            <a:ext cx="37563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Вставка</a:t>
            </a:r>
            <a:endParaRPr lang="en-US" sz="4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34672" y="5480154"/>
            <a:ext cx="49694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Иллюстрации </a:t>
            </a:r>
            <a:endParaRPr lang="en-US" sz="4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5637068" y="4601575"/>
            <a:ext cx="1047750" cy="80237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6" descr="Camera Flat Style Vector Icon - SuperAwesomeVector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729" t="18204" r="21820" b="19423"/>
          <a:stretch/>
        </p:blipFill>
        <p:spPr bwMode="auto">
          <a:xfrm rot="20800802">
            <a:off x="9392438" y="3154542"/>
            <a:ext cx="2064773" cy="1558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Галерея | Android Wear Cent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79034">
            <a:off x="8132807" y="3809315"/>
            <a:ext cx="1717470" cy="1717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Секретные функции Microsoft Word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736" b="97917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1467" y="3491487"/>
            <a:ext cx="4795367" cy="2697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7376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3940549"/>
              </p:ext>
            </p:extLst>
          </p:nvPr>
        </p:nvGraphicFramePr>
        <p:xfrm>
          <a:off x="6974001" y="1876568"/>
          <a:ext cx="4408230" cy="375995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69410">
                  <a:extLst>
                    <a:ext uri="{9D8B030D-6E8A-4147-A177-3AD203B41FA5}">
                      <a16:colId xmlns:a16="http://schemas.microsoft.com/office/drawing/2014/main" xmlns="" val="2038921795"/>
                    </a:ext>
                  </a:extLst>
                </a:gridCol>
                <a:gridCol w="1469410">
                  <a:extLst>
                    <a:ext uri="{9D8B030D-6E8A-4147-A177-3AD203B41FA5}">
                      <a16:colId xmlns:a16="http://schemas.microsoft.com/office/drawing/2014/main" xmlns="" val="1811803641"/>
                    </a:ext>
                  </a:extLst>
                </a:gridCol>
                <a:gridCol w="1469410">
                  <a:extLst>
                    <a:ext uri="{9D8B030D-6E8A-4147-A177-3AD203B41FA5}">
                      <a16:colId xmlns:a16="http://schemas.microsoft.com/office/drawing/2014/main" xmlns="" val="331993511"/>
                    </a:ext>
                  </a:extLst>
                </a:gridCol>
              </a:tblGrid>
              <a:tr h="125331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96106766"/>
                  </a:ext>
                </a:extLst>
              </a:tr>
              <a:tr h="125331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29734764"/>
                  </a:ext>
                </a:extLst>
              </a:tr>
              <a:tr h="125331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9865500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53961" y="207845"/>
            <a:ext cx="1183803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kontekst-menyusi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9178116" y="3330054"/>
            <a:ext cx="0" cy="9144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517906" y="3756546"/>
            <a:ext cx="6096000" cy="317009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Jadval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katagiga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yurgich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joylashtirilgach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Jadval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kontekst-menyusi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faollashadi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Feruza\AppData\Local\Temp\SNAGHTML7612e90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961" y="1341776"/>
            <a:ext cx="5997487" cy="2197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1858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58787" t="21197" r="33797" b="60773"/>
          <a:stretch/>
        </p:blipFill>
        <p:spPr>
          <a:xfrm>
            <a:off x="280219" y="324463"/>
            <a:ext cx="3872473" cy="1034011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38100" r="75619" b="-89"/>
          <a:stretch/>
        </p:blipFill>
        <p:spPr>
          <a:xfrm>
            <a:off x="3259392" y="1358475"/>
            <a:ext cx="5987847" cy="1671733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23391" t="38100" r="38243" b="-89"/>
          <a:stretch/>
        </p:blipFill>
        <p:spPr>
          <a:xfrm>
            <a:off x="1519083" y="3118696"/>
            <a:ext cx="9419411" cy="1671185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61386" t="37133" r="6436" b="2006"/>
          <a:stretch/>
        </p:blipFill>
        <p:spPr>
          <a:xfrm>
            <a:off x="2518113" y="4906051"/>
            <a:ext cx="8049080" cy="1671733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4152692" y="324462"/>
            <a:ext cx="76482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Konstruktor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tasmasi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imkoniyatlari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514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jadval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98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5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66007" t="20607" r="29065" b="59808"/>
          <a:stretch/>
        </p:blipFill>
        <p:spPr>
          <a:xfrm>
            <a:off x="611962" y="545926"/>
            <a:ext cx="2868657" cy="1251792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38128" r="62281" b="961"/>
          <a:stretch/>
        </p:blipFill>
        <p:spPr>
          <a:xfrm>
            <a:off x="1582270" y="1877042"/>
            <a:ext cx="9479021" cy="1680901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38217" t="39160" r="7594" b="-71"/>
          <a:stretch/>
        </p:blipFill>
        <p:spPr>
          <a:xfrm>
            <a:off x="265469" y="3716592"/>
            <a:ext cx="11710219" cy="1799303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1843549" y="209719"/>
            <a:ext cx="11838039" cy="70788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Maket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tasmasi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imkoniyatlari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6396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jadval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336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23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584" y="2258609"/>
            <a:ext cx="5231206" cy="39298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4505" y="1283109"/>
            <a:ext cx="5561905" cy="371659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54598" y="182053"/>
            <a:ext cx="1125981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Katakchalarni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ma’lumotlar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bilan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to‘ldirish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249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53767" y="152556"/>
            <a:ext cx="1056891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Joylashtirish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tasmasida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joylashgan</a:t>
            </a:r>
            <a:endParaRPr kumimoji="0" lang="ru-RU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Picture 2" descr="C:\Users\Feruza\AppData\Local\Temp\SNAGHTML128a2eb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051" y="1517199"/>
            <a:ext cx="3985983" cy="1476290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1652" y="2255344"/>
            <a:ext cx="4546247" cy="4285635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4519974" y="5718412"/>
            <a:ext cx="5329601" cy="955343"/>
          </a:xfrm>
          <a:prstGeom prst="roundRect">
            <a:avLst>
              <a:gd name="adj" fmla="val 26567"/>
            </a:avLst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4507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Feruza\AppData\Local\Temp\SNAGHTML132855a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48" y="1296622"/>
            <a:ext cx="7642717" cy="5268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454149" y="1944999"/>
            <a:ext cx="3443362" cy="723330"/>
          </a:xfrm>
          <a:prstGeom prst="roundRect">
            <a:avLst>
              <a:gd name="adj" fmla="val 26567"/>
            </a:avLst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992645" y="2083554"/>
            <a:ext cx="41993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Segoe MDL2 Assets 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689850" y="2725122"/>
            <a:ext cx="22745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Wingdings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878918" y="4761210"/>
            <a:ext cx="21344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Webdings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519129" y="3403818"/>
            <a:ext cx="26160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Wingdings 2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543532" y="4082514"/>
            <a:ext cx="26160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Wingdings 3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584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jadval5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01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4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00350" y="232410"/>
            <a:ext cx="82941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Katakchalarni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birlashtirish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62" y="1733550"/>
            <a:ext cx="11634787" cy="440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8015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51807" y="2500521"/>
            <a:ext cx="782089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latin typeface="Arial" pitchFamily="34" charset="0"/>
                <a:cs typeface="Arial" pitchFamily="34" charset="0"/>
              </a:rPr>
              <a:t>MS </a:t>
            </a:r>
            <a:r>
              <a:rPr lang="en-US" sz="4400" b="1" dirty="0">
                <a:latin typeface="Arial" pitchFamily="34" charset="0"/>
                <a:cs typeface="Arial" pitchFamily="34" charset="0"/>
              </a:rPr>
              <a:t>Word </a:t>
            </a:r>
            <a:r>
              <a:rPr lang="en-US" sz="4400" b="1" dirty="0" err="1">
                <a:latin typeface="Arial" pitchFamily="34" charset="0"/>
                <a:cs typeface="Arial" pitchFamily="34" charset="0"/>
              </a:rPr>
              <a:t>dasturida</a:t>
            </a:r>
            <a:r>
              <a:rPr lang="en-US" sz="4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>
                <a:latin typeface="Arial" pitchFamily="34" charset="0"/>
                <a:cs typeface="Arial" pitchFamily="34" charset="0"/>
              </a:rPr>
              <a:t>hujjatga</a:t>
            </a:r>
            <a:r>
              <a:rPr lang="en-US" sz="4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>
                <a:latin typeface="Arial" pitchFamily="34" charset="0"/>
                <a:cs typeface="Arial" pitchFamily="34" charset="0"/>
              </a:rPr>
              <a:t>rasm</a:t>
            </a:r>
            <a:r>
              <a:rPr lang="en-US" sz="4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>
                <a:latin typeface="Arial" pitchFamily="34" charset="0"/>
                <a:cs typeface="Arial" pitchFamily="34" charset="0"/>
              </a:rPr>
              <a:t>joylashtirishning</a:t>
            </a:r>
            <a:r>
              <a:rPr lang="en-US" sz="4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latin typeface="Arial" pitchFamily="34" charset="0"/>
                <a:cs typeface="Arial" pitchFamily="34" charset="0"/>
              </a:rPr>
              <a:t>necha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latin typeface="Arial" pitchFamily="34" charset="0"/>
                <a:cs typeface="Arial" pitchFamily="34" charset="0"/>
              </a:rPr>
              <a:t>xil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>
                <a:latin typeface="Arial" pitchFamily="34" charset="0"/>
                <a:cs typeface="Arial" pitchFamily="34" charset="0"/>
              </a:rPr>
              <a:t>usuli</a:t>
            </a:r>
            <a:r>
              <a:rPr lang="en-US" sz="4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>
                <a:latin typeface="Arial" pitchFamily="34" charset="0"/>
                <a:cs typeface="Arial" pitchFamily="34" charset="0"/>
              </a:rPr>
              <a:t>mavjud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?</a:t>
            </a:r>
          </a:p>
        </p:txBody>
      </p:sp>
      <p:pic>
        <p:nvPicPr>
          <p:cNvPr id="7170" name="Picture 2" descr="Красные иконки Популярные. Стиль Cloud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4" y="3562350"/>
            <a:ext cx="3429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Иконка кисточка, картинка, изображение, абстракция, image, размер 256x256 |  id11756 | iconbird.c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9250" y="225425"/>
            <a:ext cx="2686050" cy="268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Microsoft Word Document Microsoft Excel — Microsoft Png Download intended  for Microsoft Word Document Icon | Федеральный исследовательский центр  «Фундаментальные основы биотехнологии»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4250" l="10000" r="90000">
                        <a14:foregroundMark x1="61333" y1="17750" x2="60889" y2="74250"/>
                        <a14:foregroundMark x1="56889" y1="17250" x2="56889" y2="75750"/>
                        <a14:foregroundMark x1="64222" y1="18250" x2="64667" y2="71750"/>
                        <a14:foregroundMark x1="66667" y1="17250" x2="66667" y2="73250"/>
                        <a14:foregroundMark x1="34222" y1="45750" x2="54000" y2="45750"/>
                        <a14:foregroundMark x1="40889" y1="29750" x2="49778" y2="45750"/>
                        <a14:foregroundMark x1="56667" y1="61250" x2="56889" y2="76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000" r="25555"/>
          <a:stretch/>
        </p:blipFill>
        <p:spPr bwMode="auto">
          <a:xfrm rot="20760338">
            <a:off x="566469" y="1272779"/>
            <a:ext cx="1855044" cy="170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831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002532" y="293366"/>
            <a:ext cx="82941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Katakchalarni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birlashtirish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3300" y="1291030"/>
            <a:ext cx="4063902" cy="5254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4" y="1138532"/>
            <a:ext cx="5490717" cy="1946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649" y="3084609"/>
            <a:ext cx="5332611" cy="338345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Овал 6"/>
          <p:cNvSpPr/>
          <p:nvPr/>
        </p:nvSpPr>
        <p:spPr>
          <a:xfrm>
            <a:off x="3306418" y="2081719"/>
            <a:ext cx="2980082" cy="1002890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723260" y="4062919"/>
            <a:ext cx="4992490" cy="713415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6518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jadval6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493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4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40902" y="95250"/>
            <a:ext cx="11428128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Mustaqil</a:t>
            </a:r>
            <a:r>
              <a:rPr kumimoji="0" lang="en-US" sz="5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bajarish</a:t>
            </a:r>
            <a:r>
              <a:rPr kumimoji="0" lang="en-US" sz="5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uchun</a:t>
            </a:r>
            <a:r>
              <a:rPr kumimoji="0" lang="en-US" sz="5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topshiriqlar</a:t>
            </a:r>
            <a:r>
              <a:rPr kumimoji="0" lang="en-US" sz="5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endParaRPr kumimoji="0" lang="ru-RU" sz="5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42229" y="3844345"/>
            <a:ext cx="746046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i="1" dirty="0" smtClean="0">
                <a:latin typeface="Arial" pitchFamily="34" charset="0"/>
                <a:cs typeface="Arial" pitchFamily="34" charset="0"/>
              </a:rPr>
              <a:t>1-, 2- </a:t>
            </a:r>
            <a:r>
              <a:rPr lang="en-US" sz="5400" b="1" i="1" dirty="0" err="1" smtClean="0">
                <a:latin typeface="Arial" pitchFamily="34" charset="0"/>
                <a:cs typeface="Arial" pitchFamily="34" charset="0"/>
              </a:rPr>
              <a:t>topshiriqlar</a:t>
            </a:r>
            <a:endParaRPr lang="en-US" sz="5400" b="1" i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kumimoji="0" lang="en-US" sz="54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kumimoji="0" lang="en-US" sz="5400" b="0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kumimoji="0" lang="en-US" sz="54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5400" b="0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vazifa</a:t>
            </a:r>
            <a:r>
              <a:rPr kumimoji="0" lang="en-US" sz="54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endParaRPr kumimoji="0" lang="ru-RU" sz="5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 descr="Как научить ребенка эффективно использовать гаджеты и компьютер -  Психология эффективной жизни - онлайн-журнал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236536" y="1196557"/>
            <a:ext cx="5160734" cy="5295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014587" y="1331294"/>
            <a:ext cx="695444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Savol</a:t>
            </a:r>
            <a:r>
              <a:rPr kumimoji="0" lang="en-US" sz="54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kumimoji="0" lang="en-US" sz="54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topshiriqlar</a:t>
            </a:r>
            <a:r>
              <a:rPr kumimoji="0" lang="en-US" sz="54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en-US" sz="5400" b="1" i="1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lang="en-US" sz="54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</a:t>
            </a:r>
            <a:r>
              <a:rPr kumimoji="0" lang="en-US" sz="54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-bet</a:t>
            </a:r>
            <a:r>
              <a:rPr kumimoji="0" lang="en-US" sz="54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). </a:t>
            </a:r>
            <a:endParaRPr kumimoji="0" lang="ru-RU" sz="5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7568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205835" y="345046"/>
            <a:ext cx="126590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MS 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Word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dasturining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kutubxonasidagi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rasmlarni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joylashtirish</a:t>
            </a:r>
            <a:endParaRPr lang="en-US" sz="3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PROИТ: Word. Библиотека значков или как вставить забавный рисунок в текст  документ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41156"/>
          <a:stretch/>
        </p:blipFill>
        <p:spPr bwMode="auto">
          <a:xfrm>
            <a:off x="498766" y="1265960"/>
            <a:ext cx="7724775" cy="5190258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Как сделать скриншот в Ворде - Синий экран BSO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02" t="33860" r="53088" b="52509"/>
          <a:stretch/>
        </p:blipFill>
        <p:spPr bwMode="auto">
          <a:xfrm>
            <a:off x="8562110" y="1330686"/>
            <a:ext cx="1759526" cy="2368478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15868" r="65874" b="33639"/>
          <a:stretch/>
        </p:blipFill>
        <p:spPr>
          <a:xfrm>
            <a:off x="9663545" y="3434412"/>
            <a:ext cx="2196682" cy="222756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514110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45246"/>
            <a:ext cx="123252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Kompyuterdagi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sizga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tegishli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rasmlarni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joylashtirish</a:t>
            </a:r>
            <a:endParaRPr lang="en-US" sz="3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C:\Users\Feruza\AppData\Local\Temp\SNAGHTML180eb49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851" y="1290717"/>
            <a:ext cx="7395599" cy="5228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3247" t="26474" r="61329" b="19022"/>
          <a:stretch/>
        </p:blipFill>
        <p:spPr>
          <a:xfrm>
            <a:off x="357550" y="948008"/>
            <a:ext cx="2602880" cy="314140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t="4014" r="82964" b="32044"/>
          <a:stretch/>
        </p:blipFill>
        <p:spPr>
          <a:xfrm>
            <a:off x="1924462" y="3548226"/>
            <a:ext cx="2724914" cy="285338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161833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5022" y="361662"/>
            <a:ext cx="1062643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Scrinshot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qilingan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rasmlarni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joylashtirish</a:t>
            </a:r>
            <a:endParaRPr lang="en-US" sz="3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Как сделать скриншот в Ворде - Синий экран BSO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08" y="1364671"/>
            <a:ext cx="8298873" cy="5324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83443" r="1061" b="24140"/>
          <a:stretch/>
        </p:blipFill>
        <p:spPr>
          <a:xfrm>
            <a:off x="10293925" y="2743865"/>
            <a:ext cx="1686763" cy="230386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2105" y="1364671"/>
            <a:ext cx="1731822" cy="253112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9913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5022" y="361662"/>
            <a:ext cx="1062643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Internetdagi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rasmlarni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joylashtirish</a:t>
            </a:r>
            <a:endParaRPr lang="en-US" sz="3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PROИТ: Word. Библиотека значков или как вставить забавный рисунок в текст  документ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22" t="17450" r="67537" b="74274"/>
          <a:stretch/>
        </p:blipFill>
        <p:spPr bwMode="auto">
          <a:xfrm>
            <a:off x="10134603" y="1749136"/>
            <a:ext cx="1652156" cy="1427018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022" y="1463386"/>
            <a:ext cx="9088578" cy="508335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6621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5021" y="347810"/>
            <a:ext cx="1062643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SmartArt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obyekti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maketlarini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joylashtirish</a:t>
            </a:r>
            <a:endParaRPr lang="en-US" sz="3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35" r="33882" b="22754"/>
          <a:stretch/>
        </p:blipFill>
        <p:spPr bwMode="auto">
          <a:xfrm>
            <a:off x="665022" y="1146493"/>
            <a:ext cx="2447925" cy="327364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 descr="C:\Users\Feruza\AppData\Local\Temp\SNAGHTML5c56e4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8863" y="1489393"/>
            <a:ext cx="7916253" cy="4326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48101" r="36728" b="36572"/>
          <a:stretch/>
        </p:blipFill>
        <p:spPr>
          <a:xfrm>
            <a:off x="2886510" y="3085822"/>
            <a:ext cx="2882180" cy="3361888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327368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16018"/>
            <a:ext cx="120785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Shakllar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yordamida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turli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tasvirlarni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qilish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mumkin</a:t>
            </a:r>
            <a:endParaRPr lang="en-US" sz="3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33158" t="1" r="51671" b="28702"/>
          <a:stretch/>
        </p:blipFill>
        <p:spPr>
          <a:xfrm>
            <a:off x="9672635" y="3104872"/>
            <a:ext cx="2252233" cy="295302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7" r="32862" b="9321"/>
          <a:stretch/>
        </p:blipFill>
        <p:spPr bwMode="auto">
          <a:xfrm>
            <a:off x="263241" y="1315650"/>
            <a:ext cx="7711722" cy="5314951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95" t="3992" r="47822" b="23244"/>
          <a:stretch/>
        </p:blipFill>
        <p:spPr bwMode="auto">
          <a:xfrm>
            <a:off x="7453310" y="1315650"/>
            <a:ext cx="2447925" cy="308371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9680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Template PresentationGo">
  <a:themeElements>
    <a:clrScheme name="PGO5">
      <a:dk1>
        <a:sysClr val="windowText" lastClr="000000"/>
      </a:dk1>
      <a:lt1>
        <a:sysClr val="window" lastClr="FFFFFF"/>
      </a:lt1>
      <a:dk2>
        <a:srgbClr val="013D4D"/>
      </a:dk2>
      <a:lt2>
        <a:srgbClr val="D3D3D3"/>
      </a:lt2>
      <a:accent1>
        <a:srgbClr val="00A891"/>
      </a:accent1>
      <a:accent2>
        <a:srgbClr val="D9126B"/>
      </a:accent2>
      <a:accent3>
        <a:srgbClr val="FE7600"/>
      </a:accent3>
      <a:accent4>
        <a:srgbClr val="B1DB15"/>
      </a:accent4>
      <a:accent5>
        <a:srgbClr val="854D82"/>
      </a:accent5>
      <a:accent6>
        <a:srgbClr val="FFE200"/>
      </a:accent6>
      <a:hlink>
        <a:srgbClr val="00B0F0"/>
      </a:hlink>
      <a:folHlink>
        <a:srgbClr val="0070C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4_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10318</TotalTime>
  <Words>212</Words>
  <Application>Microsoft Office PowerPoint</Application>
  <PresentationFormat>Широкоэкранный</PresentationFormat>
  <Paragraphs>57</Paragraphs>
  <Slides>32</Slides>
  <Notes>0</Notes>
  <HiddenSlides>0</HiddenSlides>
  <MMClips>6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7</vt:i4>
      </vt:variant>
      <vt:variant>
        <vt:lpstr>Заголовки слайдов</vt:lpstr>
      </vt:variant>
      <vt:variant>
        <vt:i4>32</vt:i4>
      </vt:variant>
    </vt:vector>
  </HeadingPairs>
  <TitlesOfParts>
    <vt:vector size="46" baseType="lpstr">
      <vt:lpstr>Arial</vt:lpstr>
      <vt:lpstr>Arial Black</vt:lpstr>
      <vt:lpstr>Calibri</vt:lpstr>
      <vt:lpstr>Calibri Light</vt:lpstr>
      <vt:lpstr>Cambria Math</vt:lpstr>
      <vt:lpstr>Helvetica</vt:lpstr>
      <vt:lpstr>Open Sans</vt:lpstr>
      <vt:lpstr>1_Office Theme</vt:lpstr>
      <vt:lpstr>Office Theme</vt:lpstr>
      <vt:lpstr>Template PresentationGO</vt:lpstr>
      <vt:lpstr>1_Template PresentationGo</vt:lpstr>
      <vt:lpstr>2_Template PresentationGO</vt:lpstr>
      <vt:lpstr>3_Template PresentationGO</vt:lpstr>
      <vt:lpstr>4_Template PresentationGO</vt:lpstr>
      <vt:lpstr>Informatika va axborot texnologiyalari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Informatika va axborot texnologiyalari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Feruza</dc:creator>
  <cp:lastModifiedBy>Учетная запись Майкрософт</cp:lastModifiedBy>
  <cp:revision>923</cp:revision>
  <dcterms:created xsi:type="dcterms:W3CDTF">2020-04-30T17:20:46Z</dcterms:created>
  <dcterms:modified xsi:type="dcterms:W3CDTF">2020-12-14T09:56:23Z</dcterms:modified>
</cp:coreProperties>
</file>