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702" r:id="rId3"/>
    <p:sldMasterId id="2147483704" r:id="rId4"/>
    <p:sldMasterId id="2147483706" r:id="rId5"/>
    <p:sldMasterId id="2147483721" r:id="rId6"/>
    <p:sldMasterId id="2147483723" r:id="rId7"/>
  </p:sldMasterIdLst>
  <p:notesMasterIdLst>
    <p:notesMasterId r:id="rId40"/>
  </p:notesMasterIdLst>
  <p:handoutMasterIdLst>
    <p:handoutMasterId r:id="rId41"/>
  </p:handoutMasterIdLst>
  <p:sldIdLst>
    <p:sldId id="476" r:id="rId8"/>
    <p:sldId id="652" r:id="rId9"/>
    <p:sldId id="653" r:id="rId10"/>
    <p:sldId id="654" r:id="rId11"/>
    <p:sldId id="655" r:id="rId12"/>
    <p:sldId id="656" r:id="rId13"/>
    <p:sldId id="657" r:id="rId14"/>
    <p:sldId id="658" r:id="rId15"/>
    <p:sldId id="659" r:id="rId16"/>
    <p:sldId id="628" r:id="rId17"/>
    <p:sldId id="672" r:id="rId18"/>
    <p:sldId id="646" r:id="rId19"/>
    <p:sldId id="680" r:id="rId20"/>
    <p:sldId id="681" r:id="rId21"/>
    <p:sldId id="647" r:id="rId22"/>
    <p:sldId id="673" r:id="rId23"/>
    <p:sldId id="674" r:id="rId24"/>
    <p:sldId id="675" r:id="rId25"/>
    <p:sldId id="679" r:id="rId26"/>
    <p:sldId id="678" r:id="rId27"/>
    <p:sldId id="676" r:id="rId28"/>
    <p:sldId id="664" r:id="rId29"/>
    <p:sldId id="677" r:id="rId30"/>
    <p:sldId id="665" r:id="rId31"/>
    <p:sldId id="683" r:id="rId32"/>
    <p:sldId id="668" r:id="rId33"/>
    <p:sldId id="682" r:id="rId34"/>
    <p:sldId id="667" r:id="rId35"/>
    <p:sldId id="650" r:id="rId36"/>
    <p:sldId id="660" r:id="rId37"/>
    <p:sldId id="651" r:id="rId38"/>
    <p:sldId id="464" r:id="rId39"/>
  </p:sldIdLst>
  <p:sldSz cx="12192000" cy="6858000"/>
  <p:notesSz cx="6735763" cy="986948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7589B"/>
    <a:srgbClr val="2365C7"/>
    <a:srgbClr val="207245"/>
    <a:srgbClr val="D14424"/>
    <a:srgbClr val="89CF68"/>
    <a:srgbClr val="077467"/>
    <a:srgbClr val="295497"/>
    <a:srgbClr val="1152B3"/>
    <a:srgbClr val="930010"/>
    <a:srgbClr val="57A7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D083AE6-46FA-4A59-8FB0-9F97EB10719F}" styleName="Светлый стиль 3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Светлый стиль 2 —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662" autoAdjust="0"/>
    <p:restoredTop sz="94182" autoAdjust="0"/>
  </p:normalViewPr>
  <p:slideViewPr>
    <p:cSldViewPr snapToGrid="0">
      <p:cViewPr varScale="1">
        <p:scale>
          <a:sx n="66" d="100"/>
          <a:sy n="66" d="100"/>
        </p:scale>
        <p:origin x="99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C77859-D999-4131-A04F-F6EDD4C4677E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0810E-6B30-46D4-A0E0-D3FCECB9F0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3864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1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D5B0B9-4B28-45B8-844F-BFF3D7C7C3B5}" type="datetimeFigureOut">
              <a:rPr lang="ru-RU" smtClean="0"/>
              <a:t>14.12.2020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3577" y="4749691"/>
            <a:ext cx="5388610" cy="38861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15373" y="9374301"/>
            <a:ext cx="2918831" cy="4951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A527B7-2F03-4CC5-ABF7-01E958571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4631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12/14/2020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32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2" y="1523336"/>
            <a:ext cx="3857667" cy="4514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3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2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35339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5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15782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946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C659A22-F514-4D5A-8495-8ED58DC7B761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421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Tx/>
              <a:buNone/>
              <a:tabLst/>
              <a:defRPr/>
            </a:pPr>
            <a:endParaRPr kumimoji="0" lang="ru-RU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45730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26D102F-F220-4E57-BDD6-CCEBB93D58AF}"/>
              </a:ext>
            </a:extLst>
          </p:cNvPr>
          <p:cNvGrpSpPr/>
          <p:nvPr userDrawn="1"/>
        </p:nvGrpSpPr>
        <p:grpSpPr>
          <a:xfrm>
            <a:off x="12558029" y="1"/>
            <a:ext cx="1644047" cy="1816099"/>
            <a:chOff x="9433981" y="1"/>
            <a:chExt cx="1644047" cy="1816099"/>
          </a:xfrm>
        </p:grpSpPr>
        <p:sp>
          <p:nvSpPr>
            <p:cNvPr id="13" name="Rectangle: Folded Corner 12">
              <a:extLst>
                <a:ext uri="{FF2B5EF4-FFF2-40B4-BE49-F238E27FC236}">
                  <a16:creationId xmlns:a16="http://schemas.microsoft.com/office/drawing/2014/main" xmlns="" id="{8C7E1A5C-1B15-4E0A-8682-D203C7DE6B6B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C830CBBC-4DBF-48F3-A80A-5B9A52315886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44767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348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75930DF0-104B-4293-A7F6-66AEFF3E6AF8}"/>
              </a:ext>
            </a:extLst>
          </p:cNvPr>
          <p:cNvGrpSpPr/>
          <p:nvPr userDrawn="1"/>
        </p:nvGrpSpPr>
        <p:grpSpPr>
          <a:xfrm>
            <a:off x="12554553" y="1"/>
            <a:ext cx="1647523" cy="1816099"/>
            <a:chOff x="12554553" y="1"/>
            <a:chExt cx="1647523" cy="1816099"/>
          </a:xfrm>
          <a:solidFill>
            <a:schemeClr val="accent6"/>
          </a:solidFill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9FDF5E90-AE29-4303-979F-161F791D98BB}"/>
                </a:ext>
              </a:extLst>
            </p:cNvPr>
            <p:cNvSpPr/>
            <p:nvPr userDrawn="1"/>
          </p:nvSpPr>
          <p:spPr>
            <a:xfrm>
              <a:off x="12554553" y="1"/>
              <a:ext cx="1644047" cy="1816099"/>
            </a:xfrm>
            <a:prstGeom prst="foldedCorner">
              <a:avLst/>
            </a:prstGeom>
            <a:grpFill/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FFE2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>
                  <a:ln>
                    <a:noFill/>
                  </a:ln>
                  <a:solidFill>
                    <a:srgbClr val="FFE200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Office 365 subscribers)</a:t>
              </a:r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9C25032D-D31A-446E-BBAA-A896C50E8CF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13802026" y="424090"/>
              <a:ext cx="400050" cy="657225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24980408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13538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FBC2BD7-7C99-476A-824B-34AEACBE09E4}"/>
              </a:ext>
            </a:extLst>
          </p:cNvPr>
          <p:cNvGrpSpPr/>
          <p:nvPr userDrawn="1"/>
        </p:nvGrpSpPr>
        <p:grpSpPr>
          <a:xfrm>
            <a:off x="12578642" y="2"/>
            <a:ext cx="2192063" cy="1816099"/>
            <a:chOff x="9433981" y="1"/>
            <a:chExt cx="1644047" cy="1816099"/>
          </a:xfrm>
        </p:grpSpPr>
        <p:sp>
          <p:nvSpPr>
            <p:cNvPr id="4" name="Rectangle: Folded Corner 3">
              <a:extLst>
                <a:ext uri="{FF2B5EF4-FFF2-40B4-BE49-F238E27FC236}">
                  <a16:creationId xmlns:a16="http://schemas.microsoft.com/office/drawing/2014/main" xmlns="" id="{C7ACA455-4437-4416-A6F0-33D534A6AE9F}"/>
                </a:ext>
              </a:extLst>
            </p:cNvPr>
            <p:cNvSpPr/>
            <p:nvPr userDrawn="1"/>
          </p:nvSpPr>
          <p:spPr>
            <a:xfrm>
              <a:off x="9433981" y="1"/>
              <a:ext cx="1644047" cy="1816099"/>
            </a:xfrm>
            <a:prstGeom prst="foldedCorner">
              <a:avLst/>
            </a:prstGeom>
            <a:ln>
              <a:noFill/>
            </a:ln>
            <a:effectLst>
              <a:outerShdw blurRad="1016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Ins="0" rtlCol="0" anchor="t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To insert your own icons*: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Insert</a:t>
              </a: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&gt;&gt; 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Icons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7931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1" u="none" strike="noStrike" kern="1200" cap="none" spc="0" normalizeH="0" baseline="0" noProof="0" dirty="0">
                  <a:ln>
                    <a:noFill/>
                  </a:ln>
                  <a:solidFill>
                    <a:srgbClr val="F7931F">
                      <a:lumMod val="5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(*Only available to Microsoft 365 subscribers)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97388A6D-F2E7-41F0-830B-6957780585C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/>
            <a:srcRect t="1" b="5479"/>
            <a:stretch/>
          </p:blipFill>
          <p:spPr>
            <a:xfrm>
              <a:off x="10677978" y="424090"/>
              <a:ext cx="400050" cy="6572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121368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92595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331"/>
            <a:ext cx="10515600" cy="73905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9670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5"/>
            <a:ext cx="8413371" cy="666569"/>
          </a:xfrm>
        </p:spPr>
        <p:txBody>
          <a:bodyPr lIns="0" tIns="0" rIns="0" bIns="0"/>
          <a:lstStyle>
            <a:lvl1pPr>
              <a:defRPr sz="4331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12/14/2020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37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5" y="150393"/>
            <a:ext cx="11948965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7"/>
            <a:ext cx="3857667" cy="41894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723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3" y="1577340"/>
            <a:ext cx="530352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12/14/2020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066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3344181" y="2232516"/>
            <a:ext cx="5544137" cy="2186239"/>
          </a:xfrm>
          <a:custGeom>
            <a:avLst/>
            <a:gdLst/>
            <a:ahLst/>
            <a:cxnLst/>
            <a:rect l="l" t="t" r="r" b="b"/>
            <a:pathLst>
              <a:path w="2621915" h="1034414">
                <a:moveTo>
                  <a:pt x="2621368" y="0"/>
                </a:moveTo>
                <a:lnTo>
                  <a:pt x="0" y="0"/>
                </a:lnTo>
                <a:lnTo>
                  <a:pt x="0" y="1034140"/>
                </a:lnTo>
                <a:lnTo>
                  <a:pt x="2621368" y="1034140"/>
                </a:lnTo>
                <a:lnTo>
                  <a:pt x="262136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4"/>
            <a:ext cx="3406669" cy="799785"/>
          </a:xfrm>
        </p:spPr>
        <p:txBody>
          <a:bodyPr lIns="0" tIns="0" rIns="0" bIns="0"/>
          <a:lstStyle>
            <a:lvl1pPr>
              <a:defRPr sz="5197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12/14/2020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269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12/14/2020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101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2102" y="227013"/>
            <a:ext cx="9969500" cy="40780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351369" y="1598614"/>
            <a:ext cx="4821767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376334" y="1598614"/>
            <a:ext cx="4823884" cy="172354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9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0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1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/>
            </a:lvl1pPr>
          </a:lstStyle>
          <a:p>
            <a:pPr defTabSz="1794231">
              <a:defRPr/>
            </a:pPr>
            <a:fld id="{1C659A22-F514-4D5A-8495-8ED58DC7B761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>
                <a:defRPr/>
              </a:pPr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756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objects" type="fourObj">
  <p:cSld name="Title and four objects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609600" y="6245225"/>
            <a:ext cx="2844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165601" y="6245225"/>
            <a:ext cx="3860800" cy="292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71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endParaRPr lang="ru-RU" kern="0">
              <a:solidFill>
                <a:srgbClr val="000000"/>
              </a:solidFill>
            </a:endParaRPr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99" b="0" i="0" u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848671">
              <a:buClr>
                <a:srgbClr val="000000"/>
              </a:buClr>
            </a:pPr>
            <a:fld id="{00000000-1234-1234-1234-123412341234}" type="slidenum">
              <a:rPr lang="en-US" kern="0" smtClean="0">
                <a:solidFill>
                  <a:srgbClr val="000000"/>
                </a:solidFill>
              </a:rPr>
              <a:pPr defTabSz="848671">
                <a:buClr>
                  <a:srgbClr val="000000"/>
                </a:buClr>
              </a:pPr>
              <a:t>‹#›</a:t>
            </a:fld>
            <a:endParaRPr lang="en-US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74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1" y="2125979"/>
            <a:ext cx="10363200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1" y="3840480"/>
            <a:ext cx="8534400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19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861775"/>
          </a:xfrm>
        </p:spPr>
        <p:txBody>
          <a:bodyPr lIns="0" tIns="0" rIns="0" bIns="0"/>
          <a:lstStyle>
            <a:lvl1pPr>
              <a:defRPr sz="56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718145"/>
          </a:xfrm>
        </p:spPr>
        <p:txBody>
          <a:bodyPr lIns="0" tIns="0" rIns="0" bIns="0"/>
          <a:lstStyle>
            <a:lvl1pPr>
              <a:defRPr sz="4667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687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resentationgo.com/" TargetMode="External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resentationgo.com/" TargetMode="Externa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18.xml"/><Relationship Id="rId4" Type="http://schemas.openxmlformats.org/officeDocument/2006/relationships/hyperlink" Target="http://www.presentationgo.com/" TargetMode="Externa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19.xml"/><Relationship Id="rId4" Type="http://schemas.openxmlformats.org/officeDocument/2006/relationships/hyperlink" Target="http://www.presentationgo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7942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59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8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1"/>
            <a:ext cx="3901440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1D8BD707-D9CF-40AE-B4C6-C98DA3205C09}" type="datetimeFigureOut">
              <a:rPr lang="en-US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12/14/2020</a:t>
            </a:fld>
            <a:endParaRPr lang="en-US" sz="359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2" y="6377941"/>
            <a:ext cx="2804159" cy="5524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794231"/>
            <a:fld id="{B6F15528-21DE-4FAA-801E-634DDDAF4B2B}" type="slidenum">
              <a:rPr lang="ru-RU" sz="3590" smtClean="0">
                <a:solidFill>
                  <a:prstClr val="black">
                    <a:tint val="75000"/>
                  </a:prstClr>
                </a:solidFill>
              </a:rPr>
              <a:pPr defTabSz="1794231"/>
              <a:t>‹#›</a:t>
            </a:fld>
            <a:endParaRPr lang="ru-RU" sz="359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87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897115">
        <a:defRPr>
          <a:latin typeface="+mn-lt"/>
          <a:ea typeface="+mn-ea"/>
          <a:cs typeface="+mn-cs"/>
        </a:defRPr>
      </a:lvl2pPr>
      <a:lvl3pPr marL="1794231">
        <a:defRPr>
          <a:latin typeface="+mn-lt"/>
          <a:ea typeface="+mn-ea"/>
          <a:cs typeface="+mn-cs"/>
        </a:defRPr>
      </a:lvl3pPr>
      <a:lvl4pPr marL="2691346">
        <a:defRPr>
          <a:latin typeface="+mn-lt"/>
          <a:ea typeface="+mn-ea"/>
          <a:cs typeface="+mn-cs"/>
        </a:defRPr>
      </a:lvl4pPr>
      <a:lvl5pPr marL="3588459">
        <a:defRPr>
          <a:latin typeface="+mn-lt"/>
          <a:ea typeface="+mn-ea"/>
          <a:cs typeface="+mn-cs"/>
        </a:defRPr>
      </a:lvl5pPr>
      <a:lvl6pPr marL="4485576">
        <a:defRPr>
          <a:latin typeface="+mn-lt"/>
          <a:ea typeface="+mn-ea"/>
          <a:cs typeface="+mn-cs"/>
        </a:defRPr>
      </a:lvl6pPr>
      <a:lvl7pPr marL="5382691">
        <a:defRPr>
          <a:latin typeface="+mn-lt"/>
          <a:ea typeface="+mn-ea"/>
          <a:cs typeface="+mn-cs"/>
        </a:defRPr>
      </a:lvl7pPr>
      <a:lvl8pPr marL="6279805">
        <a:defRPr>
          <a:latin typeface="+mn-lt"/>
          <a:ea typeface="+mn-ea"/>
          <a:cs typeface="+mn-cs"/>
        </a:defRPr>
      </a:lvl8pPr>
      <a:lvl9pPr marL="7176922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8" y="1133194"/>
            <a:ext cx="11948965" cy="5599135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868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392667" y="2836743"/>
            <a:ext cx="3406669" cy="4078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65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889315" y="2076244"/>
            <a:ext cx="8413371" cy="3385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200" b="0" i="0">
                <a:solidFill>
                  <a:srgbClr val="373435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1" y="6377940"/>
            <a:ext cx="3901440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39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12/14/2020</a:t>
            </a:fld>
            <a:endParaRPr kumimoji="0" lang="en-US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1" y="6377940"/>
            <a:ext cx="2804159" cy="5952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9331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3868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93319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3868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097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6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966596">
        <a:defRPr>
          <a:latin typeface="+mn-lt"/>
          <a:ea typeface="+mn-ea"/>
          <a:cs typeface="+mn-cs"/>
        </a:defRPr>
      </a:lvl2pPr>
      <a:lvl3pPr marL="1933192">
        <a:defRPr>
          <a:latin typeface="+mn-lt"/>
          <a:ea typeface="+mn-ea"/>
          <a:cs typeface="+mn-cs"/>
        </a:defRPr>
      </a:lvl3pPr>
      <a:lvl4pPr marL="2899788">
        <a:defRPr>
          <a:latin typeface="+mn-lt"/>
          <a:ea typeface="+mn-ea"/>
          <a:cs typeface="+mn-cs"/>
        </a:defRPr>
      </a:lvl4pPr>
      <a:lvl5pPr marL="3866382">
        <a:defRPr>
          <a:latin typeface="+mn-lt"/>
          <a:ea typeface="+mn-ea"/>
          <a:cs typeface="+mn-cs"/>
        </a:defRPr>
      </a:lvl5pPr>
      <a:lvl6pPr marL="4832980">
        <a:defRPr>
          <a:latin typeface="+mn-lt"/>
          <a:ea typeface="+mn-ea"/>
          <a:cs typeface="+mn-cs"/>
        </a:defRPr>
      </a:lvl6pPr>
      <a:lvl7pPr marL="5799575">
        <a:defRPr>
          <a:latin typeface="+mn-lt"/>
          <a:ea typeface="+mn-ea"/>
          <a:cs typeface="+mn-cs"/>
        </a:defRPr>
      </a:lvl7pPr>
      <a:lvl8pPr marL="6766170">
        <a:defRPr>
          <a:latin typeface="+mn-lt"/>
          <a:ea typeface="+mn-ea"/>
          <a:cs typeface="+mn-cs"/>
        </a:defRPr>
      </a:lvl8pPr>
      <a:lvl9pPr marL="7732767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950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6348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-12701" y="6959601"/>
            <a:ext cx="166103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3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 12"/>
          <p:cNvSpPr/>
          <p:nvPr userDrawn="1"/>
        </p:nvSpPr>
        <p:spPr>
          <a:xfrm rot="5400000">
            <a:off x="91178" y="173588"/>
            <a:ext cx="369496" cy="570902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1654908" y="-16654"/>
            <a:ext cx="1569183" cy="612144"/>
            <a:chOff x="-2096383" y="21447"/>
            <a:chExt cx="1569183" cy="612144"/>
          </a:xfrm>
        </p:grpSpPr>
        <p:sp>
          <p:nvSpPr>
            <p:cNvPr id="15" name="TextBox 14"/>
            <p:cNvSpPr txBox="1"/>
            <p:nvPr userDrawn="1"/>
          </p:nvSpPr>
          <p:spPr>
            <a:xfrm>
              <a:off x="-2096383" y="21447"/>
              <a:ext cx="36580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6" name="TextBox 15"/>
            <p:cNvSpPr txBox="1"/>
            <p:nvPr userDrawn="1"/>
          </p:nvSpPr>
          <p:spPr>
            <a:xfrm>
              <a:off x="-1002010" y="387370"/>
              <a:ext cx="474810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195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958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53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EFEDEE"/>
            </a:gs>
            <a:gs pos="53000">
              <a:srgbClr val="F1EFF0"/>
            </a:gs>
            <a:gs pos="77000">
              <a:srgbClr val="EFEDEE"/>
            </a:gs>
            <a:gs pos="100000">
              <a:srgbClr val="EFEBE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6332"/>
            <a:ext cx="10515600" cy="739056"/>
          </a:xfrm>
          <a:prstGeom prst="rect">
            <a:avLst/>
          </a:prstGeom>
        </p:spPr>
        <p:txBody>
          <a:bodyPr rIns="0">
            <a:normAutofit/>
          </a:bodyPr>
          <a:lstStyle/>
          <a:p>
            <a:pPr marL="0" lvl="0"/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219200"/>
            <a:ext cx="10515600" cy="4957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305911"/>
            <a:ext cx="12192000" cy="5520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www.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presentationgo</a:t>
            </a:r>
            <a:r>
              <a:rPr kumimoji="0" lang="en-US" sz="3200" b="0" i="0" u="none" strike="noStrike" kern="1200" cap="none" spc="15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.com</a:t>
            </a:r>
          </a:p>
        </p:txBody>
      </p:sp>
      <p:sp>
        <p:nvSpPr>
          <p:cNvPr id="23" name="Freeform 22"/>
          <p:cNvSpPr/>
          <p:nvPr userDrawn="1"/>
        </p:nvSpPr>
        <p:spPr>
          <a:xfrm rot="5400000">
            <a:off x="183153" y="21288"/>
            <a:ext cx="369496" cy="761203"/>
          </a:xfrm>
          <a:custGeom>
            <a:avLst/>
            <a:gdLst>
              <a:gd name="connsiteX0" fmla="*/ 210916 w 1034764"/>
              <a:gd name="connsiteY0" fmla="*/ 535701 h 1598797"/>
              <a:gd name="connsiteX1" fmla="*/ 331908 w 1034764"/>
              <a:gd name="connsiteY1" fmla="*/ 284049 h 1598797"/>
              <a:gd name="connsiteX2" fmla="*/ 741774 w 1034764"/>
              <a:gd name="connsiteY2" fmla="*/ 315409 h 1598797"/>
              <a:gd name="connsiteX3" fmla="*/ 403935 w 1034764"/>
              <a:gd name="connsiteY3" fmla="*/ 375418 h 1598797"/>
              <a:gd name="connsiteX4" fmla="*/ 266699 w 1034764"/>
              <a:gd name="connsiteY4" fmla="*/ 689905 h 1598797"/>
              <a:gd name="connsiteX5" fmla="*/ 266698 w 1034764"/>
              <a:gd name="connsiteY5" fmla="*/ 689907 h 1598797"/>
              <a:gd name="connsiteX6" fmla="*/ 210916 w 1034764"/>
              <a:gd name="connsiteY6" fmla="*/ 535701 h 1598797"/>
              <a:gd name="connsiteX7" fmla="*/ 134938 w 1034764"/>
              <a:gd name="connsiteY7" fmla="*/ 517381 h 1598797"/>
              <a:gd name="connsiteX8" fmla="*/ 517383 w 1034764"/>
              <a:gd name="connsiteY8" fmla="*/ 899826 h 1598797"/>
              <a:gd name="connsiteX9" fmla="*/ 899828 w 1034764"/>
              <a:gd name="connsiteY9" fmla="*/ 517381 h 1598797"/>
              <a:gd name="connsiteX10" fmla="*/ 517383 w 1034764"/>
              <a:gd name="connsiteY10" fmla="*/ 134936 h 1598797"/>
              <a:gd name="connsiteX11" fmla="*/ 134938 w 1034764"/>
              <a:gd name="connsiteY11" fmla="*/ 517381 h 1598797"/>
              <a:gd name="connsiteX12" fmla="*/ 0 w 1034764"/>
              <a:gd name="connsiteY12" fmla="*/ 517382 h 1598797"/>
              <a:gd name="connsiteX13" fmla="*/ 517382 w 1034764"/>
              <a:gd name="connsiteY13" fmla="*/ 0 h 1598797"/>
              <a:gd name="connsiteX14" fmla="*/ 1034764 w 1034764"/>
              <a:gd name="connsiteY14" fmla="*/ 517382 h 1598797"/>
              <a:gd name="connsiteX15" fmla="*/ 621653 w 1034764"/>
              <a:gd name="connsiteY15" fmla="*/ 1024253 h 1598797"/>
              <a:gd name="connsiteX16" fmla="*/ 620527 w 1034764"/>
              <a:gd name="connsiteY16" fmla="*/ 1024366 h 1598797"/>
              <a:gd name="connsiteX17" fmla="*/ 662992 w 1034764"/>
              <a:gd name="connsiteY17" fmla="*/ 1598797 h 1598797"/>
              <a:gd name="connsiteX18" fmla="*/ 371775 w 1034764"/>
              <a:gd name="connsiteY18" fmla="*/ 1598797 h 1598797"/>
              <a:gd name="connsiteX19" fmla="*/ 414241 w 1034764"/>
              <a:gd name="connsiteY19" fmla="*/ 1024367 h 1598797"/>
              <a:gd name="connsiteX20" fmla="*/ 413112 w 1034764"/>
              <a:gd name="connsiteY20" fmla="*/ 1024253 h 1598797"/>
              <a:gd name="connsiteX21" fmla="*/ 0 w 1034764"/>
              <a:gd name="connsiteY21" fmla="*/ 517382 h 15987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034764" h="1598797">
                <a:moveTo>
                  <a:pt x="210916" y="535701"/>
                </a:moveTo>
                <a:cubicBezTo>
                  <a:pt x="207764" y="443901"/>
                  <a:pt x="249915" y="348683"/>
                  <a:pt x="331908" y="284049"/>
                </a:cubicBezTo>
                <a:cubicBezTo>
                  <a:pt x="463097" y="180634"/>
                  <a:pt x="646600" y="194675"/>
                  <a:pt x="741774" y="315409"/>
                </a:cubicBezTo>
                <a:cubicBezTo>
                  <a:pt x="631231" y="275026"/>
                  <a:pt x="502220" y="297941"/>
                  <a:pt x="403935" y="375418"/>
                </a:cubicBezTo>
                <a:cubicBezTo>
                  <a:pt x="305650" y="452895"/>
                  <a:pt x="253243" y="572989"/>
                  <a:pt x="266699" y="689905"/>
                </a:cubicBezTo>
                <a:lnTo>
                  <a:pt x="266698" y="689907"/>
                </a:lnTo>
                <a:cubicBezTo>
                  <a:pt x="231008" y="644631"/>
                  <a:pt x="212807" y="590781"/>
                  <a:pt x="210916" y="535701"/>
                </a:cubicBezTo>
                <a:close/>
                <a:moveTo>
                  <a:pt x="134938" y="517381"/>
                </a:moveTo>
                <a:cubicBezTo>
                  <a:pt x="134938" y="728600"/>
                  <a:pt x="306164" y="899826"/>
                  <a:pt x="517383" y="899826"/>
                </a:cubicBezTo>
                <a:cubicBezTo>
                  <a:pt x="728602" y="899826"/>
                  <a:pt x="899828" y="728600"/>
                  <a:pt x="899828" y="517381"/>
                </a:cubicBezTo>
                <a:cubicBezTo>
                  <a:pt x="899828" y="306162"/>
                  <a:pt x="728602" y="134936"/>
                  <a:pt x="517383" y="134936"/>
                </a:cubicBezTo>
                <a:cubicBezTo>
                  <a:pt x="306164" y="134936"/>
                  <a:pt x="134938" y="306162"/>
                  <a:pt x="134938" y="517381"/>
                </a:cubicBezTo>
                <a:close/>
                <a:moveTo>
                  <a:pt x="0" y="517382"/>
                </a:moveTo>
                <a:cubicBezTo>
                  <a:pt x="0" y="231640"/>
                  <a:pt x="231640" y="0"/>
                  <a:pt x="517382" y="0"/>
                </a:cubicBezTo>
                <a:cubicBezTo>
                  <a:pt x="803124" y="0"/>
                  <a:pt x="1034764" y="231640"/>
                  <a:pt x="1034764" y="517382"/>
                </a:cubicBezTo>
                <a:cubicBezTo>
                  <a:pt x="1034764" y="767406"/>
                  <a:pt x="857415" y="976008"/>
                  <a:pt x="621653" y="1024253"/>
                </a:cubicBezTo>
                <a:lnTo>
                  <a:pt x="620527" y="1024366"/>
                </a:lnTo>
                <a:lnTo>
                  <a:pt x="662992" y="1598797"/>
                </a:lnTo>
                <a:lnTo>
                  <a:pt x="371775" y="1598797"/>
                </a:lnTo>
                <a:lnTo>
                  <a:pt x="414241" y="1024367"/>
                </a:lnTo>
                <a:lnTo>
                  <a:pt x="413112" y="1024253"/>
                </a:lnTo>
                <a:cubicBezTo>
                  <a:pt x="177349" y="976008"/>
                  <a:pt x="0" y="767406"/>
                  <a:pt x="0" y="51738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12700" dist="12700" dir="2700000" algn="tl" rotWithShape="0">
              <a:schemeClr val="bg1">
                <a:lumMod val="5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 userDrawn="1"/>
        </p:nvGrpSpPr>
        <p:grpSpPr>
          <a:xfrm>
            <a:off x="-2206544" y="-73804"/>
            <a:ext cx="1977374" cy="612144"/>
            <a:chOff x="-2096383" y="21447"/>
            <a:chExt cx="1483030" cy="612144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-2096383" y="21447"/>
              <a:ext cx="252714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By:</a:t>
              </a:r>
            </a:p>
          </p:txBody>
        </p:sp>
        <p:sp>
          <p:nvSpPr>
            <p:cNvPr id="11" name="TextBox 10"/>
            <p:cNvSpPr txBox="1"/>
            <p:nvPr userDrawn="1"/>
          </p:nvSpPr>
          <p:spPr>
            <a:xfrm>
              <a:off x="-1002010" y="387370"/>
              <a:ext cx="30921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.com</a:t>
              </a: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-2018604" y="234547"/>
              <a:ext cx="1405251" cy="185944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 userDrawn="1"/>
        </p:nvSpPr>
        <p:spPr>
          <a:xfrm>
            <a:off x="-118532" y="6959601"/>
            <a:ext cx="1314784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555555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</a:rPr>
              <a:t>© 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A5CD28"/>
                </a:solidFill>
                <a:effectLst/>
                <a:uLnTx/>
                <a:uFillTx/>
                <a:latin typeface="Open Sans" panose="020B0606030504020204" pitchFamily="34" charset="0"/>
                <a:ea typeface="+mn-ea"/>
                <a:cs typeface="+mn-cs"/>
                <a:hlinkClick r:id="rId4" tooltip="PresentationGo!"/>
              </a:rPr>
              <a:t>presentationgo.com</a:t>
            </a: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45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3600" b="1" kern="1200">
          <a:solidFill>
            <a:schemeClr val="tx1"/>
          </a:solidFill>
          <a:latin typeface="Helvetica" panose="020B0500000000000000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0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168686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25723" y="2381244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5722" y="4696740"/>
            <a:ext cx="693497" cy="1701883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57"/>
                </a:lnTo>
                <a:lnTo>
                  <a:pt x="343828" y="680457"/>
                </a:lnTo>
                <a:lnTo>
                  <a:pt x="343828" y="0"/>
                </a:lnTo>
                <a:close/>
              </a:path>
            </a:pathLst>
          </a:custGeom>
          <a:solidFill>
            <a:srgbClr val="96989A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1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9695543" y="117868"/>
            <a:ext cx="2281932" cy="1284316"/>
            <a:chOff x="9901419" y="579022"/>
            <a:chExt cx="1340489" cy="1349829"/>
          </a:xfrm>
        </p:grpSpPr>
        <p:grpSp>
          <p:nvGrpSpPr>
            <p:cNvPr id="7" name="object 7"/>
            <p:cNvGrpSpPr/>
            <p:nvPr/>
          </p:nvGrpSpPr>
          <p:grpSpPr>
            <a:xfrm>
              <a:off x="9901419" y="579022"/>
              <a:ext cx="1340489" cy="1349829"/>
              <a:chOff x="4656695" y="224817"/>
              <a:chExt cx="603885" cy="608391"/>
            </a:xfrm>
          </p:grpSpPr>
          <p:sp>
            <p:nvSpPr>
              <p:cNvPr id="9" name="object 9"/>
              <p:cNvSpPr/>
              <p:nvPr/>
            </p:nvSpPr>
            <p:spPr>
              <a:xfrm>
                <a:off x="4656695" y="229323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603605" y="0"/>
                    </a:moveTo>
                    <a:lnTo>
                      <a:pt x="0" y="0"/>
                    </a:lnTo>
                    <a:lnTo>
                      <a:pt x="0" y="603618"/>
                    </a:lnTo>
                    <a:lnTo>
                      <a:pt x="603605" y="603618"/>
                    </a:lnTo>
                    <a:lnTo>
                      <a:pt x="603605" y="0"/>
                    </a:lnTo>
                    <a:close/>
                  </a:path>
                </a:pathLst>
              </a:custGeom>
              <a:solidFill>
                <a:srgbClr val="00A859"/>
              </a:solidFill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" name="object 10"/>
              <p:cNvSpPr/>
              <p:nvPr/>
            </p:nvSpPr>
            <p:spPr>
              <a:xfrm>
                <a:off x="4656695" y="224817"/>
                <a:ext cx="603885" cy="603885"/>
              </a:xfrm>
              <a:custGeom>
                <a:avLst/>
                <a:gdLst/>
                <a:ahLst/>
                <a:cxnLst/>
                <a:rect l="l" t="t" r="r" b="b"/>
                <a:pathLst>
                  <a:path w="603885" h="603885">
                    <a:moveTo>
                      <a:pt x="0" y="0"/>
                    </a:moveTo>
                    <a:lnTo>
                      <a:pt x="603605" y="0"/>
                    </a:lnTo>
                    <a:lnTo>
                      <a:pt x="603605" y="603618"/>
                    </a:lnTo>
                    <a:lnTo>
                      <a:pt x="0" y="603618"/>
                    </a:lnTo>
                    <a:lnTo>
                      <a:pt x="0" y="0"/>
                    </a:lnTo>
                    <a:close/>
                  </a:path>
                </a:pathLst>
              </a:custGeom>
              <a:ln w="30481">
                <a:solidFill>
                  <a:srgbClr val="FEFEFE"/>
                </a:solidFill>
              </a:ln>
            </p:spPr>
            <p:txBody>
              <a:bodyPr wrap="square" lIns="0" tIns="0" rIns="0" bIns="0" rtlCol="0"/>
              <a:lstStyle/>
              <a:p>
                <a:pPr marL="0" marR="0" lvl="0" indent="0" algn="ctr" defTabSz="87105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401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10042969" y="761050"/>
              <a:ext cx="1085680" cy="775098"/>
            </a:xfrm>
            <a:prstGeom prst="rect">
              <a:avLst/>
            </a:prstGeom>
          </p:spPr>
          <p:txBody>
            <a:bodyPr vert="horz" wrap="square" lIns="0" tIns="33561" rIns="0" bIns="0" rtlCol="0">
              <a:spAutoFit/>
            </a:bodyPr>
            <a:lstStyle/>
            <a:p>
              <a:pPr marL="0" marR="0" lvl="0" indent="0" algn="ctr" defTabSz="871057" rtl="0" eaLnBrk="1" fontAlgn="auto" latinLnBrk="0" hangingPunct="1">
                <a:lnSpc>
                  <a:spcPct val="100000"/>
                </a:lnSpc>
                <a:spcBef>
                  <a:spcPts val="26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5-</a:t>
              </a:r>
              <a:r>
                <a:rPr kumimoji="0" lang="ru-RU" sz="4572" b="1" i="0" u="none" strike="noStrike" kern="1200" cap="none" spc="21" normalizeH="0" baseline="0" noProof="0" dirty="0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</a:t>
              </a:r>
              <a:r>
                <a:rPr kumimoji="0" lang="en-US" sz="4572" b="1" i="0" u="none" strike="noStrike" kern="1200" cap="none" spc="21" normalizeH="0" baseline="0" noProof="0" dirty="0" err="1" smtClean="0">
                  <a:ln>
                    <a:noFill/>
                  </a:ln>
                  <a:solidFill>
                    <a:srgbClr val="FEFEFE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sinf</a:t>
              </a:r>
              <a:endParaRPr kumimoji="0" sz="457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Arial"/>
              </a:endParaRPr>
            </a:p>
          </p:txBody>
        </p:sp>
      </p:grpSp>
      <p:pic>
        <p:nvPicPr>
          <p:cNvPr id="11" name="Picture 6" descr="Контактная информация Dell • Сервис центр в Краснода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2155" y="1894548"/>
            <a:ext cx="5787690" cy="416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16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" y="-10497"/>
            <a:ext cx="12191999" cy="1657538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8710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xfrm>
            <a:off x="1951893" y="64020"/>
            <a:ext cx="8288211" cy="1508504"/>
          </a:xfrm>
          <a:prstGeom prst="rect">
            <a:avLst/>
          </a:prstGeom>
        </p:spPr>
        <p:txBody>
          <a:bodyPr vert="horz" wrap="square" lIns="0" tIns="30875" rIns="0" bIns="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26850" algn="ctr">
              <a:spcBef>
                <a:spcPts val="241"/>
              </a:spcBef>
            </a:pP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Informatika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va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axborot</a:t>
            </a:r>
            <a:r>
              <a:rPr lang="en-US" sz="4800" spc="1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  <a:r>
              <a:rPr lang="en-US" sz="4800" spc="11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texnologiyalari</a:t>
            </a:r>
            <a:endParaRPr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62110" y="1913352"/>
            <a:ext cx="9467779" cy="2061149"/>
          </a:xfrm>
          <a:prstGeom prst="rect">
            <a:avLst/>
          </a:prstGeom>
        </p:spPr>
        <p:txBody>
          <a:bodyPr vert="horz" wrap="square" lIns="0" tIns="29535" rIns="0" bIns="0" rtlCol="0">
            <a:spAutoFit/>
          </a:bodyPr>
          <a:lstStyle/>
          <a:p>
            <a:pPr marL="38933" marR="0" lvl="0" indent="0" algn="ctr" defTabSz="871057" rtl="0" eaLnBrk="1" fontAlgn="auto" latinLnBrk="0" hangingPunct="1">
              <a:lnSpc>
                <a:spcPct val="100000"/>
              </a:lnSpc>
              <a:spcBef>
                <a:spcPts val="232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Mavzu</a:t>
            </a:r>
            <a:r>
              <a:rPr kumimoji="0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Hujjatlarda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jadvallar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bilan</a:t>
            </a:r>
            <a:r>
              <a:rPr kumimoji="0" 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ishlash</a:t>
            </a:r>
            <a:endParaRPr kumimoji="0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028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8101" y="3849982"/>
            <a:ext cx="4935794" cy="2776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" name="AutoShape 4" descr="Free icon &quot;Spreadsheet table icon&quot;"/>
          <p:cNvSpPr>
            <a:spLocks noChangeAspect="1" noChangeArrowheads="1"/>
          </p:cNvSpPr>
          <p:nvPr/>
        </p:nvSpPr>
        <p:spPr bwMode="auto">
          <a:xfrm>
            <a:off x="6096000" y="589629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1072">
            <a:off x="2745153" y="4394928"/>
            <a:ext cx="1686492" cy="1686492"/>
          </a:xfrm>
          <a:prstGeom prst="rect">
            <a:avLst/>
          </a:prstGeom>
        </p:spPr>
      </p:pic>
      <p:pic>
        <p:nvPicPr>
          <p:cNvPr id="17" name="Picture 8" descr="Edit table - Free interface ico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136" y="4178961"/>
            <a:ext cx="1785756" cy="1785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09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Kundalik | Imkoniyatla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1089" y="1248411"/>
            <a:ext cx="4381500" cy="252412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986801" y="294055"/>
            <a:ext cx="852028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Jadvallar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turli-tuman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bo‘lishi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mumkin</a:t>
            </a:r>
            <a:r>
              <a:rPr lang="en-US" sz="3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5" name="Picture 2" descr="Barcha sinflar uchun vaqtinchalik sinf jurnallari | Maktabim.uz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352" y="1294930"/>
            <a:ext cx="4817865" cy="2717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Новая система электронного дневника Kundalik.com в школах Узбекистана  расширит охват школ. - Mainstream - все об образовании и карьере в  Узбекистане и зарубежом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841" y="2088836"/>
            <a:ext cx="4181241" cy="192337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ТГПУ - Ташкентский государственный педагогикческий университет имени Низами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984" y="4256096"/>
            <a:ext cx="2579380" cy="228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UEFA Champions League 2020-2021 Group Stage Draw | Troll Footbal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370" y="4320232"/>
            <a:ext cx="5581548" cy="215849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UEFA Euro 2020 - Wikipedi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8945" y="4191960"/>
            <a:ext cx="1905945" cy="216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3959" y="174269"/>
            <a:ext cx="1183803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</a:t>
            </a:r>
            <a:r>
              <a:rPr lang="en-US" sz="5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59693" y="2409004"/>
            <a:ext cx="6096000" cy="280076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Jadval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—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bu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bir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nechta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gorizontal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va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vertikal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chiziqlardan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iborat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katakchalar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>
                <a:latin typeface="Arial" pitchFamily="34" charset="0"/>
                <a:cs typeface="Arial" pitchFamily="34" charset="0"/>
              </a:rPr>
              <a:t>to‘plami</a:t>
            </a:r>
            <a:r>
              <a:rPr lang="en-US" sz="4400" dirty="0">
                <a:latin typeface="Arial" pitchFamily="34" charset="0"/>
                <a:cs typeface="Arial" pitchFamily="34" charset="0"/>
              </a:rPr>
              <a:t>. 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8" name="Picture 2" descr="Таблица пустой сетки | Бесплатно знач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293" y="1370986"/>
            <a:ext cx="4876800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4950" y="1513862"/>
            <a:ext cx="1104900" cy="45910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</a:p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</a:p>
          <a:p>
            <a:pPr algn="ctr"/>
            <a:r>
              <a:rPr lang="en-US" sz="6000" b="1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9657" y="4133850"/>
            <a:ext cx="4876800" cy="1004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S 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ru-RU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R</a:t>
            </a:r>
            <a:endParaRPr lang="ru-RU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345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430113" y="2668573"/>
            <a:ext cx="6096000" cy="14465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Jadvalning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asosiy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elementi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– </a:t>
            </a:r>
            <a:r>
              <a:rPr lang="en-US" sz="4400" dirty="0" err="1" smtClean="0">
                <a:latin typeface="Arial" pitchFamily="34" charset="0"/>
                <a:cs typeface="Arial" pitchFamily="34" charset="0"/>
              </a:rPr>
              <a:t>bu</a:t>
            </a:r>
            <a:r>
              <a:rPr lang="en-US" sz="4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katak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sz="4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19059" y="233245"/>
            <a:ext cx="11838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haqida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tushuncha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Таблица пустой сетки | Бесплатно значо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563" y="1984633"/>
            <a:ext cx="3479186" cy="347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340668" y="3406420"/>
            <a:ext cx="520701" cy="5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968454" y="3406420"/>
            <a:ext cx="520701" cy="52069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4001068" y="4028720"/>
            <a:ext cx="520701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582873" y="2834920"/>
            <a:ext cx="599296" cy="465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2619668" y="4028720"/>
            <a:ext cx="599296" cy="571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301370" y="4700505"/>
            <a:ext cx="599296" cy="4204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7916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9"/>
                                            </p:cond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3"/>
                                            </p:cond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7"/>
                                            </p:cond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52552" y="240768"/>
            <a:ext cx="11075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Jadval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kataklarini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bilan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to‘ldirish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40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55926" y="2054087"/>
            <a:ext cx="497205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turli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ma’lumotlar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: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matn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, son, formula,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rasm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bilan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to‘ldirish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>
                <a:latin typeface="Arial" pitchFamily="34" charset="0"/>
                <a:cs typeface="Arial" pitchFamily="34" charset="0"/>
              </a:rPr>
              <a:t>mumkin</a:t>
            </a:r>
            <a:r>
              <a:rPr lang="en-US" sz="4000" dirty="0">
                <a:latin typeface="Arial" pitchFamily="34" charset="0"/>
                <a:cs typeface="Arial" pitchFamily="34" charset="0"/>
              </a:rPr>
              <a:t>. </a:t>
            </a:r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545786632"/>
                  </p:ext>
                </p:extLst>
              </p:nvPr>
            </p:nvGraphicFramePr>
            <p:xfrm>
              <a:off x="754579" y="1268362"/>
              <a:ext cx="5651531" cy="51344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44154">
                      <a:extLst>
                        <a:ext uri="{9D8B030D-6E8A-4147-A177-3AD203B41FA5}">
                          <a16:colId xmlns:a16="http://schemas.microsoft.com/office/drawing/2014/main" xmlns="" val="20000"/>
                        </a:ext>
                      </a:extLst>
                    </a:gridCol>
                    <a:gridCol w="2637381">
                      <a:extLst>
                        <a:ext uri="{9D8B030D-6E8A-4147-A177-3AD203B41FA5}">
                          <a16:colId xmlns:a16="http://schemas.microsoft.com/office/drawing/2014/main" xmlns="" val="20001"/>
                        </a:ext>
                      </a:extLst>
                    </a:gridCol>
                    <a:gridCol w="2369996">
                      <a:extLst>
                        <a:ext uri="{9D8B030D-6E8A-4147-A177-3AD203B41FA5}">
                          <a16:colId xmlns:a16="http://schemas.microsoft.com/office/drawing/2014/main" xmlns="" val="20002"/>
                        </a:ext>
                      </a:extLst>
                    </a:gridCol>
                  </a:tblGrid>
                  <a:tr h="1026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/>
                            <a:t>№</a:t>
                          </a:r>
                          <a:endParaRPr lang="ru-RU" sz="3200" b="1" dirty="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err="1" smtClean="0"/>
                            <a:t>Rasm</a:t>
                          </a:r>
                          <a:r>
                            <a:rPr lang="en-US" sz="3200" b="1" baseline="0" dirty="0" smtClean="0"/>
                            <a:t> </a:t>
                          </a:r>
                          <a:endParaRPr lang="ru-RU" sz="3200" b="1" dirty="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/>
                            <a:t>Nomi</a:t>
                          </a:r>
                          <a:endParaRPr lang="ru-RU" sz="3200" b="1" dirty="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xmlns="" val="10000"/>
                      </a:ext>
                    </a:extLst>
                  </a:tr>
                  <a:tr h="1026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1</a:t>
                          </a:r>
                          <a:endParaRPr lang="ru-RU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ru-RU" sz="6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Monitor</a:t>
                          </a:r>
                          <a:endParaRPr lang="ru-RU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1"/>
                      </a:ext>
                    </a:extLst>
                  </a:tr>
                  <a:tr h="1026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2</a:t>
                          </a:r>
                          <a:endParaRPr lang="ru-RU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ru-RU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/>
                            <a:t>Sichqoncha</a:t>
                          </a:r>
                          <a:endParaRPr lang="ru-RU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2"/>
                      </a:ext>
                    </a:extLst>
                  </a:tr>
                  <a:tr h="1026882">
                    <a:tc gridSpan="3"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p>
                                    <m: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600" i="1" smtClean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sSup>
                                  <m:sSup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p>
                                    <m: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360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sSup>
                                  <m:sSupPr>
                                    <m:ctrlP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  <m:t>𝑐</m:t>
                                    </m:r>
                                  </m:e>
                                  <m:sup>
                                    <m:r>
                                      <a:rPr lang="en-US" sz="360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ru-RU" sz="36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ru-RU" sz="36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ru-RU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0003"/>
                      </a:ext>
                    </a:extLst>
                  </a:tr>
                  <a:tr h="1026882">
                    <a:tc gridSpan="3">
                      <a:txBody>
                        <a:bodyPr/>
                        <a:lstStyle/>
                        <a:p>
                          <a:pPr algn="ctr"/>
                          <a:endParaRPr lang="ru-RU" sz="36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19270637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Таблица 1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919572632"/>
                  </p:ext>
                </p:extLst>
              </p:nvPr>
            </p:nvGraphicFramePr>
            <p:xfrm>
              <a:off x="754579" y="1268362"/>
              <a:ext cx="5651531" cy="5134410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644154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637381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369996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</a:tblGrid>
                  <a:tr h="1026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3200" b="1" dirty="0" smtClean="0"/>
                            <a:t>№</a:t>
                          </a:r>
                          <a:endParaRPr lang="ru-RU" sz="3200" b="1" dirty="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err="1" smtClean="0"/>
                            <a:t>Rasm</a:t>
                          </a:r>
                          <a:r>
                            <a:rPr lang="en-US" sz="3200" b="1" baseline="0" dirty="0" smtClean="0"/>
                            <a:t> </a:t>
                          </a:r>
                          <a:endParaRPr lang="ru-RU" sz="3200" b="1" dirty="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1" dirty="0" smtClean="0"/>
                            <a:t>Nomi</a:t>
                          </a:r>
                          <a:endParaRPr lang="ru-RU" sz="3200" b="1" dirty="0"/>
                        </a:p>
                      </a:txBody>
                      <a:tcPr anchor="ctr">
                        <a:solidFill>
                          <a:srgbClr val="92D050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26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1</a:t>
                          </a:r>
                          <a:endParaRPr lang="ru-RU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ru-RU" sz="6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Monitor</a:t>
                          </a:r>
                          <a:endParaRPr lang="ru-RU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02688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smtClean="0"/>
                            <a:t>2</a:t>
                          </a:r>
                          <a:endParaRPr lang="ru-RU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l"/>
                          <a:endParaRPr lang="ru-RU" sz="3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600" dirty="0" err="1" smtClean="0"/>
                            <a:t>Sichqoncha</a:t>
                          </a:r>
                          <a:endParaRPr lang="ru-RU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26882">
                    <a:tc gridSpan="3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8" t="-301786" r="-216" b="-101786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l"/>
                          <a:endParaRPr lang="ru-RU" sz="36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ru-RU" sz="3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1026882">
                    <a:tc gridSpan="3">
                      <a:txBody>
                        <a:bodyPr/>
                        <a:lstStyle/>
                        <a:p>
                          <a:pPr algn="ctr"/>
                          <a:endParaRPr lang="ru-RU" sz="36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ru-RU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19270637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1266" name="Picture 2" descr="LG 22M38H LED Computer Monitor | LG Electronics I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15" y="2405098"/>
            <a:ext cx="1186682" cy="782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ompyuter sichqonchasi haqida siz bilmagan qiziqarli faktla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3215" y="3473364"/>
            <a:ext cx="1205701" cy="709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9648" y="5481293"/>
            <a:ext cx="3989488" cy="82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69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886" y="1828800"/>
            <a:ext cx="5661152" cy="37909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938" y="398207"/>
            <a:ext cx="5502676" cy="59288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3959" y="196138"/>
            <a:ext cx="593397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Joylashtirish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3837710" y="2757055"/>
            <a:ext cx="2341418" cy="314498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24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-синф жадвал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882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0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ruza\AppData\Local\Temp\SNAGHTML85ec7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3069" y="1911297"/>
            <a:ext cx="3841238" cy="463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b="26419"/>
          <a:stretch/>
        </p:blipFill>
        <p:spPr>
          <a:xfrm>
            <a:off x="461434" y="1299581"/>
            <a:ext cx="2100210" cy="210100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8539" y="1257387"/>
            <a:ext cx="3708335" cy="541987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Овал 7"/>
          <p:cNvSpPr/>
          <p:nvPr/>
        </p:nvSpPr>
        <p:spPr>
          <a:xfrm>
            <a:off x="2259414" y="4424896"/>
            <a:ext cx="4992490" cy="71341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353959" y="174269"/>
            <a:ext cx="118380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Muloqot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oynasi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yordamida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hosil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931742" y="2761349"/>
            <a:ext cx="4159046" cy="1073232"/>
          </a:xfrm>
          <a:prstGeom prst="round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7123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Pencil Icon Free Vector Art - (143,944 Free Download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728" y="3416416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096000" y="356637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Sichqoncha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ko‘rsatkichi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qalam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ko‘rinishiga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o‘zgaradi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86487" y="251704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chizish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070" y="251704"/>
            <a:ext cx="4330658" cy="63294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/>
          <a:srcRect t="67606" r="26780" b="24005"/>
          <a:stretch/>
        </p:blipFill>
        <p:spPr>
          <a:xfrm>
            <a:off x="5229531" y="1613634"/>
            <a:ext cx="6486664" cy="108613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1" name="Овал 10"/>
          <p:cNvSpPr/>
          <p:nvPr/>
        </p:nvSpPr>
        <p:spPr>
          <a:xfrm>
            <a:off x="0" y="4486934"/>
            <a:ext cx="4992490" cy="71341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472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-sinf jadval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428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3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81074" y="1271754"/>
            <a:ext cx="106264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latin typeface="Arial" pitchFamily="34" charset="0"/>
                <a:cs typeface="Arial" pitchFamily="34" charset="0"/>
              </a:rPr>
              <a:t>S</a:t>
            </a:r>
            <a:r>
              <a:rPr lang="en-US" sz="4800" dirty="0" err="1" smtClean="0">
                <a:latin typeface="Arial" pitchFamily="34" charset="0"/>
                <a:cs typeface="Arial" pitchFamily="34" charset="0"/>
              </a:rPr>
              <a:t>ahifaga</a:t>
            </a:r>
            <a:r>
              <a:rPr lang="en-US" sz="4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rasm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joylashtirish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uchun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menyu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lentasidagi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qaysi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bo‘lim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800" dirty="0" err="1">
                <a:latin typeface="Arial" pitchFamily="34" charset="0"/>
                <a:cs typeface="Arial" pitchFamily="34" charset="0"/>
              </a:rPr>
              <a:t>tanlanadi</a:t>
            </a:r>
            <a:r>
              <a:rPr lang="en-US" sz="4800" dirty="0">
                <a:latin typeface="Arial" pitchFamily="34" charset="0"/>
                <a:cs typeface="Arial" pitchFamily="34" charset="0"/>
              </a:rPr>
              <a:t>? </a:t>
            </a:r>
            <a:endParaRPr lang="en-US" sz="48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44685" y="3616856"/>
            <a:ext cx="3756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Вставка</a:t>
            </a:r>
            <a:endParaRPr lang="en-US" sz="4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34672" y="5480154"/>
            <a:ext cx="496945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Иллюстрации </a:t>
            </a:r>
            <a:endParaRPr lang="en-US" sz="48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5637068" y="4601575"/>
            <a:ext cx="1047750" cy="80237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6" descr="Camera Flat Style Vector Icon - SuperAwesomeVector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729" t="18204" r="21820" b="19423"/>
          <a:stretch/>
        </p:blipFill>
        <p:spPr bwMode="auto">
          <a:xfrm rot="20800802">
            <a:off x="9392438" y="3154542"/>
            <a:ext cx="2064773" cy="1558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Галерея | Android Wear Cen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9034">
            <a:off x="8132807" y="3809315"/>
            <a:ext cx="1717470" cy="171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Секретные функции Microsoft Word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36" b="97917" l="9961" r="89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467" y="3491487"/>
            <a:ext cx="4795367" cy="26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7376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3940549"/>
              </p:ext>
            </p:extLst>
          </p:nvPr>
        </p:nvGraphicFramePr>
        <p:xfrm>
          <a:off x="6974001" y="1876568"/>
          <a:ext cx="4408230" cy="375995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69410">
                  <a:extLst>
                    <a:ext uri="{9D8B030D-6E8A-4147-A177-3AD203B41FA5}">
                      <a16:colId xmlns:a16="http://schemas.microsoft.com/office/drawing/2014/main" xmlns="" val="2038921795"/>
                    </a:ext>
                  </a:extLst>
                </a:gridCol>
                <a:gridCol w="1469410">
                  <a:extLst>
                    <a:ext uri="{9D8B030D-6E8A-4147-A177-3AD203B41FA5}">
                      <a16:colId xmlns:a16="http://schemas.microsoft.com/office/drawing/2014/main" xmlns="" val="1811803641"/>
                    </a:ext>
                  </a:extLst>
                </a:gridCol>
                <a:gridCol w="1469410">
                  <a:extLst>
                    <a:ext uri="{9D8B030D-6E8A-4147-A177-3AD203B41FA5}">
                      <a16:colId xmlns:a16="http://schemas.microsoft.com/office/drawing/2014/main" xmlns="" val="331993511"/>
                    </a:ext>
                  </a:extLst>
                </a:gridCol>
              </a:tblGrid>
              <a:tr h="1253319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96106766"/>
                  </a:ext>
                </a:extLst>
              </a:tr>
              <a:tr h="12533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29734764"/>
                  </a:ext>
                </a:extLst>
              </a:tr>
              <a:tr h="1253319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98655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53961" y="207845"/>
            <a:ext cx="1183803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kontekst-menyusi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9178116" y="3330054"/>
            <a:ext cx="0" cy="91440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517906" y="3756546"/>
            <a:ext cx="6096000" cy="31700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Jadval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katagiga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yurgich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000" dirty="0" err="1" smtClean="0">
                <a:latin typeface="Arial" pitchFamily="34" charset="0"/>
                <a:cs typeface="Arial" pitchFamily="34" charset="0"/>
              </a:rPr>
              <a:t>joylashtirilgach</a:t>
            </a:r>
            <a:r>
              <a:rPr lang="en-US" sz="4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Jadval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latin typeface="Arial" panose="020B0604020202020204" pitchFamily="34" charset="0"/>
                <a:cs typeface="Arial" panose="020B0604020202020204" pitchFamily="34" charset="0"/>
              </a:rPr>
              <a:t>ishlash</a:t>
            </a: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kontekst-menyusi</a:t>
            </a:r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faollashadi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C:\Users\Feruza\AppData\Local\Temp\SNAGHTML7612e90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61" y="1341776"/>
            <a:ext cx="5997487" cy="2197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18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58787" t="21197" r="33797" b="60773"/>
          <a:stretch/>
        </p:blipFill>
        <p:spPr>
          <a:xfrm>
            <a:off x="280219" y="324463"/>
            <a:ext cx="3872473" cy="103401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38100" r="75619" b="-89"/>
          <a:stretch/>
        </p:blipFill>
        <p:spPr>
          <a:xfrm>
            <a:off x="3259392" y="1358475"/>
            <a:ext cx="5987847" cy="1671733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23391" t="38100" r="38243" b="-89"/>
          <a:stretch/>
        </p:blipFill>
        <p:spPr>
          <a:xfrm>
            <a:off x="1519083" y="3118696"/>
            <a:ext cx="9419411" cy="167118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61386" t="37133" r="6436" b="2006"/>
          <a:stretch/>
        </p:blipFill>
        <p:spPr>
          <a:xfrm>
            <a:off x="2518113" y="4906051"/>
            <a:ext cx="8049080" cy="167173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4152692" y="324462"/>
            <a:ext cx="76482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Konstruktor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tasmasi</a:t>
            </a:r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8514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adval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52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66007" t="20607" r="29065" b="59808"/>
          <a:stretch/>
        </p:blipFill>
        <p:spPr>
          <a:xfrm>
            <a:off x="611962" y="545926"/>
            <a:ext cx="2868657" cy="125179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38128" r="62281" b="961"/>
          <a:stretch/>
        </p:blipFill>
        <p:spPr>
          <a:xfrm>
            <a:off x="1582270" y="1877042"/>
            <a:ext cx="9479021" cy="168090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8217" t="39160" r="7594" b="-71"/>
          <a:stretch/>
        </p:blipFill>
        <p:spPr>
          <a:xfrm>
            <a:off x="265469" y="3716592"/>
            <a:ext cx="11710219" cy="179930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843549" y="209719"/>
            <a:ext cx="11838039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Maket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tasmasi</a:t>
            </a:r>
            <a:r>
              <a:rPr lang="en-US" sz="4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imkoniyatlari</a:t>
            </a:r>
            <a:endParaRPr lang="en-US" sz="4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9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jadval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336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584" y="2258609"/>
            <a:ext cx="5231206" cy="39298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4505" y="1283109"/>
            <a:ext cx="5561905" cy="371659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54598" y="182053"/>
            <a:ext cx="1125981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Katakchalarni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ma’lumotlar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bilan</a:t>
            </a:r>
            <a:r>
              <a:rPr kumimoji="0" lang="en-US" sz="44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to‘ldirish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24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953767" y="152556"/>
            <a:ext cx="105689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Joylashtirish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tasmasida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joylashgan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Feruza\AppData\Local\Temp\SNAGHTML128a2eb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051" y="1517199"/>
            <a:ext cx="3985983" cy="1476290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652" y="2255344"/>
            <a:ext cx="4546247" cy="4285635"/>
          </a:xfrm>
          <a:prstGeom prst="rect">
            <a:avLst/>
          </a:prstGeom>
        </p:spPr>
      </p:pic>
      <p:sp>
        <p:nvSpPr>
          <p:cNvPr id="7" name="Скругленный прямоугольник 6"/>
          <p:cNvSpPr/>
          <p:nvPr/>
        </p:nvSpPr>
        <p:spPr>
          <a:xfrm>
            <a:off x="4519974" y="5718412"/>
            <a:ext cx="5329601" cy="955343"/>
          </a:xfrm>
          <a:prstGeom prst="roundRect">
            <a:avLst>
              <a:gd name="adj" fmla="val 265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07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ruza\AppData\Local\Temp\SNAGHTML132855a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148" y="1296622"/>
            <a:ext cx="7642717" cy="5268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454149" y="1944999"/>
            <a:ext cx="3443362" cy="723330"/>
          </a:xfrm>
          <a:prstGeom prst="roundRect">
            <a:avLst>
              <a:gd name="adj" fmla="val 26567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992645" y="2083554"/>
            <a:ext cx="41993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Segoe MDL2 Assets 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689850" y="2725122"/>
            <a:ext cx="22745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Wingdings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878918" y="4761210"/>
            <a:ext cx="21344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Webdings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19129" y="3403818"/>
            <a:ext cx="2616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Wingdings 2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543532" y="4082514"/>
            <a:ext cx="26160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Wingdings 3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58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jadval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01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4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00350" y="232410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birlashtirish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2" y="1733550"/>
            <a:ext cx="11634787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801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51807" y="2500521"/>
            <a:ext cx="782089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 smtClean="0">
                <a:latin typeface="Arial" pitchFamily="34" charset="0"/>
                <a:cs typeface="Arial" pitchFamily="34" charset="0"/>
              </a:rPr>
              <a:t>MS 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Word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dasturida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hujjatga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rasm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joylashtirishning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necha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latin typeface="Arial" pitchFamily="34" charset="0"/>
                <a:cs typeface="Arial" pitchFamily="34" charset="0"/>
              </a:rPr>
              <a:t>xil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usuli</a:t>
            </a:r>
            <a:r>
              <a:rPr lang="en-US" sz="44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>
                <a:latin typeface="Arial" pitchFamily="34" charset="0"/>
                <a:cs typeface="Arial" pitchFamily="34" charset="0"/>
              </a:rPr>
              <a:t>mavjud</a:t>
            </a:r>
            <a:r>
              <a:rPr lang="en-US" sz="4400" b="1" dirty="0" smtClean="0">
                <a:latin typeface="Arial" pitchFamily="34" charset="0"/>
                <a:cs typeface="Arial" pitchFamily="34" charset="0"/>
              </a:rPr>
              <a:t>?</a:t>
            </a:r>
          </a:p>
        </p:txBody>
      </p:sp>
      <p:pic>
        <p:nvPicPr>
          <p:cNvPr id="7170" name="Picture 2" descr="Красные иконки Популярные. Стиль Cloud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4" y="356235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Иконка кисточка, картинка, изображение, абстракция, image, размер 256x256 |  id11756 | iconbird.co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9250" y="225425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Microsoft Word Document Microsoft Excel — Microsoft Png Download intended  for Microsoft Word Document Icon | Федеральный исследовательский центр  «Фундаментальные основы биотехнологии»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4250" l="10000" r="90000">
                        <a14:foregroundMark x1="61333" y1="17750" x2="60889" y2="74250"/>
                        <a14:foregroundMark x1="56889" y1="17250" x2="56889" y2="75750"/>
                        <a14:foregroundMark x1="64222" y1="18250" x2="64667" y2="71750"/>
                        <a14:foregroundMark x1="66667" y1="17250" x2="66667" y2="73250"/>
                        <a14:foregroundMark x1="34222" y1="45750" x2="54000" y2="45750"/>
                        <a14:foregroundMark x1="40889" y1="29750" x2="49778" y2="45750"/>
                        <a14:foregroundMark x1="56667" y1="61250" x2="56889" y2="7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000" r="25555"/>
          <a:stretch/>
        </p:blipFill>
        <p:spPr bwMode="auto">
          <a:xfrm rot="20760338">
            <a:off x="566469" y="1272779"/>
            <a:ext cx="1855044" cy="170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831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002532" y="293366"/>
            <a:ext cx="82941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Katakchalarni</a:t>
            </a:r>
            <a:r>
              <a:rPr lang="en-US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birlashtirish</a:t>
            </a:r>
            <a:endParaRPr lang="ru-RU" sz="4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3300" y="1291030"/>
            <a:ext cx="4063902" cy="525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4" y="1138532"/>
            <a:ext cx="5490717" cy="1946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49" y="3084609"/>
            <a:ext cx="5332611" cy="3383450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Овал 6"/>
          <p:cNvSpPr/>
          <p:nvPr/>
        </p:nvSpPr>
        <p:spPr>
          <a:xfrm>
            <a:off x="3306418" y="2081719"/>
            <a:ext cx="2980082" cy="1002890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6723260" y="4062919"/>
            <a:ext cx="4992490" cy="713415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6518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adval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93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4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40902" y="95250"/>
            <a:ext cx="11428128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Mustaqil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bajarish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uchun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5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ru-RU" sz="5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42229" y="3844345"/>
            <a:ext cx="7460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i="1" dirty="0" smtClean="0">
                <a:latin typeface="Arial" pitchFamily="34" charset="0"/>
                <a:cs typeface="Arial" pitchFamily="34" charset="0"/>
              </a:rPr>
              <a:t>1-, 2- </a:t>
            </a:r>
            <a:r>
              <a:rPr lang="en-US" sz="5400" b="1" i="1" dirty="0" err="1" smtClean="0">
                <a:latin typeface="Arial" pitchFamily="34" charset="0"/>
                <a:cs typeface="Arial" pitchFamily="34" charset="0"/>
              </a:rPr>
              <a:t>topshiriqlar</a:t>
            </a:r>
            <a:endParaRPr lang="en-US" sz="5400" b="1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kumimoji="0" lang="en-US" sz="5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Uy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5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vazifa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). 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14" name="Picture 2" descr="Как научить ребенка эффективно использовать гаджеты и компьютер -  Психология эффективной жизни - онлайн-журнал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/>
          <a:stretch/>
        </p:blipFill>
        <p:spPr bwMode="auto">
          <a:xfrm>
            <a:off x="236536" y="1196557"/>
            <a:ext cx="5160734" cy="52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014587" y="1331294"/>
            <a:ext cx="695444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Savol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topshiriqlar</a:t>
            </a:r>
            <a:r>
              <a:rPr kumimoji="0" lang="en-US" sz="54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54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en-US" sz="5400" i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-bet</a:t>
            </a:r>
            <a:r>
              <a:rPr kumimoji="0" lang="en-US" sz="5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 </a:t>
            </a:r>
            <a:endParaRPr kumimoji="0" lang="ru-RU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56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05835" y="345046"/>
            <a:ext cx="126590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MS </a:t>
            </a:r>
            <a:r>
              <a:rPr lang="en-US" sz="3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Word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dasturining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kutubxonasidagi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rasmlarni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joylashtirish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PROИТ: Word. Библиотека значков или как вставить забавный рисунок в текст  докумен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41156"/>
          <a:stretch/>
        </p:blipFill>
        <p:spPr bwMode="auto">
          <a:xfrm>
            <a:off x="498766" y="1265960"/>
            <a:ext cx="7724775" cy="519025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Как сделать скриншот в Ворде - Синий экран BSO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2" t="33860" r="53088" b="52509"/>
          <a:stretch/>
        </p:blipFill>
        <p:spPr bwMode="auto">
          <a:xfrm>
            <a:off x="8562110" y="1330686"/>
            <a:ext cx="1759526" cy="23684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5868" r="65874" b="33639"/>
          <a:stretch/>
        </p:blipFill>
        <p:spPr>
          <a:xfrm>
            <a:off x="9663545" y="3434412"/>
            <a:ext cx="2196682" cy="222756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51411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45246"/>
            <a:ext cx="1232526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Kompyuterdagi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sizga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tegishli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bo‘lgan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rasmlarni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joylashtirish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 descr="C:\Users\Feruza\AppData\Local\Temp\SNAGHTML180eb49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8851" y="1290717"/>
            <a:ext cx="7395599" cy="5228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3247" t="26474" r="61329" b="19022"/>
          <a:stretch/>
        </p:blipFill>
        <p:spPr>
          <a:xfrm>
            <a:off x="357550" y="948008"/>
            <a:ext cx="2602880" cy="31414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4014" r="82964" b="32044"/>
          <a:stretch/>
        </p:blipFill>
        <p:spPr>
          <a:xfrm>
            <a:off x="1924462" y="3548226"/>
            <a:ext cx="2724914" cy="285338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16183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22" y="361662"/>
            <a:ext cx="10626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Scrinshot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qilingan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rasmlarni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joylashtirish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Как сделать скриншот в Ворде - Синий экран BSO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8" y="1364671"/>
            <a:ext cx="8298873" cy="532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3443" r="1061" b="24140"/>
          <a:stretch/>
        </p:blipFill>
        <p:spPr>
          <a:xfrm>
            <a:off x="10293925" y="2743865"/>
            <a:ext cx="1686763" cy="230386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105" y="1364671"/>
            <a:ext cx="1731822" cy="253112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9913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22" y="361662"/>
            <a:ext cx="10626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Internetdagi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rasmlarni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joylashtirish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2" descr="PROИТ: Word. Библиотека значков или как вставить забавный рисунок в текст  документа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22" t="17450" r="67537" b="74274"/>
          <a:stretch/>
        </p:blipFill>
        <p:spPr bwMode="auto">
          <a:xfrm>
            <a:off x="10134603" y="1749136"/>
            <a:ext cx="1652156" cy="142701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2" y="1463386"/>
            <a:ext cx="9088578" cy="508335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662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5021" y="347810"/>
            <a:ext cx="106264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SmartArt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obyekti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maketlarini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joylashtirish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35" r="33882" b="22754"/>
          <a:stretch/>
        </p:blipFill>
        <p:spPr bwMode="auto">
          <a:xfrm>
            <a:off x="665022" y="1146493"/>
            <a:ext cx="2447925" cy="32736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C:\Users\Feruza\AppData\Local\Temp\SNAGHTML5c56e4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8863" y="1489393"/>
            <a:ext cx="7916253" cy="432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48101" r="36728" b="36572"/>
          <a:stretch/>
        </p:blipFill>
        <p:spPr>
          <a:xfrm>
            <a:off x="2886510" y="3085822"/>
            <a:ext cx="2882180" cy="3361888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27368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6018"/>
            <a:ext cx="120785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Shakllar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yordamida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turli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tasvirlarni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hosil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qilish</a:t>
            </a:r>
            <a:r>
              <a:rPr lang="en-US" sz="3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mumkin</a:t>
            </a:r>
            <a:endParaRPr lang="en-US" sz="3200" b="1" dirty="0" smtClean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33158" t="1" r="51671" b="28702"/>
          <a:stretch/>
        </p:blipFill>
        <p:spPr>
          <a:xfrm>
            <a:off x="9672635" y="3104872"/>
            <a:ext cx="2252233" cy="295302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32862" b="9321"/>
          <a:stretch/>
        </p:blipFill>
        <p:spPr bwMode="auto">
          <a:xfrm>
            <a:off x="263241" y="1315650"/>
            <a:ext cx="7711722" cy="531495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95" t="3992" r="47822" b="23244"/>
          <a:stretch/>
        </p:blipFill>
        <p:spPr bwMode="auto">
          <a:xfrm>
            <a:off x="7453310" y="1315650"/>
            <a:ext cx="2447925" cy="3083718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96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Template PresentationGo">
  <a:themeElements>
    <a:clrScheme name="PGO5">
      <a:dk1>
        <a:sysClr val="windowText" lastClr="000000"/>
      </a:dk1>
      <a:lt1>
        <a:sysClr val="window" lastClr="FFFFFF"/>
      </a:lt1>
      <a:dk2>
        <a:srgbClr val="013D4D"/>
      </a:dk2>
      <a:lt2>
        <a:srgbClr val="D3D3D3"/>
      </a:lt2>
      <a:accent1>
        <a:srgbClr val="00A891"/>
      </a:accent1>
      <a:accent2>
        <a:srgbClr val="D9126B"/>
      </a:accent2>
      <a:accent3>
        <a:srgbClr val="FE7600"/>
      </a:accent3>
      <a:accent4>
        <a:srgbClr val="B1DB15"/>
      </a:accent4>
      <a:accent5>
        <a:srgbClr val="854D82"/>
      </a:accent5>
      <a:accent6>
        <a:srgbClr val="FFE200"/>
      </a:accent6>
      <a:hlink>
        <a:srgbClr val="00B0F0"/>
      </a:hlink>
      <a:folHlink>
        <a:srgbClr val="0070C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4_Template PresentationGO">
  <a:themeElements>
    <a:clrScheme name="PGO2">
      <a:dk1>
        <a:sysClr val="windowText" lastClr="000000"/>
      </a:dk1>
      <a:lt1>
        <a:sysClr val="window" lastClr="FFFFFF"/>
      </a:lt1>
      <a:dk2>
        <a:srgbClr val="063951"/>
      </a:dk2>
      <a:lt2>
        <a:srgbClr val="D3D3D3"/>
      </a:lt2>
      <a:accent1>
        <a:srgbClr val="3A5C84"/>
      </a:accent1>
      <a:accent2>
        <a:srgbClr val="F7931F"/>
      </a:accent2>
      <a:accent3>
        <a:srgbClr val="4CC1EF"/>
      </a:accent3>
      <a:accent4>
        <a:srgbClr val="FFCC4C"/>
      </a:accent4>
      <a:accent5>
        <a:srgbClr val="C13018"/>
      </a:accent5>
      <a:accent6>
        <a:srgbClr val="A2B969"/>
      </a:accent6>
      <a:hlink>
        <a:srgbClr val="6C2B43"/>
      </a:hlink>
      <a:folHlink>
        <a:srgbClr val="6C2B4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10318</TotalTime>
  <Words>212</Words>
  <Application>Microsoft Office PowerPoint</Application>
  <PresentationFormat>Широкоэкранный</PresentationFormat>
  <Paragraphs>57</Paragraphs>
  <Slides>32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7</vt:i4>
      </vt:variant>
      <vt:variant>
        <vt:lpstr>Заголовки слайдов</vt:lpstr>
      </vt:variant>
      <vt:variant>
        <vt:i4>32</vt:i4>
      </vt:variant>
    </vt:vector>
  </HeadingPairs>
  <TitlesOfParts>
    <vt:vector size="46" baseType="lpstr">
      <vt:lpstr>Arial</vt:lpstr>
      <vt:lpstr>Arial Black</vt:lpstr>
      <vt:lpstr>Calibri</vt:lpstr>
      <vt:lpstr>Calibri Light</vt:lpstr>
      <vt:lpstr>Cambria Math</vt:lpstr>
      <vt:lpstr>Helvetica</vt:lpstr>
      <vt:lpstr>Open Sans</vt:lpstr>
      <vt:lpstr>1_Office Theme</vt:lpstr>
      <vt:lpstr>Office Theme</vt:lpstr>
      <vt:lpstr>Template PresentationGO</vt:lpstr>
      <vt:lpstr>1_Template PresentationGo</vt:lpstr>
      <vt:lpstr>2_Template PresentationGO</vt:lpstr>
      <vt:lpstr>3_Template PresentationGO</vt:lpstr>
      <vt:lpstr>4_Template PresentationGO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Informatika va axborot texnologiyalari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Feruza</dc:creator>
  <cp:lastModifiedBy>Учетная запись Майкрософт</cp:lastModifiedBy>
  <cp:revision>923</cp:revision>
  <dcterms:created xsi:type="dcterms:W3CDTF">2020-04-30T17:20:46Z</dcterms:created>
  <dcterms:modified xsi:type="dcterms:W3CDTF">2020-12-14T09:56:23Z</dcterms:modified>
</cp:coreProperties>
</file>