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702" r:id="rId3"/>
    <p:sldMasterId id="2147483704" r:id="rId4"/>
    <p:sldMasterId id="2147483706" r:id="rId5"/>
    <p:sldMasterId id="2147483721" r:id="rId6"/>
    <p:sldMasterId id="2147483723" r:id="rId7"/>
    <p:sldMasterId id="2147483749" r:id="rId8"/>
  </p:sldMasterIdLst>
  <p:notesMasterIdLst>
    <p:notesMasterId r:id="rId35"/>
  </p:notesMasterIdLst>
  <p:handoutMasterIdLst>
    <p:handoutMasterId r:id="rId36"/>
  </p:handoutMasterIdLst>
  <p:sldIdLst>
    <p:sldId id="476" r:id="rId9"/>
    <p:sldId id="704" r:id="rId10"/>
    <p:sldId id="628" r:id="rId11"/>
    <p:sldId id="714" r:id="rId12"/>
    <p:sldId id="713" r:id="rId13"/>
    <p:sldId id="711" r:id="rId14"/>
    <p:sldId id="728" r:id="rId15"/>
    <p:sldId id="699" r:id="rId16"/>
    <p:sldId id="717" r:id="rId17"/>
    <p:sldId id="718" r:id="rId18"/>
    <p:sldId id="719" r:id="rId19"/>
    <p:sldId id="720" r:id="rId20"/>
    <p:sldId id="721" r:id="rId21"/>
    <p:sldId id="722" r:id="rId22"/>
    <p:sldId id="698" r:id="rId23"/>
    <p:sldId id="723" r:id="rId24"/>
    <p:sldId id="716" r:id="rId25"/>
    <p:sldId id="725" r:id="rId26"/>
    <p:sldId id="706" r:id="rId27"/>
    <p:sldId id="726" r:id="rId28"/>
    <p:sldId id="708" r:id="rId29"/>
    <p:sldId id="685" r:id="rId30"/>
    <p:sldId id="727" r:id="rId31"/>
    <p:sldId id="686" r:id="rId32"/>
    <p:sldId id="688" r:id="rId33"/>
    <p:sldId id="696" r:id="rId34"/>
  </p:sldIdLst>
  <p:sldSz cx="12192000" cy="6858000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599"/>
    <a:srgbClr val="01528A"/>
    <a:srgbClr val="00753E"/>
    <a:srgbClr val="006FBE"/>
    <a:srgbClr val="F68100"/>
    <a:srgbClr val="A1D2D7"/>
    <a:srgbClr val="8CC6DC"/>
    <a:srgbClr val="8BC5DB"/>
    <a:srgbClr val="29FF8A"/>
    <a:srgbClr val="BC1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182" autoAdjust="0"/>
  </p:normalViewPr>
  <p:slideViewPr>
    <p:cSldViewPr snapToGrid="0">
      <p:cViewPr varScale="1">
        <p:scale>
          <a:sx n="61" d="100"/>
          <a:sy n="61" d="100"/>
        </p:scale>
        <p:origin x="9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77859-D999-4131-A04F-F6EDD4C4677E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0810E-6B30-46D4-A0E0-D3FCECB9F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386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5B0B9-4B28-45B8-844F-BFF3D7C7C3B5}" type="datetimeFigureOut">
              <a:rPr lang="ru-RU" smtClean="0"/>
              <a:t>27.11.2020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27B7-2F03-4CC5-ABF7-01E958571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631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79"/>
            <a:ext cx="1036320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1D8BD707-D9CF-40AE-B4C6-C98DA3205C09}" type="datetimeFigureOut">
              <a:rPr lang="en-US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11/27/2020</a:t>
            </a:fld>
            <a:endParaRPr lang="en-US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B6F15528-21DE-4FAA-801E-634DDDAF4B2B}" type="slidenum">
              <a:rPr lang="ru-RU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‹#›</a:t>
            </a:fld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2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4"/>
            <a:ext cx="11948965" cy="559913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4" y="150393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861775"/>
          </a:xfrm>
        </p:spPr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2" y="1523336"/>
            <a:ext cx="3857667" cy="451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3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2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11/27/2020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53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44181" y="2232515"/>
            <a:ext cx="5544137" cy="218623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861775"/>
          </a:xfrm>
        </p:spPr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11/27/2020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578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11/27/2020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946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2" y="227013"/>
            <a:ext cx="9969500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1369" y="1598614"/>
            <a:ext cx="4821767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6334" y="1598614"/>
            <a:ext cx="4823884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659A22-F514-4D5A-8495-8ED58DC7B761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42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objects" type="fourObj">
  <p:cSld name="Title and four 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3457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6D102F-F220-4E57-BDD6-CCEBB93D58AF}"/>
              </a:ext>
            </a:extLst>
          </p:cNvPr>
          <p:cNvGrpSpPr/>
          <p:nvPr userDrawn="1"/>
        </p:nvGrpSpPr>
        <p:grpSpPr>
          <a:xfrm>
            <a:off x="12558029" y="1"/>
            <a:ext cx="1644047" cy="1816099"/>
            <a:chOff x="9433981" y="1"/>
            <a:chExt cx="1644047" cy="1816099"/>
          </a:xfrm>
        </p:grpSpPr>
        <p:sp>
          <p:nvSpPr>
            <p:cNvPr id="13" name="Rectangle: Folded Corner 12">
              <a:extLst>
                <a:ext uri="{FF2B5EF4-FFF2-40B4-BE49-F238E27FC236}">
                  <a16:creationId xmlns:a16="http://schemas.microsoft.com/office/drawing/2014/main" id="{8C7E1A5C-1B15-4E0A-8682-D203C7DE6B6B}"/>
                </a:ext>
              </a:extLst>
            </p:cNvPr>
            <p:cNvSpPr/>
            <p:nvPr userDrawn="1"/>
          </p:nvSpPr>
          <p:spPr>
            <a:xfrm>
              <a:off x="9433981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Microsoft 365 subscribers)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30CBBC-4DBF-48F3-A80A-5B9A523158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" b="5479"/>
            <a:stretch/>
          </p:blipFill>
          <p:spPr>
            <a:xfrm>
              <a:off x="10677978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4476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48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930DF0-104B-4293-A7F6-66AEFF3E6AF8}"/>
              </a:ext>
            </a:extLst>
          </p:cNvPr>
          <p:cNvGrpSpPr/>
          <p:nvPr userDrawn="1"/>
        </p:nvGrpSpPr>
        <p:grpSpPr>
          <a:xfrm>
            <a:off x="12554553" y="1"/>
            <a:ext cx="1647523" cy="1816099"/>
            <a:chOff x="12554553" y="1"/>
            <a:chExt cx="1647523" cy="1816099"/>
          </a:xfrm>
          <a:solidFill>
            <a:schemeClr val="accent6"/>
          </a:solidFill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9FDF5E90-AE29-4303-979F-161F791D98BB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grpFill/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E2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E2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E2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E2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E2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E2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FE200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C25032D-D31A-446E-BBAA-A896C50E8C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498040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13538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BC2BD7-7C99-476A-824B-34AEACBE09E4}"/>
              </a:ext>
            </a:extLst>
          </p:cNvPr>
          <p:cNvGrpSpPr/>
          <p:nvPr userDrawn="1"/>
        </p:nvGrpSpPr>
        <p:grpSpPr>
          <a:xfrm>
            <a:off x="12578642" y="2"/>
            <a:ext cx="2192063" cy="1816099"/>
            <a:chOff x="9433981" y="1"/>
            <a:chExt cx="1644047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9433981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Microsoft 365 subscribers)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7388A6D-F2E7-41F0-830B-6957780585C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t="1" b="5479"/>
            <a:stretch/>
          </p:blipFill>
          <p:spPr>
            <a:xfrm>
              <a:off x="10677978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2136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2595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670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8" y="2836744"/>
            <a:ext cx="3406669" cy="799785"/>
          </a:xfrm>
        </p:spPr>
        <p:txBody>
          <a:bodyPr lIns="0" tIns="0" rIns="0" bIns="0"/>
          <a:lstStyle>
            <a:lvl1pPr>
              <a:defRPr sz="5197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9315" y="2076245"/>
            <a:ext cx="8413371" cy="666569"/>
          </a:xfrm>
        </p:spPr>
        <p:txBody>
          <a:bodyPr lIns="0" tIns="0" rIns="0" bIns="0"/>
          <a:lstStyle>
            <a:lvl1pPr>
              <a:defRPr sz="4331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1D8BD707-D9CF-40AE-B4C6-C98DA3205C09}" type="datetimeFigureOut">
              <a:rPr lang="en-US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11/27/2020</a:t>
            </a:fld>
            <a:endParaRPr lang="en-US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B6F15528-21DE-4FAA-801E-634DDDAF4B2B}" type="slidenum">
              <a:rPr lang="ru-RU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‹#›</a:t>
            </a:fld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7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037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4"/>
            <a:ext cx="11948965" cy="559913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1794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9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355" y="150393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1794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9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8" y="2836744"/>
            <a:ext cx="3406669" cy="799785"/>
          </a:xfrm>
        </p:spPr>
        <p:txBody>
          <a:bodyPr lIns="0" tIns="0" rIns="0" bIns="0"/>
          <a:lstStyle>
            <a:lvl1pPr>
              <a:defRPr sz="5197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7"/>
            <a:ext cx="3857667" cy="418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23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1D8BD707-D9CF-40AE-B4C6-C98DA3205C09}" type="datetimeFigureOut">
              <a:rPr lang="en-US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11/27/2020</a:t>
            </a:fld>
            <a:endParaRPr lang="en-US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B6F15528-21DE-4FAA-801E-634DDDAF4B2B}" type="slidenum">
              <a:rPr lang="ru-RU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‹#›</a:t>
            </a:fld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6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344181" y="2232516"/>
            <a:ext cx="5544137" cy="218623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1794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9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8" y="2836744"/>
            <a:ext cx="3406669" cy="799785"/>
          </a:xfrm>
        </p:spPr>
        <p:txBody>
          <a:bodyPr lIns="0" tIns="0" rIns="0" bIns="0"/>
          <a:lstStyle>
            <a:lvl1pPr>
              <a:defRPr sz="5197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1D8BD707-D9CF-40AE-B4C6-C98DA3205C09}" type="datetimeFigureOut">
              <a:rPr lang="en-US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11/27/2020</a:t>
            </a:fld>
            <a:endParaRPr lang="en-US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B6F15528-21DE-4FAA-801E-634DDDAF4B2B}" type="slidenum">
              <a:rPr lang="ru-RU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‹#›</a:t>
            </a:fld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6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1D8BD707-D9CF-40AE-B4C6-C98DA3205C09}" type="datetimeFigureOut">
              <a:rPr lang="en-US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11/27/2020</a:t>
            </a:fld>
            <a:endParaRPr lang="en-US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B6F15528-21DE-4FAA-801E-634DDDAF4B2B}" type="slidenum">
              <a:rPr lang="ru-RU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‹#›</a:t>
            </a:fld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0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2" y="227013"/>
            <a:ext cx="9969500" cy="40780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1369" y="1598614"/>
            <a:ext cx="4821767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76334" y="1598614"/>
            <a:ext cx="4823884" cy="17235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defTabSz="1794231">
              <a:defRPr/>
            </a:pPr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defTabSz="1794231">
              <a:defRPr/>
            </a:pPr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defTabSz="1794231">
              <a:defRPr/>
            </a:pPr>
            <a:fld id="{1C659A22-F514-4D5A-8495-8ED58DC7B761}" type="slidenum">
              <a:rPr lang="ru-RU" sz="3590" smtClean="0">
                <a:solidFill>
                  <a:prstClr val="black">
                    <a:tint val="75000"/>
                  </a:prstClr>
                </a:solidFill>
              </a:rPr>
              <a:pPr defTabSz="1794231">
                <a:defRPr/>
              </a:pPr>
              <a:t>‹#›</a:t>
            </a:fld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5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objects" type="fourObj">
  <p:cSld name="Title and four 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29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848671">
              <a:buClr>
                <a:srgbClr val="000000"/>
              </a:buClr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165601" y="6245225"/>
            <a:ext cx="3860800" cy="292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7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848671">
              <a:buClr>
                <a:srgbClr val="000000"/>
              </a:buClr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99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848671">
              <a:buClr>
                <a:srgbClr val="000000"/>
              </a:buClr>
            </a:pPr>
            <a:fld id="{00000000-1234-1234-1234-123412341234}" type="slidenum">
              <a:rPr lang="en-US" kern="0" smtClean="0">
                <a:solidFill>
                  <a:srgbClr val="000000"/>
                </a:solidFill>
              </a:rPr>
              <a:pPr defTabSz="848671">
                <a:buClr>
                  <a:srgbClr val="000000"/>
                </a:buClr>
              </a:pPr>
              <a:t>‹#›</a:t>
            </a:fld>
            <a:endParaRPr lang="en-US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4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79"/>
            <a:ext cx="1036320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40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11/27/2020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61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861775"/>
          </a:xfrm>
        </p:spPr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9315" y="2076244"/>
            <a:ext cx="8413371" cy="718145"/>
          </a:xfrm>
        </p:spPr>
        <p:txBody>
          <a:bodyPr lIns="0" tIns="0" rIns="0" bIns="0"/>
          <a:lstStyle>
            <a:lvl1pPr>
              <a:defRPr sz="4667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11/27/2020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68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go.com/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presentationgo.com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presentationgo.com/" TargetMode="Externa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presentationgo.com/" TargetMode="Externa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4"/>
            <a:ext cx="11948965" cy="559913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1794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9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8" y="2836743"/>
            <a:ext cx="3406669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9315" y="2076244"/>
            <a:ext cx="841337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1"/>
            <a:ext cx="3901440" cy="552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59" cy="552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1D8BD707-D9CF-40AE-B4C6-C98DA3205C09}" type="datetimeFigureOut">
              <a:rPr lang="en-US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11/27/2020</a:t>
            </a:fld>
            <a:endParaRPr lang="en-US" sz="359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2" y="6377941"/>
            <a:ext cx="2804159" cy="552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794231"/>
            <a:fld id="{B6F15528-21DE-4FAA-801E-634DDDAF4B2B}" type="slidenum">
              <a:rPr lang="ru-RU" sz="3590" smtClean="0">
                <a:solidFill>
                  <a:prstClr val="black">
                    <a:tint val="75000"/>
                  </a:prstClr>
                </a:solidFill>
              </a:rPr>
              <a:pPr defTabSz="1794231"/>
              <a:t>‹#›</a:t>
            </a:fld>
            <a:endParaRPr lang="ru-RU" sz="359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8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897115">
        <a:defRPr>
          <a:latin typeface="+mn-lt"/>
          <a:ea typeface="+mn-ea"/>
          <a:cs typeface="+mn-cs"/>
        </a:defRPr>
      </a:lvl2pPr>
      <a:lvl3pPr marL="1794231">
        <a:defRPr>
          <a:latin typeface="+mn-lt"/>
          <a:ea typeface="+mn-ea"/>
          <a:cs typeface="+mn-cs"/>
        </a:defRPr>
      </a:lvl3pPr>
      <a:lvl4pPr marL="2691346">
        <a:defRPr>
          <a:latin typeface="+mn-lt"/>
          <a:ea typeface="+mn-ea"/>
          <a:cs typeface="+mn-cs"/>
        </a:defRPr>
      </a:lvl4pPr>
      <a:lvl5pPr marL="3588459">
        <a:defRPr>
          <a:latin typeface="+mn-lt"/>
          <a:ea typeface="+mn-ea"/>
          <a:cs typeface="+mn-cs"/>
        </a:defRPr>
      </a:lvl5pPr>
      <a:lvl6pPr marL="4485576">
        <a:defRPr>
          <a:latin typeface="+mn-lt"/>
          <a:ea typeface="+mn-ea"/>
          <a:cs typeface="+mn-cs"/>
        </a:defRPr>
      </a:lvl6pPr>
      <a:lvl7pPr marL="5382691">
        <a:defRPr>
          <a:latin typeface="+mn-lt"/>
          <a:ea typeface="+mn-ea"/>
          <a:cs typeface="+mn-cs"/>
        </a:defRPr>
      </a:lvl7pPr>
      <a:lvl8pPr marL="6279805">
        <a:defRPr>
          <a:latin typeface="+mn-lt"/>
          <a:ea typeface="+mn-ea"/>
          <a:cs typeface="+mn-cs"/>
        </a:defRPr>
      </a:lvl8pPr>
      <a:lvl9pPr marL="71769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897115">
        <a:defRPr>
          <a:latin typeface="+mn-lt"/>
          <a:ea typeface="+mn-ea"/>
          <a:cs typeface="+mn-cs"/>
        </a:defRPr>
      </a:lvl2pPr>
      <a:lvl3pPr marL="1794231">
        <a:defRPr>
          <a:latin typeface="+mn-lt"/>
          <a:ea typeface="+mn-ea"/>
          <a:cs typeface="+mn-cs"/>
        </a:defRPr>
      </a:lvl3pPr>
      <a:lvl4pPr marL="2691346">
        <a:defRPr>
          <a:latin typeface="+mn-lt"/>
          <a:ea typeface="+mn-ea"/>
          <a:cs typeface="+mn-cs"/>
        </a:defRPr>
      </a:lvl4pPr>
      <a:lvl5pPr marL="3588459">
        <a:defRPr>
          <a:latin typeface="+mn-lt"/>
          <a:ea typeface="+mn-ea"/>
          <a:cs typeface="+mn-cs"/>
        </a:defRPr>
      </a:lvl5pPr>
      <a:lvl6pPr marL="4485576">
        <a:defRPr>
          <a:latin typeface="+mn-lt"/>
          <a:ea typeface="+mn-ea"/>
          <a:cs typeface="+mn-cs"/>
        </a:defRPr>
      </a:lvl6pPr>
      <a:lvl7pPr marL="5382691">
        <a:defRPr>
          <a:latin typeface="+mn-lt"/>
          <a:ea typeface="+mn-ea"/>
          <a:cs typeface="+mn-cs"/>
        </a:defRPr>
      </a:lvl7pPr>
      <a:lvl8pPr marL="6279805">
        <a:defRPr>
          <a:latin typeface="+mn-lt"/>
          <a:ea typeface="+mn-ea"/>
          <a:cs typeface="+mn-cs"/>
        </a:defRPr>
      </a:lvl8pPr>
      <a:lvl9pPr marL="7176922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4"/>
            <a:ext cx="11948965" cy="559913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8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3"/>
            <a:ext cx="3406669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9315" y="2076244"/>
            <a:ext cx="841337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0"/>
            <a:ext cx="3901440" cy="595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39"/>
            <a:ext cx="2804159" cy="595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11/27/2020</a:t>
            </a:fld>
            <a:endParaRPr kumimoji="0" lang="en-US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59" cy="5952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9331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386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9331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386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09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6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596">
        <a:defRPr>
          <a:latin typeface="+mn-lt"/>
          <a:ea typeface="+mn-ea"/>
          <a:cs typeface="+mn-cs"/>
        </a:defRPr>
      </a:lvl2pPr>
      <a:lvl3pPr marL="1933192">
        <a:defRPr>
          <a:latin typeface="+mn-lt"/>
          <a:ea typeface="+mn-ea"/>
          <a:cs typeface="+mn-cs"/>
        </a:defRPr>
      </a:lvl3pPr>
      <a:lvl4pPr marL="2899788">
        <a:defRPr>
          <a:latin typeface="+mn-lt"/>
          <a:ea typeface="+mn-ea"/>
          <a:cs typeface="+mn-cs"/>
        </a:defRPr>
      </a:lvl4pPr>
      <a:lvl5pPr marL="3866382">
        <a:defRPr>
          <a:latin typeface="+mn-lt"/>
          <a:ea typeface="+mn-ea"/>
          <a:cs typeface="+mn-cs"/>
        </a:defRPr>
      </a:lvl5pPr>
      <a:lvl6pPr marL="4832980">
        <a:defRPr>
          <a:latin typeface="+mn-lt"/>
          <a:ea typeface="+mn-ea"/>
          <a:cs typeface="+mn-cs"/>
        </a:defRPr>
      </a:lvl6pPr>
      <a:lvl7pPr marL="5799575">
        <a:defRPr>
          <a:latin typeface="+mn-lt"/>
          <a:ea typeface="+mn-ea"/>
          <a:cs typeface="+mn-cs"/>
        </a:defRPr>
      </a:lvl7pPr>
      <a:lvl8pPr marL="6766170">
        <a:defRPr>
          <a:latin typeface="+mn-lt"/>
          <a:ea typeface="+mn-ea"/>
          <a:cs typeface="+mn-cs"/>
        </a:defRPr>
      </a:lvl8pPr>
      <a:lvl9pPr marL="773276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596">
        <a:defRPr>
          <a:latin typeface="+mn-lt"/>
          <a:ea typeface="+mn-ea"/>
          <a:cs typeface="+mn-cs"/>
        </a:defRPr>
      </a:lvl2pPr>
      <a:lvl3pPr marL="1933192">
        <a:defRPr>
          <a:latin typeface="+mn-lt"/>
          <a:ea typeface="+mn-ea"/>
          <a:cs typeface="+mn-cs"/>
        </a:defRPr>
      </a:lvl3pPr>
      <a:lvl4pPr marL="2899788">
        <a:defRPr>
          <a:latin typeface="+mn-lt"/>
          <a:ea typeface="+mn-ea"/>
          <a:cs typeface="+mn-cs"/>
        </a:defRPr>
      </a:lvl4pPr>
      <a:lvl5pPr marL="3866382">
        <a:defRPr>
          <a:latin typeface="+mn-lt"/>
          <a:ea typeface="+mn-ea"/>
          <a:cs typeface="+mn-cs"/>
        </a:defRPr>
      </a:lvl5pPr>
      <a:lvl6pPr marL="4832980">
        <a:defRPr>
          <a:latin typeface="+mn-lt"/>
          <a:ea typeface="+mn-ea"/>
          <a:cs typeface="+mn-cs"/>
        </a:defRPr>
      </a:lvl6pPr>
      <a:lvl7pPr marL="5799575">
        <a:defRPr>
          <a:latin typeface="+mn-lt"/>
          <a:ea typeface="+mn-ea"/>
          <a:cs typeface="+mn-cs"/>
        </a:defRPr>
      </a:lvl7pPr>
      <a:lvl8pPr marL="6766170">
        <a:defRPr>
          <a:latin typeface="+mn-lt"/>
          <a:ea typeface="+mn-ea"/>
          <a:cs typeface="+mn-cs"/>
        </a:defRPr>
      </a:lvl8pPr>
      <a:lvl9pPr marL="7732767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3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95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348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2701" y="6959601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3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 userDrawn="1"/>
        </p:nvSpPr>
        <p:spPr>
          <a:xfrm rot="5400000">
            <a:off x="91178" y="173588"/>
            <a:ext cx="369496" cy="570902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15" name="TextBox 14"/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195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95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53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4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18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12191999" cy="165753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871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1168686" y="64020"/>
            <a:ext cx="8288211" cy="1508504"/>
          </a:xfrm>
          <a:prstGeom prst="rect">
            <a:avLst/>
          </a:prstGeom>
        </p:spPr>
        <p:txBody>
          <a:bodyPr vert="horz" wrap="square" lIns="0" tIns="3087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850" algn="ctr">
              <a:spcBef>
                <a:spcPts val="241"/>
              </a:spcBef>
            </a:pPr>
            <a:r>
              <a:rPr lang="en-US" sz="4800" spc="1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Informatika</a:t>
            </a:r>
            <a:r>
              <a:rPr lang="en-US" sz="4800" spc="1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800" spc="1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va</a:t>
            </a:r>
            <a:r>
              <a:rPr lang="en-US" sz="4800" spc="1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800" spc="1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axborot</a:t>
            </a:r>
            <a:r>
              <a:rPr lang="en-US" sz="4800" spc="1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800" spc="1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texnologiyalari</a:t>
            </a:r>
            <a:endParaRPr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5723" y="2381244"/>
            <a:ext cx="693497" cy="170188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871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5723" y="4806833"/>
            <a:ext cx="693497" cy="170188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pPr marL="0" marR="0" lvl="0" indent="0" algn="l" defTabSz="871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695543" y="117868"/>
            <a:ext cx="2281932" cy="1284316"/>
            <a:chOff x="9901419" y="579022"/>
            <a:chExt cx="1340489" cy="1349829"/>
          </a:xfrm>
        </p:grpSpPr>
        <p:grpSp>
          <p:nvGrpSpPr>
            <p:cNvPr id="7" name="object 7"/>
            <p:cNvGrpSpPr/>
            <p:nvPr/>
          </p:nvGrpSpPr>
          <p:grpSpPr>
            <a:xfrm>
              <a:off x="9901419" y="579022"/>
              <a:ext cx="1340489" cy="1349829"/>
              <a:chOff x="4656695" y="224817"/>
              <a:chExt cx="603885" cy="608391"/>
            </a:xfrm>
          </p:grpSpPr>
          <p:sp>
            <p:nvSpPr>
              <p:cNvPr id="9" name="object 9"/>
              <p:cNvSpPr/>
              <p:nvPr/>
            </p:nvSpPr>
            <p:spPr>
              <a:xfrm>
                <a:off x="4656695" y="229323"/>
                <a:ext cx="603885" cy="603885"/>
              </a:xfrm>
              <a:custGeom>
                <a:avLst/>
                <a:gdLst/>
                <a:ahLst/>
                <a:cxnLst/>
                <a:rect l="l" t="t" r="r" b="b"/>
                <a:pathLst>
                  <a:path w="603885" h="603885">
                    <a:moveTo>
                      <a:pt x="603605" y="0"/>
                    </a:moveTo>
                    <a:lnTo>
                      <a:pt x="0" y="0"/>
                    </a:lnTo>
                    <a:lnTo>
                      <a:pt x="0" y="603618"/>
                    </a:lnTo>
                    <a:lnTo>
                      <a:pt x="603605" y="603618"/>
                    </a:lnTo>
                    <a:lnTo>
                      <a:pt x="603605" y="0"/>
                    </a:lnTo>
                    <a:close/>
                  </a:path>
                </a:pathLst>
              </a:custGeom>
              <a:solidFill>
                <a:srgbClr val="00A859"/>
              </a:solidFill>
            </p:spPr>
            <p:txBody>
              <a:bodyPr wrap="square" lIns="0" tIns="0" rIns="0" bIns="0" rtlCol="0"/>
              <a:lstStyle/>
              <a:p>
                <a:pPr marL="0" marR="0" lvl="0" indent="0" algn="ctr" defTabSz="87105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4656695" y="224817"/>
                <a:ext cx="603885" cy="603885"/>
              </a:xfrm>
              <a:custGeom>
                <a:avLst/>
                <a:gdLst/>
                <a:ahLst/>
                <a:cxnLst/>
                <a:rect l="l" t="t" r="r" b="b"/>
                <a:pathLst>
                  <a:path w="603885" h="603885">
                    <a:moveTo>
                      <a:pt x="0" y="0"/>
                    </a:moveTo>
                    <a:lnTo>
                      <a:pt x="603605" y="0"/>
                    </a:lnTo>
                    <a:lnTo>
                      <a:pt x="603605" y="603618"/>
                    </a:lnTo>
                    <a:lnTo>
                      <a:pt x="0" y="603618"/>
                    </a:lnTo>
                    <a:lnTo>
                      <a:pt x="0" y="0"/>
                    </a:lnTo>
                    <a:close/>
                  </a:path>
                </a:pathLst>
              </a:custGeom>
              <a:ln w="30481">
                <a:solidFill>
                  <a:srgbClr val="FEFEFE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ctr" defTabSz="87105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2" name="object 12"/>
            <p:cNvSpPr txBox="1"/>
            <p:nvPr/>
          </p:nvSpPr>
          <p:spPr>
            <a:xfrm>
              <a:off x="10042969" y="761050"/>
              <a:ext cx="1085680" cy="775098"/>
            </a:xfrm>
            <a:prstGeom prst="rect">
              <a:avLst/>
            </a:prstGeom>
          </p:spPr>
          <p:txBody>
            <a:bodyPr vert="horz" wrap="square" lIns="0" tIns="33561" rIns="0" bIns="0" rtlCol="0">
              <a:spAutoFit/>
            </a:bodyPr>
            <a:lstStyle/>
            <a:p>
              <a:pPr marL="0" marR="0" lvl="0" indent="0" algn="ctr" defTabSz="871057" rtl="0" eaLnBrk="1" fontAlgn="auto" latinLnBrk="0" hangingPunct="1">
                <a:lnSpc>
                  <a:spcPct val="100000"/>
                </a:lnSpc>
                <a:spcBef>
                  <a:spcPts val="264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72" b="1" i="0" u="none" strike="noStrike" kern="1200" cap="none" spc="21" normalizeH="0" baseline="0" noProof="0" dirty="0" smtClean="0">
                  <a:ln>
                    <a:noFill/>
                  </a:ln>
                  <a:solidFill>
                    <a:srgbClr val="FEFEF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5-</a:t>
              </a:r>
              <a:r>
                <a:rPr kumimoji="0" lang="ru-RU" sz="4572" b="1" i="0" u="none" strike="noStrike" kern="1200" cap="none" spc="21" normalizeH="0" baseline="0" noProof="0" dirty="0" smtClean="0">
                  <a:ln>
                    <a:noFill/>
                  </a:ln>
                  <a:solidFill>
                    <a:srgbClr val="FEFEF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lang="en-US" sz="4572" b="1" i="0" u="none" strike="noStrike" kern="1200" cap="none" spc="21" normalizeH="0" baseline="0" noProof="0" dirty="0" err="1" smtClean="0">
                  <a:ln>
                    <a:noFill/>
                  </a:ln>
                  <a:solidFill>
                    <a:srgbClr val="FEFEF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sinf</a:t>
              </a:r>
              <a:endParaRPr kumimoji="0" sz="457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11" name="Picture 6" descr="Контактная информация Dell • Сервис центр в Краснода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853" y="2001926"/>
            <a:ext cx="5787690" cy="416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16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eruza\AppData\Local\Temp\SNAGHTML1ac1cc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8" y="1236548"/>
            <a:ext cx="10618839" cy="541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96036"/>
            <a:ext cx="118001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dr.rtm.uz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2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9014" t="19416" r="21583"/>
          <a:stretch/>
        </p:blipFill>
        <p:spPr>
          <a:xfrm>
            <a:off x="1784555" y="1327353"/>
            <a:ext cx="8760542" cy="52199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96036"/>
            <a:ext cx="118001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Softlar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9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50" y="366795"/>
            <a:ext cx="7609524" cy="6257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2181" y="436364"/>
            <a:ext cx="2890684" cy="30590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3541" y="3495366"/>
            <a:ext cx="2943723" cy="3068209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8937523" y="2905432"/>
            <a:ext cx="1445342" cy="5899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6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eruza\AppData\Local\Temp\SNAGHTML1b7cad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35" y="1609365"/>
            <a:ext cx="6908904" cy="474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7036" y="196036"/>
            <a:ext cx="118001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Dasturni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o‘rnatish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jarayoni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0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онитор прозрачный экран PNG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82" y="1696065"/>
            <a:ext cx="5238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408892" y="1696065"/>
            <a:ext cx="5238750" cy="4762500"/>
            <a:chOff x="6408892" y="1696065"/>
            <a:chExt cx="5238750" cy="4762500"/>
          </a:xfrm>
        </p:grpSpPr>
        <p:pic>
          <p:nvPicPr>
            <p:cNvPr id="4" name="Picture 2" descr="Монитор прозрачный экран PNG фото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8892" y="1696065"/>
              <a:ext cx="5238750" cy="476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Классическое меню Пуск Windows 10: как изменить и настроить меню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201" y="1885796"/>
              <a:ext cx="4854131" cy="3040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30894" b="11157"/>
          <a:stretch/>
        </p:blipFill>
        <p:spPr>
          <a:xfrm>
            <a:off x="749852" y="1885796"/>
            <a:ext cx="4854535" cy="305691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07036" y="196036"/>
            <a:ext cx="118001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Dasturni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ishga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tushirish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66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7485" y="173074"/>
            <a:ext cx="609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Dastur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interfeysi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Feruza\AppData\Local\Temp\SNAGHTML1b8cd5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92" y="1205159"/>
            <a:ext cx="10200786" cy="54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5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7485" y="173074"/>
            <a:ext cx="609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Dastur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interfeysi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Feruza\AppData\Local\Temp\SNAGHTML1b8cd5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6" y="114081"/>
            <a:ext cx="11989947" cy="664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0" y="0"/>
            <a:ext cx="2979174" cy="39820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3236" y="152399"/>
            <a:ext cx="5590198" cy="52046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4286" y="1056596"/>
            <a:ext cx="655607" cy="270452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4286" y="3434420"/>
            <a:ext cx="2260122" cy="270452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007306" y="79441"/>
            <a:ext cx="1184693" cy="121452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299939" y="1332343"/>
            <a:ext cx="1793243" cy="210207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349348" y="3735641"/>
            <a:ext cx="1793243" cy="199229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341455" y="808430"/>
            <a:ext cx="7389141" cy="560962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85896" y="-121195"/>
            <a:ext cx="2872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Sarlavha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satri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95023" y="84249"/>
            <a:ext cx="2460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Menyu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satri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80253" y="1839468"/>
            <a:ext cx="34628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Uskunalar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paneli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87644" y="4698748"/>
            <a:ext cx="55114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Ranglar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palitrasi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oynachasi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73679" y="2235856"/>
            <a:ext cx="3249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Tarix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oynachasi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21273" y="511840"/>
            <a:ext cx="3374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Rasmlar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ro‘yxati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71082" y="4214953"/>
            <a:ext cx="4192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Qatlamlar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oynachasi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83710" y="3112971"/>
            <a:ext cx="2574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Ish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maydoni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452726" y="6418052"/>
            <a:ext cx="2761507" cy="4793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663750" y="6075175"/>
            <a:ext cx="26901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Holatlar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satri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29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4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Feruza\AppData\Local\Temp\SNAGHTML1b9f0cc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7" r="3705" b="50378"/>
          <a:stretch/>
        </p:blipFill>
        <p:spPr bwMode="auto">
          <a:xfrm>
            <a:off x="5158897" y="1337693"/>
            <a:ext cx="2104544" cy="514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71601" y="-108857"/>
            <a:ext cx="10058400" cy="1446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Paint.NET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dasturi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uskunalar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paneli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ru-RU" sz="4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488211"/>
              </p:ext>
            </p:extLst>
          </p:nvPr>
        </p:nvGraphicFramePr>
        <p:xfrm>
          <a:off x="724619" y="1337693"/>
          <a:ext cx="10705381" cy="5308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1230">
                  <a:extLst>
                    <a:ext uri="{9D8B030D-6E8A-4147-A177-3AD203B41FA5}">
                      <a16:colId xmlns:a16="http://schemas.microsoft.com/office/drawing/2014/main" val="917814877"/>
                    </a:ext>
                  </a:extLst>
                </a:gridCol>
                <a:gridCol w="2101914">
                  <a:extLst>
                    <a:ext uri="{9D8B030D-6E8A-4147-A177-3AD203B41FA5}">
                      <a16:colId xmlns:a16="http://schemas.microsoft.com/office/drawing/2014/main" val="3281143066"/>
                    </a:ext>
                  </a:extLst>
                </a:gridCol>
                <a:gridCol w="4152237">
                  <a:extLst>
                    <a:ext uri="{9D8B030D-6E8A-4147-A177-3AD203B41FA5}">
                      <a16:colId xmlns:a16="http://schemas.microsoft.com/office/drawing/2014/main" val="2170934230"/>
                    </a:ext>
                  </a:extLst>
                </a:gridCol>
              </a:tblGrid>
              <a:tr h="1054028">
                <a:tc>
                  <a:txBody>
                    <a:bodyPr/>
                    <a:lstStyle/>
                    <a:p>
                      <a:pPr algn="r"/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To‘g‘ri</a:t>
                      </a:r>
                      <a:r>
                        <a:rPr lang="en-US" sz="3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to‘rtburchak</a:t>
                      </a:r>
                      <a:r>
                        <a:rPr lang="en-US" sz="3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sohani</a:t>
                      </a:r>
                      <a:r>
                        <a:rPr lang="en-US" sz="3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tanlash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Belgilangan</a:t>
                      </a:r>
                      <a:r>
                        <a:rPr lang="en-US" sz="3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sohani</a:t>
                      </a:r>
                      <a:r>
                        <a:rPr lang="en-US" sz="3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siljitish</a:t>
                      </a:r>
                      <a:r>
                        <a:rPr lang="en-US" sz="3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80583"/>
                  </a:ext>
                </a:extLst>
              </a:tr>
              <a:tr h="1054028">
                <a:tc>
                  <a:txBody>
                    <a:bodyPr/>
                    <a:lstStyle/>
                    <a:p>
                      <a:pPr algn="r"/>
                      <a:r>
                        <a:rPr lang="en-US" sz="3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Lasso 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Sohani</a:t>
                      </a:r>
                      <a:r>
                        <a:rPr lang="en-US" sz="3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belgilab</a:t>
                      </a:r>
                      <a:r>
                        <a:rPr lang="en-US" sz="3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siljitish</a:t>
                      </a:r>
                      <a:r>
                        <a:rPr lang="en-US" sz="3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9430179"/>
                  </a:ext>
                </a:extLst>
              </a:tr>
              <a:tr h="1054028">
                <a:tc>
                  <a:txBody>
                    <a:bodyPr/>
                    <a:lstStyle/>
                    <a:p>
                      <a:pPr algn="r"/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Sohani</a:t>
                      </a:r>
                      <a:r>
                        <a:rPr lang="en-US" sz="3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oval </a:t>
                      </a:r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ko‘rinishda</a:t>
                      </a:r>
                      <a:r>
                        <a:rPr lang="en-US" sz="3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belgilash</a:t>
                      </a:r>
                      <a:r>
                        <a:rPr lang="en-US" sz="3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Masshtab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288816"/>
                  </a:ext>
                </a:extLst>
              </a:tr>
              <a:tr h="1054028">
                <a:tc>
                  <a:txBody>
                    <a:bodyPr/>
                    <a:lstStyle/>
                    <a:p>
                      <a:pPr algn="r"/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Sehrli</a:t>
                      </a:r>
                      <a:r>
                        <a:rPr lang="en-US" sz="3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tayoqcha</a:t>
                      </a:r>
                      <a:r>
                        <a:rPr lang="en-US" sz="3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Qo‘l</a:t>
                      </a:r>
                      <a:r>
                        <a:rPr lang="en-US" sz="3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2620375"/>
                  </a:ext>
                </a:extLst>
              </a:tr>
              <a:tr h="1054028">
                <a:tc>
                  <a:txBody>
                    <a:bodyPr/>
                    <a:lstStyle/>
                    <a:p>
                      <a:pPr algn="r"/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Bo‘yoq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Gradiyent</a:t>
                      </a:r>
                      <a:r>
                        <a:rPr lang="en-US" sz="3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349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45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71601" y="-108857"/>
            <a:ext cx="10058400" cy="1446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Paint.NET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dasturi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uskunalar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paneli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ru-RU" sz="4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551577"/>
              </p:ext>
            </p:extLst>
          </p:nvPr>
        </p:nvGraphicFramePr>
        <p:xfrm>
          <a:off x="586598" y="1337693"/>
          <a:ext cx="11283349" cy="502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88919">
                  <a:extLst>
                    <a:ext uri="{9D8B030D-6E8A-4147-A177-3AD203B41FA5}">
                      <a16:colId xmlns:a16="http://schemas.microsoft.com/office/drawing/2014/main" val="917814877"/>
                    </a:ext>
                  </a:extLst>
                </a:gridCol>
                <a:gridCol w="2022183">
                  <a:extLst>
                    <a:ext uri="{9D8B030D-6E8A-4147-A177-3AD203B41FA5}">
                      <a16:colId xmlns:a16="http://schemas.microsoft.com/office/drawing/2014/main" val="3281143066"/>
                    </a:ext>
                  </a:extLst>
                </a:gridCol>
                <a:gridCol w="5172247">
                  <a:extLst>
                    <a:ext uri="{9D8B030D-6E8A-4147-A177-3AD203B41FA5}">
                      <a16:colId xmlns:a16="http://schemas.microsoft.com/office/drawing/2014/main" val="2170934230"/>
                    </a:ext>
                  </a:extLst>
                </a:gridCol>
              </a:tblGrid>
              <a:tr h="838100">
                <a:tc>
                  <a:txBody>
                    <a:bodyPr/>
                    <a:lstStyle/>
                    <a:p>
                      <a:pPr algn="r">
                        <a:tabLst>
                          <a:tab pos="3416300" algn="l"/>
                          <a:tab pos="3589338" algn="l"/>
                        </a:tabLst>
                      </a:pPr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Mo‘yqalam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O‘chirg‘ich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80583"/>
                  </a:ext>
                </a:extLst>
              </a:tr>
              <a:tr h="838100">
                <a:tc>
                  <a:txBody>
                    <a:bodyPr/>
                    <a:lstStyle/>
                    <a:p>
                      <a:pPr algn="r"/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Qalam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Pipetka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9430179"/>
                  </a:ext>
                </a:extLst>
              </a:tr>
              <a:tr h="838100">
                <a:tc>
                  <a:txBody>
                    <a:bodyPr/>
                    <a:lstStyle/>
                    <a:p>
                      <a:pPr algn="r"/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Klonlashtirish</a:t>
                      </a:r>
                      <a:r>
                        <a:rPr lang="en-US" sz="3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Ranglarni</a:t>
                      </a:r>
                      <a:r>
                        <a:rPr lang="en-US" sz="3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almashtirish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288816"/>
                  </a:ext>
                </a:extLst>
              </a:tr>
              <a:tr h="838100">
                <a:tc>
                  <a:txBody>
                    <a:bodyPr/>
                    <a:lstStyle/>
                    <a:p>
                      <a:pPr algn="r"/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Matn</a:t>
                      </a:r>
                      <a:r>
                        <a:rPr lang="en-US" sz="3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kiritish</a:t>
                      </a:r>
                      <a:r>
                        <a:rPr lang="en-US" sz="3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3200" b="0" i="0" u="none" strike="noStrike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To‘g‘ri</a:t>
                      </a:r>
                      <a:r>
                        <a:rPr lang="en-US" sz="3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3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egri</a:t>
                      </a:r>
                      <a:r>
                        <a:rPr lang="en-US" sz="3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chiziq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2620375"/>
                  </a:ext>
                </a:extLst>
              </a:tr>
              <a:tr h="838100">
                <a:tc>
                  <a:txBody>
                    <a:bodyPr/>
                    <a:lstStyle/>
                    <a:p>
                      <a:pPr algn="r"/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To‘g‘ri</a:t>
                      </a:r>
                      <a:r>
                        <a:rPr lang="en-US" sz="3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to‘rtburchak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O‘tmas</a:t>
                      </a:r>
                      <a:r>
                        <a:rPr lang="en-US" sz="3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to‘g‘ri</a:t>
                      </a:r>
                      <a:r>
                        <a:rPr lang="en-US" sz="3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to‘rtburchak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349529"/>
                  </a:ext>
                </a:extLst>
              </a:tr>
              <a:tr h="838100">
                <a:tc>
                  <a:txBody>
                    <a:bodyPr/>
                    <a:lstStyle/>
                    <a:p>
                      <a:pPr algn="r"/>
                      <a:r>
                        <a:rPr lang="en-US" sz="3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Oval 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Ixtiyoriy</a:t>
                      </a:r>
                      <a:r>
                        <a:rPr lang="en-US" sz="3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i="0" u="none" strike="noStrike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shakl</a:t>
                      </a:r>
                      <a:r>
                        <a:rPr lang="en-US" sz="3200" b="0" i="0" u="none" strike="noStrike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5529913"/>
                  </a:ext>
                </a:extLst>
              </a:tr>
            </a:tbl>
          </a:graphicData>
        </a:graphic>
      </p:graphicFrame>
      <p:pic>
        <p:nvPicPr>
          <p:cNvPr id="5" name="Picture 2" descr="C:\Users\Feruza\AppData\Local\Temp\SNAGHTML1b9f0cc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0" r="1853"/>
          <a:stretch/>
        </p:blipFill>
        <p:spPr bwMode="auto">
          <a:xfrm>
            <a:off x="4675517" y="1143500"/>
            <a:ext cx="2001327" cy="539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7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5804" y="5276808"/>
            <a:ext cx="8845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Palitra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oynachalarini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F8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tugmachasi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yashirish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8725" y="302895"/>
            <a:ext cx="631455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Ranglar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palitrasi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oynachasi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  <p:pic>
        <p:nvPicPr>
          <p:cNvPr id="6146" name="Picture 2" descr="C:\Users\Feruza\AppData\Local\Temp\SNAGHTML169ed8f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804" y="1410623"/>
            <a:ext cx="3233493" cy="375951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Feruza\AppData\Local\Temp\SNAGHTML169f6fa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867" y="1409693"/>
            <a:ext cx="5016613" cy="3794951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2885184" y="1708029"/>
            <a:ext cx="2639683" cy="6211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335750" y="1708029"/>
            <a:ext cx="2639683" cy="6211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94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94715" y="1197427"/>
            <a:ext cx="11801342" cy="5377544"/>
            <a:chOff x="172944" y="1197427"/>
            <a:chExt cx="11793843" cy="5377544"/>
          </a:xfrm>
        </p:grpSpPr>
        <p:pic>
          <p:nvPicPr>
            <p:cNvPr id="1026" name="Picture 2" descr="كيف تحمي معلوماتك السرية في الـ Word من التعديل؟ | صحيفة المواطن الإلكترونية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0029" y="1197427"/>
              <a:ext cx="7896758" cy="5377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72944" y="1197428"/>
              <a:ext cx="3897085" cy="5377543"/>
            </a:xfrm>
            <a:prstGeom prst="rect">
              <a:avLst/>
            </a:prstGeom>
            <a:solidFill>
              <a:srgbClr val="2A5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470273" y="293365"/>
            <a:ext cx="82941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Uskunalar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vazifasini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en-US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Online education and business portfolio banners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23" r="58400" b="7599"/>
          <a:stretch/>
        </p:blipFill>
        <p:spPr bwMode="auto">
          <a:xfrm>
            <a:off x="556603" y="1560144"/>
            <a:ext cx="4690311" cy="420928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10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38725" y="302895"/>
            <a:ext cx="6314550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Ranglar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palitrasi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oynachasi</a:t>
            </a:r>
            <a:r>
              <a:rPr lang="en-US" sz="36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  <p:pic>
        <p:nvPicPr>
          <p:cNvPr id="6146" name="Picture 2" descr="C:\Users\Feruza\AppData\Local\Temp\SNAGHTML169ed8f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841" y="2615826"/>
            <a:ext cx="3233493" cy="3721574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Feruza\AppData\Local\Temp\SNAGHTML1bb5ed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386" y="2615825"/>
            <a:ext cx="3329497" cy="372157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9125" y="1243917"/>
            <a:ext cx="109382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Oynachalarning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holatidan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ikkinchisiga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klaviaturaning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lotincha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“C”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tugmachasi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66491" y="2950233"/>
            <a:ext cx="2639683" cy="6211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228272" y="2950232"/>
            <a:ext cx="2639683" cy="6211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828800" y="5313870"/>
            <a:ext cx="1328468" cy="6211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366294" y="5313870"/>
            <a:ext cx="1328468" cy="62110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3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43337" y="2191750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oynacha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Журнал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Jurnal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deb ham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borilgan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amallarni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ko‘rish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ba’zi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amallarga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qaytish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faollashtirish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32251"/>
            <a:ext cx="6713697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Bajarilgan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amallar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tarixi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</p:txBody>
      </p:sp>
      <p:pic>
        <p:nvPicPr>
          <p:cNvPr id="7170" name="Picture 2" descr="C:\Users\Feruza\AppData\Local\Temp\SNAGHTML16a006d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56" y="1279026"/>
            <a:ext cx="4598088" cy="52669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66915" y="208663"/>
            <a:ext cx="10681856" cy="846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Effektlar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32387" y="1453569"/>
            <a:ext cx="105745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Paint.NET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dasturida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rasmlarni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maqsadida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o‘rnatilgan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standart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effektlar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458" y="2530787"/>
            <a:ext cx="7084960" cy="38552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997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Question] How can I show .pdn file thumbnails show in Windows Explorer?  (attached picture shows the problem) : paintdot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Difference between JPG and JPEG &amp; Alongside other File Forma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" b="92960" l="1800" r="98200">
                        <a14:foregroundMark x1="45800" y1="29760" x2="50700" y2="51200"/>
                        <a14:foregroundMark x1="59200" y1="30080" x2="64300" y2="48800"/>
                        <a14:foregroundMark x1="70800" y1="30080" x2="80400" y2="49440"/>
                        <a14:foregroundMark x1="87700" y1="30400" x2="92900" y2="48800"/>
                        <a14:foregroundMark x1="45500" y1="60480" x2="50400" y2="80160"/>
                        <a14:foregroundMark x1="58000" y1="60800" x2="63800" y2="79520"/>
                        <a14:foregroundMark x1="73000" y1="59840" x2="78100" y2="79520"/>
                        <a14:foregroundMark x1="87100" y1="61600" x2="92900" y2="84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71" b="10351"/>
          <a:stretch/>
        </p:blipFill>
        <p:spPr bwMode="auto">
          <a:xfrm>
            <a:off x="1049846" y="1276707"/>
            <a:ext cx="10371527" cy="51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r="53295"/>
          <a:stretch/>
        </p:blipFill>
        <p:spPr>
          <a:xfrm>
            <a:off x="1205122" y="1440859"/>
            <a:ext cx="4160509" cy="502015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367622" y="5011951"/>
            <a:ext cx="1052423" cy="569344"/>
          </a:xfrm>
          <a:prstGeom prst="rect">
            <a:avLst/>
          </a:prstGeom>
          <a:solidFill>
            <a:srgbClr val="006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SVG</a:t>
            </a:r>
            <a:endParaRPr lang="ru-RU" sz="3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67622" y="2993370"/>
            <a:ext cx="1052423" cy="569344"/>
          </a:xfrm>
          <a:prstGeom prst="rect">
            <a:avLst/>
          </a:prstGeom>
          <a:solidFill>
            <a:srgbClr val="F68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BMP</a:t>
            </a:r>
            <a:endParaRPr lang="ru-RU" sz="3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850489" y="5020581"/>
            <a:ext cx="1052423" cy="569344"/>
          </a:xfrm>
          <a:prstGeom prst="rect">
            <a:avLst/>
          </a:prstGeom>
          <a:solidFill>
            <a:srgbClr val="007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TGA</a:t>
            </a:r>
            <a:endParaRPr lang="ru-RU" sz="3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815983" y="2993370"/>
            <a:ext cx="1052423" cy="569344"/>
          </a:xfrm>
          <a:prstGeom prst="rect">
            <a:avLst/>
          </a:prstGeom>
          <a:solidFill>
            <a:srgbClr val="0152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TIFF</a:t>
            </a:r>
            <a:endParaRPr lang="ru-RU" sz="32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5122" y="225456"/>
            <a:ext cx="10751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Paint.NET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dasturining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PDN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98026" y="2113869"/>
            <a:ext cx="66121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Grafik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muharirlarida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fayl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formati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ko‘pincha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rasm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o‘lchamiga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bo‘g‘liq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Kompyuter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texnologiyasida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rasm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tasvirlar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monitorda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mayda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piksellar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da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aks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Рисунки в клеточку Пиксель арты minecraft К.О. | ВКонтакт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9"/>
          <a:stretch/>
        </p:blipFill>
        <p:spPr bwMode="auto">
          <a:xfrm>
            <a:off x="598026" y="1831330"/>
            <a:ext cx="3900232" cy="361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91548" y="220914"/>
            <a:ext cx="25090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Piksellar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7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hat does rgb mean? - The Print Grou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48"/>
          <a:stretch/>
        </p:blipFill>
        <p:spPr bwMode="auto">
          <a:xfrm>
            <a:off x="239149" y="1551260"/>
            <a:ext cx="3973973" cy="431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3122" y="1551260"/>
            <a:ext cx="70792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Piksel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— Pix (picture,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tasvir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so‘zdan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element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so‘zidan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91548" y="220914"/>
            <a:ext cx="18181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Piksel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3122" y="3613363"/>
            <a:ext cx="75315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piksel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px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) —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taxminan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0,1 – 0,3 mm </a:t>
            </a:r>
          </a:p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 ta rang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mujassamlashgan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Red-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qizil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Green-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Blue-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ko‘k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64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7238" y="95250"/>
            <a:ext cx="114954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Mustaqil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bajarish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uchun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topshiriq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194" name="Picture 2" descr="Students collection Royalty Free Vector Image - Vecto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3" r="73861" b="63727"/>
          <a:stretch/>
        </p:blipFill>
        <p:spPr bwMode="auto">
          <a:xfrm>
            <a:off x="7565997" y="1393658"/>
            <a:ext cx="4302154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3195" y="2145270"/>
            <a:ext cx="82176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Savollar</a:t>
            </a:r>
            <a:r>
              <a:rPr kumimoji="0" lang="en-US" sz="54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</a:t>
            </a:r>
            <a:r>
              <a:rPr kumimoji="0" lang="en-US" sz="54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topshiriqlar</a:t>
            </a:r>
            <a:r>
              <a:rPr kumimoji="0" lang="en-US" sz="54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(70-bet)</a:t>
            </a:r>
            <a:endParaRPr kumimoji="0" lang="ru-RU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195" y="4186360"/>
            <a:ext cx="82176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1-, 2-, 3-, 4- </a:t>
            </a:r>
            <a:r>
              <a:rPr kumimoji="0" lang="en-US" sz="54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topshiriqlar</a:t>
            </a:r>
            <a:r>
              <a:rPr kumimoji="0" lang="en-US" sz="5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54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Uyga</a:t>
            </a:r>
            <a:r>
              <a:rPr kumimoji="0" lang="en-US" sz="54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400" b="1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vazifa</a:t>
            </a:r>
            <a:r>
              <a:rPr kumimoji="0" lang="en-US" sz="54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69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 to 8 Years – Digital Design 101 – digi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25" y="1818289"/>
            <a:ext cx="4332275" cy="373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1" y="0"/>
            <a:ext cx="12191999" cy="165753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marL="0" marR="0" lvl="0" indent="0" algn="l" defTabSz="871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2104294" y="7937"/>
            <a:ext cx="8288211" cy="1508504"/>
          </a:xfrm>
          <a:prstGeom prst="rect">
            <a:avLst/>
          </a:prstGeom>
        </p:spPr>
        <p:txBody>
          <a:bodyPr vert="horz" wrap="square" lIns="0" tIns="3087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6850" algn="ctr">
              <a:spcBef>
                <a:spcPts val="241"/>
              </a:spcBef>
            </a:pPr>
            <a:r>
              <a:rPr lang="en-US" sz="4800" spc="1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Informatika</a:t>
            </a:r>
            <a:r>
              <a:rPr lang="en-US" sz="4800" spc="1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800" spc="1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va</a:t>
            </a:r>
            <a:r>
              <a:rPr lang="en-US" sz="4800" spc="1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800" spc="1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axborot</a:t>
            </a:r>
            <a:r>
              <a:rPr lang="en-US" sz="4800" spc="1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4800" spc="11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texnologiyalari</a:t>
            </a:r>
            <a:endParaRPr sz="3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427" y="1740759"/>
            <a:ext cx="7698658" cy="4092474"/>
          </a:xfrm>
          <a:prstGeom prst="rect">
            <a:avLst/>
          </a:prstGeom>
        </p:spPr>
        <p:txBody>
          <a:bodyPr vert="horz" wrap="square" lIns="0" tIns="29535" rIns="0" bIns="0" rtlCol="0">
            <a:spAutoFit/>
          </a:bodyPr>
          <a:lstStyle/>
          <a:p>
            <a:pPr marL="38933" lvl="0" algn="ctr" defTabSz="871057">
              <a:spcBef>
                <a:spcPts val="232"/>
              </a:spcBef>
              <a:defRPr/>
            </a:pPr>
            <a:r>
              <a:rPr kumimoji="0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Mavzu</a:t>
            </a:r>
            <a:r>
              <a:rPr kumimoji="0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lang="fi-FI" sz="6600" b="1" dirty="0">
                <a:solidFill>
                  <a:srgbClr val="002060"/>
                </a:solidFill>
                <a:latin typeface="Arial"/>
                <a:cs typeface="Arial"/>
              </a:rPr>
              <a:t>Grafik muharrir interfeysi va uskunalar paneli</a:t>
            </a:r>
            <a:endParaRPr kumimoji="0" sz="6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2" descr="Free icon &quot;Spreadsheet table ico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4" descr="Free icon &quot;Spreadsheet table icon&quot;"/>
          <p:cNvSpPr>
            <a:spLocks noChangeAspect="1" noChangeArrowheads="1"/>
          </p:cNvSpPr>
          <p:nvPr/>
        </p:nvSpPr>
        <p:spPr bwMode="auto">
          <a:xfrm>
            <a:off x="6096000" y="589629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0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65471" y="1203046"/>
            <a:ext cx="11724968" cy="5412659"/>
            <a:chOff x="265471" y="1268361"/>
            <a:chExt cx="11724968" cy="5412659"/>
          </a:xfrm>
        </p:grpSpPr>
        <p:pic>
          <p:nvPicPr>
            <p:cNvPr id="5122" name="Picture 2" descr="6 Tips To Find Graphic Designers For Your Small Business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471" y="1268361"/>
              <a:ext cx="11724968" cy="5412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6 Tips To Find Graphic Designers For Your Small Businesse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4" t="25885" r="25409" b="62943"/>
            <a:stretch/>
          </p:blipFill>
          <p:spPr bwMode="auto">
            <a:xfrm>
              <a:off x="3347884" y="3252019"/>
              <a:ext cx="5545393" cy="523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6 Tips To Find Graphic Designers For Your Small Businesse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4" t="25885" r="25409" b="62943"/>
            <a:stretch/>
          </p:blipFill>
          <p:spPr bwMode="auto">
            <a:xfrm>
              <a:off x="3347884" y="3775587"/>
              <a:ext cx="5678129" cy="523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6 Tips To Find Graphic Designers For Your Small Businesse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74" t="25885" r="25409" b="62943"/>
            <a:stretch/>
          </p:blipFill>
          <p:spPr bwMode="auto">
            <a:xfrm>
              <a:off x="3148780" y="4133706"/>
              <a:ext cx="5257801" cy="523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3148780" y="2878323"/>
            <a:ext cx="62129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Rasmlar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hayotimizda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muhim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o‘rin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tutadi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 Zero,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eng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ka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hajmdagi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ma’lumotlarni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ko‘rish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orqali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olamiz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1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919717"/>
            <a:ext cx="5609206" cy="33566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7260" y="1397447"/>
            <a:ext cx="66607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Kompyuter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grafikasi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kompyuter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texnologiyalarining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grafik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tasvirlarni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mo‘ljallangan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dastur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vositalar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tizimi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61641" y="279787"/>
            <a:ext cx="5642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Kompyuter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grafikasi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93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нал Telegram (Телеграм) – Graphic desig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0000">
                        <a14:foregroundMark x1="52750" y1="2750" x2="63250" y2="5000"/>
                        <a14:foregroundMark x1="35500" y1="9250" x2="40500" y2="6000"/>
                        <a14:foregroundMark x1="20500" y1="33500" x2="52250" y2="3250"/>
                        <a14:foregroundMark x1="87000" y1="89000" x2="81500" y2="95500"/>
                        <a14:foregroundMark x1="82250" y1="96250" x2="75000" y2="9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6" y="1209368"/>
            <a:ext cx="5404568" cy="540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60929" y="331217"/>
            <a:ext cx="4237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muharrirlar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Download Photo-Paint Corel Icons Paint Computer Microsoft Clipart PNG Free  | FreePng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28" y="3207856"/>
            <a:ext cx="2499135" cy="249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ómo crear tus propios vídeos personales en el renovado Paint 3D de Windows  10 - SoftZ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402" y="4457424"/>
            <a:ext cx="3384038" cy="16429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Paint.NET - скачать бесплатно Paint.NET 4.0.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6" descr="Paint.NET - скачать бесплатно Paint.NET 4.0.2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 descr="Paint.NET - скачать бесплатно Paint.NET 4.0.21"/>
          <p:cNvSpPr>
            <a:spLocks noChangeAspect="1" noChangeArrowheads="1"/>
          </p:cNvSpPr>
          <p:nvPr/>
        </p:nvSpPr>
        <p:spPr bwMode="auto">
          <a:xfrm>
            <a:off x="5755046" y="19022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6609" y="1749477"/>
            <a:ext cx="2114550" cy="2162175"/>
          </a:xfrm>
          <a:prstGeom prst="rect">
            <a:avLst/>
          </a:prstGeom>
        </p:spPr>
      </p:pic>
      <p:pic>
        <p:nvPicPr>
          <p:cNvPr id="1044" name="Picture 20" descr="Tux Paint – A Drawing Program for Kids – How to Install and use -  debugpoint.c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402" y="1447896"/>
            <a:ext cx="4638675" cy="2362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428014" y="3911652"/>
            <a:ext cx="22365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PaintNET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43963" y="5572057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Paint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114800" y="977548"/>
            <a:ext cx="2840602" cy="45945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8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ow to download Photoshop | Digital Camera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873" y="1521637"/>
            <a:ext cx="3486332" cy="175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Обзор процессора Intel Core 2 Quad Q6600. GECID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5341">
            <a:off x="4188402" y="3647579"/>
            <a:ext cx="2092097" cy="172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1172" y="239792"/>
            <a:ext cx="118001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PAINT.NET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dasturi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imkoniyatlari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Скачать бесплатно - программы для Android, iOS, Mac OS и Window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992"/>
          <a:stretch/>
        </p:blipFill>
        <p:spPr bwMode="auto">
          <a:xfrm>
            <a:off x="1187958" y="1544865"/>
            <a:ext cx="2322775" cy="145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7792" y="3095115"/>
            <a:ext cx="33941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dastur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qo‘llanilishi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tarqatilishining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bepulligi</a:t>
            </a:r>
            <a:endParaRPr lang="ru-RU" sz="2800" b="1" dirty="0"/>
          </a:p>
        </p:txBody>
      </p:sp>
      <p:pic>
        <p:nvPicPr>
          <p:cNvPr id="2054" name="Picture 6" descr="4-ядерный процессор Intel Core i3-10100 с поддержкой HyperThreading в  мультимедийных тестах SANDRA обошёл Core i3-9100 на 31% - ITC.u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19" t="8924" r="16315" b="9687"/>
          <a:stretch/>
        </p:blipFill>
        <p:spPr bwMode="auto">
          <a:xfrm>
            <a:off x="5336756" y="3668479"/>
            <a:ext cx="1948947" cy="166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7999" y="5238426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ikki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to‘rt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yadroli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mikroprotsessorlar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optimallashtirilganligi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5512" y="3257951"/>
            <a:ext cx="48193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Photoshop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dasturiga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o‘xshash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interfeysga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egaligi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;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6" name="Picture 8" descr="Adobe Photoshop Cc Logo Png Banner Transparent Stock - Adobe Photoshop  Elements 15 Vs Photoshop Cc Transparent PNG - 360x354 - Free Download on  Nice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39" b="93548" l="21098" r="771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55" r="20041"/>
          <a:stretch/>
        </p:blipFill>
        <p:spPr bwMode="auto">
          <a:xfrm>
            <a:off x="9011265" y="1306973"/>
            <a:ext cx="2153576" cy="19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2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ᐈ Турция фотоколлаж фото, фотографии турция туризм коллаж | скачать на 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70" y="1218952"/>
            <a:ext cx="3621560" cy="241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96036"/>
            <a:ext cx="118001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PAINT.NET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dasturi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imkoniyatlari</a:t>
            </a:r>
            <a:r>
              <a: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4954" y="3423532"/>
            <a:ext cx="4196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vaqtning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o‘zida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necha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hujjat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ishlay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olishi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Клонирование сло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792" y="3070871"/>
            <a:ext cx="2985832" cy="269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Новос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513" y="1222666"/>
            <a:ext cx="2531316" cy="253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05161" y="5434435"/>
            <a:ext cx="60623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qatlamlar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bilan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ishlashni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amalga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oshira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olishi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30402" y="3687392"/>
            <a:ext cx="36236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Arial" pitchFamily="34" charset="0"/>
                <a:cs typeface="Arial" pitchFamily="34" charset="0"/>
              </a:rPr>
              <a:t>unda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ishlash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jarayonining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qulayligi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97" y="1757763"/>
            <a:ext cx="11600000" cy="3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8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plate PresentationGo">
  <a:themeElements>
    <a:clrScheme name="PGO5">
      <a:dk1>
        <a:sysClr val="windowText" lastClr="000000"/>
      </a:dk1>
      <a:lt1>
        <a:sysClr val="window" lastClr="FFFFFF"/>
      </a:lt1>
      <a:dk2>
        <a:srgbClr val="013D4D"/>
      </a:dk2>
      <a:lt2>
        <a:srgbClr val="D3D3D3"/>
      </a:lt2>
      <a:accent1>
        <a:srgbClr val="00A891"/>
      </a:accent1>
      <a:accent2>
        <a:srgbClr val="D9126B"/>
      </a:accent2>
      <a:accent3>
        <a:srgbClr val="FE7600"/>
      </a:accent3>
      <a:accent4>
        <a:srgbClr val="B1DB15"/>
      </a:accent4>
      <a:accent5>
        <a:srgbClr val="854D82"/>
      </a:accent5>
      <a:accent6>
        <a:srgbClr val="FFE200"/>
      </a:accent6>
      <a:hlink>
        <a:srgbClr val="00B0F0"/>
      </a:hlink>
      <a:folHlink>
        <a:srgbClr val="0070C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13113</TotalTime>
  <Words>375</Words>
  <Application>Microsoft Office PowerPoint</Application>
  <PresentationFormat>Широкоэкранный</PresentationFormat>
  <Paragraphs>81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26</vt:i4>
      </vt:variant>
    </vt:vector>
  </HeadingPairs>
  <TitlesOfParts>
    <vt:vector size="41" baseType="lpstr">
      <vt:lpstr>Arial</vt:lpstr>
      <vt:lpstr>Arial Black</vt:lpstr>
      <vt:lpstr>Arial Narrow</vt:lpstr>
      <vt:lpstr>Calibri</vt:lpstr>
      <vt:lpstr>Calibri Light</vt:lpstr>
      <vt:lpstr>Helvetica</vt:lpstr>
      <vt:lpstr>Open Sans</vt:lpstr>
      <vt:lpstr>1_Office Theme</vt:lpstr>
      <vt:lpstr>Office Theme</vt:lpstr>
      <vt:lpstr>Template PresentationGO</vt:lpstr>
      <vt:lpstr>1_Template PresentationGo</vt:lpstr>
      <vt:lpstr>2_Template PresentationGO</vt:lpstr>
      <vt:lpstr>3_Template PresentationGO</vt:lpstr>
      <vt:lpstr>4_Template PresentationGO</vt:lpstr>
      <vt:lpstr>5_Template PresentationGo</vt:lpstr>
      <vt:lpstr>Informatika va axborot texnologiyalari</vt:lpstr>
      <vt:lpstr>Презентация PowerPoint</vt:lpstr>
      <vt:lpstr>Informatika va axborot texnologiyalari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Feruza</dc:creator>
  <cp:lastModifiedBy>Пользователь</cp:lastModifiedBy>
  <cp:revision>1090</cp:revision>
  <dcterms:created xsi:type="dcterms:W3CDTF">2020-04-30T17:20:46Z</dcterms:created>
  <dcterms:modified xsi:type="dcterms:W3CDTF">2020-11-27T05:59:52Z</dcterms:modified>
</cp:coreProperties>
</file>