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slideLayouts/slideLayout16.xml" ContentType="application/vnd.openxmlformats-officedocument.presentationml.slideLayout+xml"/>
  <Override PartName="/ppt/theme/theme4.xml" ContentType="application/vnd.openxmlformats-officedocument.theme+xml"/>
  <Override PartName="/ppt/slideLayouts/slideLayout17.xml" ContentType="application/vnd.openxmlformats-officedocument.presentationml.slideLayout+xml"/>
  <Override PartName="/ppt/theme/theme5.xml" ContentType="application/vnd.openxmlformats-officedocument.theme+xml"/>
  <Override PartName="/ppt/slideLayouts/slideLayout18.xml" ContentType="application/vnd.openxmlformats-officedocument.presentationml.slideLayout+xml"/>
  <Override PartName="/ppt/theme/theme6.xml" ContentType="application/vnd.openxmlformats-officedocument.theme+xml"/>
  <Override PartName="/ppt/slideLayouts/slideLayout19.xml" ContentType="application/vnd.openxmlformats-officedocument.presentationml.slideLayout+xml"/>
  <Override PartName="/ppt/theme/theme7.xml" ContentType="application/vnd.openxmlformats-officedocument.theme+xml"/>
  <Override PartName="/ppt/slideLayouts/slideLayout2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8" r:id="rId2"/>
    <p:sldMasterId id="2147483702" r:id="rId3"/>
    <p:sldMasterId id="2147483704" r:id="rId4"/>
    <p:sldMasterId id="2147483706" r:id="rId5"/>
    <p:sldMasterId id="2147483721" r:id="rId6"/>
    <p:sldMasterId id="2147483723" r:id="rId7"/>
    <p:sldMasterId id="2147483749" r:id="rId8"/>
  </p:sldMasterIdLst>
  <p:notesMasterIdLst>
    <p:notesMasterId r:id="rId35"/>
  </p:notesMasterIdLst>
  <p:handoutMasterIdLst>
    <p:handoutMasterId r:id="rId36"/>
  </p:handoutMasterIdLst>
  <p:sldIdLst>
    <p:sldId id="476" r:id="rId9"/>
    <p:sldId id="704" r:id="rId10"/>
    <p:sldId id="628" r:id="rId11"/>
    <p:sldId id="714" r:id="rId12"/>
    <p:sldId id="713" r:id="rId13"/>
    <p:sldId id="711" r:id="rId14"/>
    <p:sldId id="728" r:id="rId15"/>
    <p:sldId id="699" r:id="rId16"/>
    <p:sldId id="717" r:id="rId17"/>
    <p:sldId id="718" r:id="rId18"/>
    <p:sldId id="719" r:id="rId19"/>
    <p:sldId id="720" r:id="rId20"/>
    <p:sldId id="721" r:id="rId21"/>
    <p:sldId id="722" r:id="rId22"/>
    <p:sldId id="698" r:id="rId23"/>
    <p:sldId id="723" r:id="rId24"/>
    <p:sldId id="716" r:id="rId25"/>
    <p:sldId id="725" r:id="rId26"/>
    <p:sldId id="706" r:id="rId27"/>
    <p:sldId id="726" r:id="rId28"/>
    <p:sldId id="708" r:id="rId29"/>
    <p:sldId id="685" r:id="rId30"/>
    <p:sldId id="727" r:id="rId31"/>
    <p:sldId id="686" r:id="rId32"/>
    <p:sldId id="688" r:id="rId33"/>
    <p:sldId id="696" r:id="rId34"/>
  </p:sldIdLst>
  <p:sldSz cx="12192000" cy="6858000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5599"/>
    <a:srgbClr val="01528A"/>
    <a:srgbClr val="00753E"/>
    <a:srgbClr val="006FBE"/>
    <a:srgbClr val="F68100"/>
    <a:srgbClr val="A1D2D7"/>
    <a:srgbClr val="8CC6DC"/>
    <a:srgbClr val="8BC5DB"/>
    <a:srgbClr val="29FF8A"/>
    <a:srgbClr val="BC1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B9631B5-78F2-41C9-869B-9F39066F8104}" styleName="Средний стиль 3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62" autoAdjust="0"/>
    <p:restoredTop sz="94182" autoAdjust="0"/>
  </p:normalViewPr>
  <p:slideViewPr>
    <p:cSldViewPr snapToGrid="0">
      <p:cViewPr varScale="1">
        <p:scale>
          <a:sx n="61" d="100"/>
          <a:sy n="61" d="100"/>
        </p:scale>
        <p:origin x="980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slide" Target="slides/slide2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31" Type="http://schemas.openxmlformats.org/officeDocument/2006/relationships/slide" Target="slides/slide2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BC77859-D999-4131-A04F-F6EDD4C4677E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70810E-6B30-46D4-A0E0-D3FCECB9F0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3864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1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D5B0B9-4B28-45B8-844F-BFF3D7C7C3B5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9691"/>
            <a:ext cx="5388610" cy="388611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51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27B7-2F03-4CC5-ABF7-01E958571E0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6311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11/27/2020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325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2" y="1523336"/>
            <a:ext cx="3857667" cy="4514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3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2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11/27/2020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3533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5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11/27/2020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15782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11/27/2020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99461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659A22-F514-4D5A-8495-8ED58DC7B761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14214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lang="ru-RU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34573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26D102F-F220-4E57-BDD6-CCEBB93D58AF}"/>
              </a:ext>
            </a:extLst>
          </p:cNvPr>
          <p:cNvGrpSpPr/>
          <p:nvPr userDrawn="1"/>
        </p:nvGrpSpPr>
        <p:grpSpPr>
          <a:xfrm>
            <a:off x="12558029" y="1"/>
            <a:ext cx="1644047" cy="1816099"/>
            <a:chOff x="9433981" y="1"/>
            <a:chExt cx="1644047" cy="1816099"/>
          </a:xfrm>
        </p:grpSpPr>
        <p:sp>
          <p:nvSpPr>
            <p:cNvPr id="13" name="Rectangle: Folded Corner 12">
              <a:extLst>
                <a:ext uri="{FF2B5EF4-FFF2-40B4-BE49-F238E27FC236}">
                  <a16:creationId xmlns:a16="http://schemas.microsoft.com/office/drawing/2014/main" id="{8C7E1A5C-1B15-4E0A-8682-D203C7DE6B6B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C830CBBC-4DBF-48F3-A80A-5B9A52315886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0544767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6348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5930DF0-104B-4293-A7F6-66AEFF3E6AF8}"/>
              </a:ext>
            </a:extLst>
          </p:cNvPr>
          <p:cNvGrpSpPr/>
          <p:nvPr userDrawn="1"/>
        </p:nvGrpSpPr>
        <p:grpSpPr>
          <a:xfrm>
            <a:off x="12554553" y="1"/>
            <a:ext cx="1647523" cy="1816099"/>
            <a:chOff x="12554553" y="1"/>
            <a:chExt cx="1647523" cy="1816099"/>
          </a:xfrm>
          <a:solidFill>
            <a:schemeClr val="accent6"/>
          </a:solidFill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9FDF5E90-AE29-4303-979F-161F791D98BB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grpFill/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FE200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FE200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9C25032D-D31A-446E-BBAA-A896C50E8CF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  <a:grpFill/>
          </p:spPr>
        </p:pic>
      </p:grpSp>
    </p:spTree>
    <p:extLst>
      <p:ext uri="{BB962C8B-B14F-4D97-AF65-F5344CB8AC3E}">
        <p14:creationId xmlns:p14="http://schemas.microsoft.com/office/powerpoint/2010/main" val="24980408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13538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FBC2BD7-7C99-476A-824B-34AEACBE09E4}"/>
              </a:ext>
            </a:extLst>
          </p:cNvPr>
          <p:cNvGrpSpPr/>
          <p:nvPr userDrawn="1"/>
        </p:nvGrpSpPr>
        <p:grpSpPr>
          <a:xfrm>
            <a:off x="12578642" y="2"/>
            <a:ext cx="2192063" cy="1816099"/>
            <a:chOff x="9433981" y="1"/>
            <a:chExt cx="1644047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9433981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 dirty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Microsoft 365 subscribers)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7388A6D-F2E7-41F0-830B-6957780585C2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/>
            <a:srcRect t="1" b="5479"/>
            <a:stretch/>
          </p:blipFill>
          <p:spPr>
            <a:xfrm>
              <a:off x="10677978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121368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925955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96707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4"/>
            <a:ext cx="3406669" cy="799785"/>
          </a:xfrm>
        </p:spPr>
        <p:txBody>
          <a:bodyPr lIns="0" tIns="0" rIns="0" bIns="0"/>
          <a:lstStyle>
            <a:lvl1pPr>
              <a:defRPr sz="51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5"/>
            <a:ext cx="8413371" cy="666569"/>
          </a:xfrm>
        </p:spPr>
        <p:txBody>
          <a:bodyPr lIns="0" tIns="0" rIns="0" bIns="0"/>
          <a:lstStyle>
            <a:lvl1pPr>
              <a:defRPr sz="4331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11/27/2020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372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30376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5" y="150393"/>
            <a:ext cx="11948965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4"/>
            <a:ext cx="3406669" cy="799785"/>
          </a:xfrm>
        </p:spPr>
        <p:txBody>
          <a:bodyPr lIns="0" tIns="0" rIns="0" bIns="0"/>
          <a:lstStyle>
            <a:lvl1pPr>
              <a:defRPr sz="51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7"/>
            <a:ext cx="3857667" cy="4189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23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11/27/2020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0666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344181" y="2232516"/>
            <a:ext cx="5544137" cy="218623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4"/>
            <a:ext cx="3406669" cy="799785"/>
          </a:xfrm>
        </p:spPr>
        <p:txBody>
          <a:bodyPr lIns="0" tIns="0" rIns="0" bIns="0"/>
          <a:lstStyle>
            <a:lvl1pPr>
              <a:defRPr sz="5197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11/27/2020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269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11/27/2020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3101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2102" y="227013"/>
            <a:ext cx="996950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51369" y="1598614"/>
            <a:ext cx="4821767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76334" y="1598614"/>
            <a:ext cx="4823884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794231">
              <a:defRPr/>
            </a:pPr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794231">
              <a:defRPr/>
            </a:pPr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defTabSz="1794231">
              <a:defRPr/>
            </a:pPr>
            <a:fld id="{1C659A22-F514-4D5A-8495-8ED58DC7B761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>
                <a:defRPr/>
              </a:pPr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17567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objects" type="fourObj">
  <p:cSld name="Title and four 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609600" y="6245225"/>
            <a:ext cx="2844800" cy="29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848671">
              <a:buClr>
                <a:srgbClr val="000000"/>
              </a:buClr>
            </a:pPr>
            <a:endParaRPr lang="ru-RU" kern="0">
              <a:solidFill>
                <a:srgbClr val="000000"/>
              </a:solidFill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165601" y="6245225"/>
            <a:ext cx="3860800" cy="292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71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848671">
              <a:buClr>
                <a:srgbClr val="000000"/>
              </a:buClr>
            </a:pPr>
            <a:endParaRPr lang="ru-RU" kern="0">
              <a:solidFill>
                <a:srgbClr val="000000"/>
              </a:solidFill>
            </a:endParaRPr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299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defTabSz="848671">
              <a:buClr>
                <a:srgbClr val="000000"/>
              </a:buClr>
            </a:pPr>
            <a:fld id="{00000000-1234-1234-1234-123412341234}" type="slidenum">
              <a:rPr lang="en-US" kern="0" smtClean="0">
                <a:solidFill>
                  <a:srgbClr val="000000"/>
                </a:solidFill>
              </a:rPr>
              <a:pPr defTabSz="848671">
                <a:buClr>
                  <a:srgbClr val="000000"/>
                </a:buClr>
              </a:pPr>
              <a:t>‹#›</a:t>
            </a:fld>
            <a:endParaRPr lang="en-US" ker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7470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79"/>
            <a:ext cx="1036320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11/27/2020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5619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861775"/>
          </a:xfrm>
        </p:spPr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718145"/>
          </a:xfrm>
        </p:spPr>
        <p:txBody>
          <a:bodyPr lIns="0" tIns="0" rIns="0" bIns="0"/>
          <a:lstStyle>
            <a:lvl1pPr>
              <a:defRPr sz="4667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11/27/2020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6687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7.xml"/><Relationship Id="rId4" Type="http://schemas.openxmlformats.org/officeDocument/2006/relationships/hyperlink" Target="http://www.presentationgo.com/" TargetMode="Externa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://www.presentationgo.com/" TargetMode="Externa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9.xml"/><Relationship Id="rId4" Type="http://schemas.openxmlformats.org/officeDocument/2006/relationships/hyperlink" Target="http://www.presentationgo.com/" TargetMode="Externa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20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79423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59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8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552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59" cy="552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1D8BD707-D9CF-40AE-B4C6-C98DA3205C09}" type="datetimeFigureOut">
              <a:rPr lang="en-US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11/27/2020</a:t>
            </a:fld>
            <a:endParaRPr lang="en-US" sz="359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2" y="6377941"/>
            <a:ext cx="2804159" cy="55245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794231"/>
            <a:fld id="{B6F15528-21DE-4FAA-801E-634DDDAF4B2B}" type="slidenum">
              <a:rPr lang="ru-RU" sz="3590" smtClean="0">
                <a:solidFill>
                  <a:prstClr val="black">
                    <a:tint val="75000"/>
                  </a:prstClr>
                </a:solidFill>
              </a:rPr>
              <a:pPr defTabSz="1794231"/>
              <a:t>‹#›</a:t>
            </a:fld>
            <a:endParaRPr lang="ru-RU" sz="359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687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897115">
        <a:defRPr>
          <a:latin typeface="+mn-lt"/>
          <a:ea typeface="+mn-ea"/>
          <a:cs typeface="+mn-cs"/>
        </a:defRPr>
      </a:lvl2pPr>
      <a:lvl3pPr marL="1794231">
        <a:defRPr>
          <a:latin typeface="+mn-lt"/>
          <a:ea typeface="+mn-ea"/>
          <a:cs typeface="+mn-cs"/>
        </a:defRPr>
      </a:lvl3pPr>
      <a:lvl4pPr marL="2691346">
        <a:defRPr>
          <a:latin typeface="+mn-lt"/>
          <a:ea typeface="+mn-ea"/>
          <a:cs typeface="+mn-cs"/>
        </a:defRPr>
      </a:lvl4pPr>
      <a:lvl5pPr marL="3588459">
        <a:defRPr>
          <a:latin typeface="+mn-lt"/>
          <a:ea typeface="+mn-ea"/>
          <a:cs typeface="+mn-cs"/>
        </a:defRPr>
      </a:lvl5pPr>
      <a:lvl6pPr marL="4485576">
        <a:defRPr>
          <a:latin typeface="+mn-lt"/>
          <a:ea typeface="+mn-ea"/>
          <a:cs typeface="+mn-cs"/>
        </a:defRPr>
      </a:lvl6pPr>
      <a:lvl7pPr marL="5382691">
        <a:defRPr>
          <a:latin typeface="+mn-lt"/>
          <a:ea typeface="+mn-ea"/>
          <a:cs typeface="+mn-cs"/>
        </a:defRPr>
      </a:lvl7pPr>
      <a:lvl8pPr marL="6279805">
        <a:defRPr>
          <a:latin typeface="+mn-lt"/>
          <a:ea typeface="+mn-ea"/>
          <a:cs typeface="+mn-cs"/>
        </a:defRPr>
      </a:lvl8pPr>
      <a:lvl9pPr marL="717692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897115">
        <a:defRPr>
          <a:latin typeface="+mn-lt"/>
          <a:ea typeface="+mn-ea"/>
          <a:cs typeface="+mn-cs"/>
        </a:defRPr>
      </a:lvl2pPr>
      <a:lvl3pPr marL="1794231">
        <a:defRPr>
          <a:latin typeface="+mn-lt"/>
          <a:ea typeface="+mn-ea"/>
          <a:cs typeface="+mn-cs"/>
        </a:defRPr>
      </a:lvl3pPr>
      <a:lvl4pPr marL="2691346">
        <a:defRPr>
          <a:latin typeface="+mn-lt"/>
          <a:ea typeface="+mn-ea"/>
          <a:cs typeface="+mn-cs"/>
        </a:defRPr>
      </a:lvl4pPr>
      <a:lvl5pPr marL="3588459">
        <a:defRPr>
          <a:latin typeface="+mn-lt"/>
          <a:ea typeface="+mn-ea"/>
          <a:cs typeface="+mn-cs"/>
        </a:defRPr>
      </a:lvl5pPr>
      <a:lvl6pPr marL="4485576">
        <a:defRPr>
          <a:latin typeface="+mn-lt"/>
          <a:ea typeface="+mn-ea"/>
          <a:cs typeface="+mn-cs"/>
        </a:defRPr>
      </a:lvl6pPr>
      <a:lvl7pPr marL="5382691">
        <a:defRPr>
          <a:latin typeface="+mn-lt"/>
          <a:ea typeface="+mn-ea"/>
          <a:cs typeface="+mn-cs"/>
        </a:defRPr>
      </a:lvl7pPr>
      <a:lvl8pPr marL="6279805">
        <a:defRPr>
          <a:latin typeface="+mn-lt"/>
          <a:ea typeface="+mn-ea"/>
          <a:cs typeface="+mn-cs"/>
        </a:defRPr>
      </a:lvl8pPr>
      <a:lvl9pPr marL="7176922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4"/>
            <a:ext cx="11948965" cy="5599135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868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392667" y="2836743"/>
            <a:ext cx="3406669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889315" y="2076244"/>
            <a:ext cx="841337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0"/>
            <a:ext cx="3901440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39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11/27/2020</a:t>
            </a:fld>
            <a:endParaRPr kumimoji="0" lang="en-US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1" y="6377940"/>
            <a:ext cx="2804159" cy="5952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1933192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ru-RU" sz="3868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1933192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3868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6097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6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66596">
        <a:defRPr>
          <a:latin typeface="+mn-lt"/>
          <a:ea typeface="+mn-ea"/>
          <a:cs typeface="+mn-cs"/>
        </a:defRPr>
      </a:lvl2pPr>
      <a:lvl3pPr marL="1933192">
        <a:defRPr>
          <a:latin typeface="+mn-lt"/>
          <a:ea typeface="+mn-ea"/>
          <a:cs typeface="+mn-cs"/>
        </a:defRPr>
      </a:lvl3pPr>
      <a:lvl4pPr marL="2899788">
        <a:defRPr>
          <a:latin typeface="+mn-lt"/>
          <a:ea typeface="+mn-ea"/>
          <a:cs typeface="+mn-cs"/>
        </a:defRPr>
      </a:lvl4pPr>
      <a:lvl5pPr marL="3866382">
        <a:defRPr>
          <a:latin typeface="+mn-lt"/>
          <a:ea typeface="+mn-ea"/>
          <a:cs typeface="+mn-cs"/>
        </a:defRPr>
      </a:lvl5pPr>
      <a:lvl6pPr marL="4832980">
        <a:defRPr>
          <a:latin typeface="+mn-lt"/>
          <a:ea typeface="+mn-ea"/>
          <a:cs typeface="+mn-cs"/>
        </a:defRPr>
      </a:lvl6pPr>
      <a:lvl7pPr marL="5799575">
        <a:defRPr>
          <a:latin typeface="+mn-lt"/>
          <a:ea typeface="+mn-ea"/>
          <a:cs typeface="+mn-cs"/>
        </a:defRPr>
      </a:lvl7pPr>
      <a:lvl8pPr marL="6766170">
        <a:defRPr>
          <a:latin typeface="+mn-lt"/>
          <a:ea typeface="+mn-ea"/>
          <a:cs typeface="+mn-cs"/>
        </a:defRPr>
      </a:lvl8pPr>
      <a:lvl9pPr marL="7732767">
        <a:defRPr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3950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6348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-12701" y="6959601"/>
            <a:ext cx="166103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3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12"/>
          <p:cNvSpPr/>
          <p:nvPr userDrawn="1"/>
        </p:nvSpPr>
        <p:spPr>
          <a:xfrm rot="5400000">
            <a:off x="91178" y="173588"/>
            <a:ext cx="369496" cy="570902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4" name="Group 13"/>
          <p:cNvGrpSpPr/>
          <p:nvPr userDrawn="1"/>
        </p:nvGrpSpPr>
        <p:grpSpPr>
          <a:xfrm>
            <a:off x="-1654908" y="-16654"/>
            <a:ext cx="1569183" cy="612144"/>
            <a:chOff x="-2096383" y="21447"/>
            <a:chExt cx="1569183" cy="612144"/>
          </a:xfrm>
        </p:grpSpPr>
        <p:sp>
          <p:nvSpPr>
            <p:cNvPr id="15" name="TextBox 14"/>
            <p:cNvSpPr txBox="1"/>
            <p:nvPr userDrawn="1"/>
          </p:nvSpPr>
          <p:spPr>
            <a:xfrm>
              <a:off x="-2096383" y="21447"/>
              <a:ext cx="3658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6" name="TextBox 15"/>
            <p:cNvSpPr txBox="1"/>
            <p:nvPr userDrawn="1"/>
          </p:nvSpPr>
          <p:spPr>
            <a:xfrm>
              <a:off x="-1002010" y="387370"/>
              <a:ext cx="47481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7" name="Picture 16"/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41959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0958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6533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745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7180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0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Relationship Id="rId6" Type="http://schemas.microsoft.com/office/2007/relationships/hdphoto" Target="../media/hdphoto2.wdp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0"/>
            <a:ext cx="12191999" cy="16575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1168686" y="64020"/>
            <a:ext cx="8288211" cy="1508504"/>
          </a:xfrm>
          <a:prstGeom prst="rect">
            <a:avLst/>
          </a:prstGeom>
        </p:spPr>
        <p:txBody>
          <a:bodyPr vert="horz" wrap="square" lIns="0" tIns="3087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850" algn="ctr">
              <a:spcBef>
                <a:spcPts val="241"/>
              </a:spcBef>
            </a:pP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Informatika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va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axborot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texnologiyalari</a:t>
            </a:r>
            <a:endParaRPr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25723" y="2381244"/>
            <a:ext cx="693497" cy="170188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925723" y="4806833"/>
            <a:ext cx="693497" cy="170188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1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9695543" y="117868"/>
            <a:ext cx="2281932" cy="1284316"/>
            <a:chOff x="9901419" y="579022"/>
            <a:chExt cx="1340489" cy="1349829"/>
          </a:xfrm>
        </p:grpSpPr>
        <p:grpSp>
          <p:nvGrpSpPr>
            <p:cNvPr id="7" name="object 7"/>
            <p:cNvGrpSpPr/>
            <p:nvPr/>
          </p:nvGrpSpPr>
          <p:grpSpPr>
            <a:xfrm>
              <a:off x="9901419" y="579022"/>
              <a:ext cx="1340489" cy="1349829"/>
              <a:chOff x="4656695" y="224817"/>
              <a:chExt cx="603885" cy="608391"/>
            </a:xfrm>
          </p:grpSpPr>
          <p:sp>
            <p:nvSpPr>
              <p:cNvPr id="9" name="object 9"/>
              <p:cNvSpPr/>
              <p:nvPr/>
            </p:nvSpPr>
            <p:spPr>
              <a:xfrm>
                <a:off x="4656695" y="229323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603605" y="0"/>
                    </a:moveTo>
                    <a:lnTo>
                      <a:pt x="0" y="0"/>
                    </a:lnTo>
                    <a:lnTo>
                      <a:pt x="0" y="603618"/>
                    </a:lnTo>
                    <a:lnTo>
                      <a:pt x="603605" y="603618"/>
                    </a:lnTo>
                    <a:lnTo>
                      <a:pt x="603605" y="0"/>
                    </a:lnTo>
                    <a:close/>
                  </a:path>
                </a:pathLst>
              </a:custGeom>
              <a:solidFill>
                <a:srgbClr val="00A859"/>
              </a:solidFill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4656695" y="224817"/>
                <a:ext cx="603885" cy="603885"/>
              </a:xfrm>
              <a:custGeom>
                <a:avLst/>
                <a:gdLst/>
                <a:ahLst/>
                <a:cxnLst/>
                <a:rect l="l" t="t" r="r" b="b"/>
                <a:pathLst>
                  <a:path w="603885" h="603885">
                    <a:moveTo>
                      <a:pt x="0" y="0"/>
                    </a:moveTo>
                    <a:lnTo>
                      <a:pt x="603605" y="0"/>
                    </a:lnTo>
                    <a:lnTo>
                      <a:pt x="603605" y="603618"/>
                    </a:lnTo>
                    <a:lnTo>
                      <a:pt x="0" y="603618"/>
                    </a:lnTo>
                    <a:lnTo>
                      <a:pt x="0" y="0"/>
                    </a:lnTo>
                    <a:close/>
                  </a:path>
                </a:pathLst>
              </a:custGeom>
              <a:ln w="30481">
                <a:solidFill>
                  <a:srgbClr val="FEFEFE"/>
                </a:solidFill>
              </a:ln>
            </p:spPr>
            <p:txBody>
              <a:bodyPr wrap="square" lIns="0" tIns="0" rIns="0" bIns="0" rtlCol="0"/>
              <a:lstStyle/>
              <a:p>
                <a:pPr marL="0" marR="0" lvl="0" indent="0" algn="ctr" defTabSz="871057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sz="2401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2" name="object 12"/>
            <p:cNvSpPr txBox="1"/>
            <p:nvPr/>
          </p:nvSpPr>
          <p:spPr>
            <a:xfrm>
              <a:off x="10042969" y="761050"/>
              <a:ext cx="1085680" cy="775098"/>
            </a:xfrm>
            <a:prstGeom prst="rect">
              <a:avLst/>
            </a:prstGeom>
          </p:spPr>
          <p:txBody>
            <a:bodyPr vert="horz" wrap="square" lIns="0" tIns="33561" rIns="0" bIns="0" rtlCol="0">
              <a:spAutoFit/>
            </a:bodyPr>
            <a:lstStyle/>
            <a:p>
              <a:pPr marL="0" marR="0" lvl="0" indent="0" algn="ctr" defTabSz="871057" rtl="0" eaLnBrk="1" fontAlgn="auto" latinLnBrk="0" hangingPunct="1">
                <a:lnSpc>
                  <a:spcPct val="100000"/>
                </a:lnSpc>
                <a:spcBef>
                  <a:spcPts val="264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572" b="1" i="0" u="none" strike="noStrike" kern="1200" cap="none" spc="21" normalizeH="0" baseline="0" noProof="0" dirty="0" smtClean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5-</a:t>
              </a:r>
              <a:r>
                <a:rPr kumimoji="0" lang="ru-RU" sz="4572" b="1" i="0" u="none" strike="noStrike" kern="1200" cap="none" spc="21" normalizeH="0" baseline="0" noProof="0" dirty="0" smtClean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 </a:t>
              </a:r>
              <a:r>
                <a:rPr kumimoji="0" lang="en-US" sz="4572" b="1" i="0" u="none" strike="noStrike" kern="1200" cap="none" spc="21" normalizeH="0" baseline="0" noProof="0" dirty="0" err="1" smtClean="0">
                  <a:ln>
                    <a:noFill/>
                  </a:ln>
                  <a:solidFill>
                    <a:srgbClr val="FEFEFE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sinf</a:t>
              </a:r>
              <a:endParaRPr kumimoji="0" sz="4572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1" name="Picture 6" descr="Контактная информация Dell • Сервис центр в Краснода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7853" y="2001926"/>
            <a:ext cx="5787690" cy="416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29162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eruza\AppData\Local\Temp\SNAGHTML1ac1cc6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168" y="1236548"/>
            <a:ext cx="10618839" cy="5418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96036"/>
            <a:ext cx="1180011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dr.rtm.uz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0528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/>
          <a:srcRect l="19014" t="19416" r="21583"/>
          <a:stretch/>
        </p:blipFill>
        <p:spPr>
          <a:xfrm>
            <a:off x="1784555" y="1327353"/>
            <a:ext cx="8760542" cy="521997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0" y="196036"/>
            <a:ext cx="1180011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Softlar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927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950" y="366795"/>
            <a:ext cx="7609524" cy="625714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2181" y="436364"/>
            <a:ext cx="2890684" cy="305900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3541" y="3495366"/>
            <a:ext cx="2943723" cy="3068209"/>
          </a:xfrm>
          <a:prstGeom prst="rect">
            <a:avLst/>
          </a:prstGeom>
        </p:spPr>
      </p:pic>
      <p:sp>
        <p:nvSpPr>
          <p:cNvPr id="8" name="Овал 7"/>
          <p:cNvSpPr/>
          <p:nvPr/>
        </p:nvSpPr>
        <p:spPr>
          <a:xfrm>
            <a:off x="8937523" y="2905432"/>
            <a:ext cx="1445342" cy="58993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609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Feruza\AppData\Local\Temp\SNAGHTML1b7cad2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5535" y="1609365"/>
            <a:ext cx="6908904" cy="47478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07036" y="196036"/>
            <a:ext cx="1180011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Dasturni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o‘rnatish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jarayoni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630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Монитор прозрачный экран PNG фот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82" y="1696065"/>
            <a:ext cx="5238750" cy="476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6408892" y="1696065"/>
            <a:ext cx="5238750" cy="4762500"/>
            <a:chOff x="6408892" y="1696065"/>
            <a:chExt cx="5238750" cy="4762500"/>
          </a:xfrm>
        </p:grpSpPr>
        <p:pic>
          <p:nvPicPr>
            <p:cNvPr id="4" name="Picture 2" descr="Монитор прозрачный экран PNG фото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08892" y="1696065"/>
              <a:ext cx="5238750" cy="47625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76" name="Picture 4" descr="Классическое меню Пуск Windows 10: как изменить и настроить меню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01201" y="1885796"/>
              <a:ext cx="4854131" cy="304016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/>
          <a:srcRect r="30894" b="11157"/>
          <a:stretch/>
        </p:blipFill>
        <p:spPr>
          <a:xfrm>
            <a:off x="749852" y="1885796"/>
            <a:ext cx="4854535" cy="305691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07036" y="196036"/>
            <a:ext cx="1180011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Dasturni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ishga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tushirish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4668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87485" y="173074"/>
            <a:ext cx="6096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Dastur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interfeysi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Feruza\AppData\Local\Temp\SNAGHTML1b8cd52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092" y="1205159"/>
            <a:ext cx="10200786" cy="5436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55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87485" y="173074"/>
            <a:ext cx="6096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Dastur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interfeysi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C:\Users\Feruza\AppData\Local\Temp\SNAGHTML1b8cd52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36" y="114081"/>
            <a:ext cx="11989947" cy="6640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кругленный прямоугольник 2"/>
          <p:cNvSpPr/>
          <p:nvPr/>
        </p:nvSpPr>
        <p:spPr>
          <a:xfrm>
            <a:off x="0" y="0"/>
            <a:ext cx="2979174" cy="398206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3236" y="152399"/>
            <a:ext cx="5590198" cy="520461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4286" y="1056596"/>
            <a:ext cx="655607" cy="2704521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24286" y="3434420"/>
            <a:ext cx="2260122" cy="2704521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007306" y="79441"/>
            <a:ext cx="1184693" cy="1214521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0299939" y="1332343"/>
            <a:ext cx="1793243" cy="2102077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0349348" y="3735641"/>
            <a:ext cx="1793243" cy="1992299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341455" y="808430"/>
            <a:ext cx="7389141" cy="5609623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085896" y="-121195"/>
            <a:ext cx="28729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Sarlavha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satri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895023" y="84249"/>
            <a:ext cx="24609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Menyu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satri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980253" y="1839468"/>
            <a:ext cx="34628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Uskunalar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paneli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587644" y="4698748"/>
            <a:ext cx="551144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Ranglar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palitrasi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oynachasi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873679" y="2235856"/>
            <a:ext cx="324960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Tarix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oynachasi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621273" y="511840"/>
            <a:ext cx="33746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Rasmlar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ro‘yxati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171082" y="4214953"/>
            <a:ext cx="41921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Qatlamlar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oynachasi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883710" y="3112971"/>
            <a:ext cx="25747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Ish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maydoni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9452726" y="6418052"/>
            <a:ext cx="2761507" cy="479313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6663750" y="6075175"/>
            <a:ext cx="26901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Holatlar</a:t>
            </a:r>
            <a:r>
              <a:rPr lang="en-US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satri</a:t>
            </a:r>
            <a:endParaRPr lang="ru-RU" sz="32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4296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4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  <p:par>
                                <p:cTn id="7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4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 animBg="1"/>
      <p:bldP spid="2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Feruza\AppData\Local\Temp\SNAGHTML1b9f0cc8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47" r="3705" b="50378"/>
          <a:stretch/>
        </p:blipFill>
        <p:spPr bwMode="auto">
          <a:xfrm>
            <a:off x="5158897" y="1337693"/>
            <a:ext cx="2104544" cy="5141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71601" y="-108857"/>
            <a:ext cx="10058400" cy="1446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Paint.NET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dasturi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uskunalar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paneli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9488211"/>
              </p:ext>
            </p:extLst>
          </p:nvPr>
        </p:nvGraphicFramePr>
        <p:xfrm>
          <a:off x="724619" y="1337693"/>
          <a:ext cx="10705381" cy="53084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451230">
                  <a:extLst>
                    <a:ext uri="{9D8B030D-6E8A-4147-A177-3AD203B41FA5}">
                      <a16:colId xmlns:a16="http://schemas.microsoft.com/office/drawing/2014/main" val="917814877"/>
                    </a:ext>
                  </a:extLst>
                </a:gridCol>
                <a:gridCol w="2101914">
                  <a:extLst>
                    <a:ext uri="{9D8B030D-6E8A-4147-A177-3AD203B41FA5}">
                      <a16:colId xmlns:a16="http://schemas.microsoft.com/office/drawing/2014/main" val="3281143066"/>
                    </a:ext>
                  </a:extLst>
                </a:gridCol>
                <a:gridCol w="4152237">
                  <a:extLst>
                    <a:ext uri="{9D8B030D-6E8A-4147-A177-3AD203B41FA5}">
                      <a16:colId xmlns:a16="http://schemas.microsoft.com/office/drawing/2014/main" val="2170934230"/>
                    </a:ext>
                  </a:extLst>
                </a:gridCol>
              </a:tblGrid>
              <a:tr h="1054028">
                <a:tc>
                  <a:txBody>
                    <a:bodyPr/>
                    <a:lstStyle/>
                    <a:p>
                      <a:pPr algn="r"/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To‘g‘ri</a:t>
                      </a:r>
                      <a:r>
                        <a:rPr lang="en-US" sz="32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to‘rtburchak</a:t>
                      </a:r>
                      <a:r>
                        <a:rPr lang="en-US" sz="32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sohani</a:t>
                      </a:r>
                      <a:r>
                        <a:rPr lang="en-US" sz="32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tanlash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32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Belgilangan</a:t>
                      </a:r>
                      <a:r>
                        <a:rPr lang="en-US" sz="32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sohani</a:t>
                      </a:r>
                      <a:r>
                        <a:rPr lang="en-US" sz="32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siljitish</a:t>
                      </a:r>
                      <a:r>
                        <a:rPr lang="en-US" sz="32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5680583"/>
                  </a:ext>
                </a:extLst>
              </a:tr>
              <a:tr h="1054028">
                <a:tc>
                  <a:txBody>
                    <a:bodyPr/>
                    <a:lstStyle/>
                    <a:p>
                      <a:pPr algn="r"/>
                      <a:r>
                        <a:rPr lang="en-US" sz="32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Lasso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Sohani</a:t>
                      </a:r>
                      <a:r>
                        <a:rPr lang="en-US" sz="32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belgilab</a:t>
                      </a:r>
                      <a:r>
                        <a:rPr lang="en-US" sz="32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siljitish</a:t>
                      </a:r>
                      <a:r>
                        <a:rPr lang="en-US" sz="32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9430179"/>
                  </a:ext>
                </a:extLst>
              </a:tr>
              <a:tr h="1054028">
                <a:tc>
                  <a:txBody>
                    <a:bodyPr/>
                    <a:lstStyle/>
                    <a:p>
                      <a:pPr algn="r"/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Sohani</a:t>
                      </a:r>
                      <a:r>
                        <a:rPr lang="en-US" sz="32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oval </a:t>
                      </a:r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ko‘rinishda</a:t>
                      </a:r>
                      <a:r>
                        <a:rPr lang="en-US" sz="32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belgilash</a:t>
                      </a:r>
                      <a:r>
                        <a:rPr lang="en-US" sz="32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Masshtab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40288816"/>
                  </a:ext>
                </a:extLst>
              </a:tr>
              <a:tr h="1054028">
                <a:tc>
                  <a:txBody>
                    <a:bodyPr/>
                    <a:lstStyle/>
                    <a:p>
                      <a:pPr algn="r"/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Sehrli</a:t>
                      </a:r>
                      <a:r>
                        <a:rPr lang="en-US" sz="32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tayoqcha</a:t>
                      </a:r>
                      <a:r>
                        <a:rPr lang="en-US" sz="32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Qo‘l</a:t>
                      </a:r>
                      <a:r>
                        <a:rPr lang="en-US" sz="32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2620375"/>
                  </a:ext>
                </a:extLst>
              </a:tr>
              <a:tr h="1054028">
                <a:tc>
                  <a:txBody>
                    <a:bodyPr/>
                    <a:lstStyle/>
                    <a:p>
                      <a:pPr algn="r"/>
                      <a:r>
                        <a:rPr lang="en-US" sz="32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Bo‘yoq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Gradiyent</a:t>
                      </a:r>
                      <a:r>
                        <a:rPr lang="en-US" sz="32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143495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645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371601" y="-108857"/>
            <a:ext cx="10058400" cy="14465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Paint.NET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dasturi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uskunalar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paneli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38551577"/>
              </p:ext>
            </p:extLst>
          </p:nvPr>
        </p:nvGraphicFramePr>
        <p:xfrm>
          <a:off x="586598" y="1337693"/>
          <a:ext cx="11283349" cy="50286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88919">
                  <a:extLst>
                    <a:ext uri="{9D8B030D-6E8A-4147-A177-3AD203B41FA5}">
                      <a16:colId xmlns:a16="http://schemas.microsoft.com/office/drawing/2014/main" val="917814877"/>
                    </a:ext>
                  </a:extLst>
                </a:gridCol>
                <a:gridCol w="2022183">
                  <a:extLst>
                    <a:ext uri="{9D8B030D-6E8A-4147-A177-3AD203B41FA5}">
                      <a16:colId xmlns:a16="http://schemas.microsoft.com/office/drawing/2014/main" val="3281143066"/>
                    </a:ext>
                  </a:extLst>
                </a:gridCol>
                <a:gridCol w="5172247">
                  <a:extLst>
                    <a:ext uri="{9D8B030D-6E8A-4147-A177-3AD203B41FA5}">
                      <a16:colId xmlns:a16="http://schemas.microsoft.com/office/drawing/2014/main" val="2170934230"/>
                    </a:ext>
                  </a:extLst>
                </a:gridCol>
              </a:tblGrid>
              <a:tr h="838100">
                <a:tc>
                  <a:txBody>
                    <a:bodyPr/>
                    <a:lstStyle/>
                    <a:p>
                      <a:pPr algn="r">
                        <a:tabLst>
                          <a:tab pos="3416300" algn="l"/>
                          <a:tab pos="3589338" algn="l"/>
                        </a:tabLst>
                      </a:pPr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Mo‘yqalam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O‘chirg‘ich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5680583"/>
                  </a:ext>
                </a:extLst>
              </a:tr>
              <a:tr h="838100">
                <a:tc>
                  <a:txBody>
                    <a:bodyPr/>
                    <a:lstStyle/>
                    <a:p>
                      <a:pPr algn="r"/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Qalam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Pipetka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399430179"/>
                  </a:ext>
                </a:extLst>
              </a:tr>
              <a:tr h="838100">
                <a:tc>
                  <a:txBody>
                    <a:bodyPr/>
                    <a:lstStyle/>
                    <a:p>
                      <a:pPr algn="r"/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Klonlashtirish</a:t>
                      </a:r>
                      <a:r>
                        <a:rPr lang="en-US" sz="32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Ranglarni</a:t>
                      </a:r>
                      <a:r>
                        <a:rPr lang="en-US" sz="32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almashtirish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40288816"/>
                  </a:ext>
                </a:extLst>
              </a:tr>
              <a:tr h="838100">
                <a:tc>
                  <a:txBody>
                    <a:bodyPr/>
                    <a:lstStyle/>
                    <a:p>
                      <a:pPr algn="r"/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Matn</a:t>
                      </a:r>
                      <a:r>
                        <a:rPr lang="en-US" sz="32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kiritish</a:t>
                      </a:r>
                      <a:r>
                        <a:rPr lang="en-US" sz="32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en-US" sz="3200" b="0" i="0" u="none" strike="noStrike" baseline="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To‘g‘ri</a:t>
                      </a:r>
                      <a:r>
                        <a:rPr lang="en-US" sz="32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32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egri</a:t>
                      </a:r>
                      <a:r>
                        <a:rPr lang="en-US" sz="32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chiziq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52620375"/>
                  </a:ext>
                </a:extLst>
              </a:tr>
              <a:tr h="838100">
                <a:tc>
                  <a:txBody>
                    <a:bodyPr/>
                    <a:lstStyle/>
                    <a:p>
                      <a:pPr algn="r"/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To‘g‘ri</a:t>
                      </a:r>
                      <a:r>
                        <a:rPr lang="en-US" sz="32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to‘rtburchak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O‘tmas</a:t>
                      </a:r>
                      <a:r>
                        <a:rPr lang="en-US" sz="32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to‘g‘ri</a:t>
                      </a:r>
                      <a:r>
                        <a:rPr lang="en-US" sz="32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to‘rtburchak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14349529"/>
                  </a:ext>
                </a:extLst>
              </a:tr>
              <a:tr h="838100">
                <a:tc>
                  <a:txBody>
                    <a:bodyPr/>
                    <a:lstStyle/>
                    <a:p>
                      <a:pPr algn="r"/>
                      <a:r>
                        <a:rPr lang="en-US" sz="32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Oval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endParaRPr lang="ru-RU" sz="28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Ixtiyoriy</a:t>
                      </a:r>
                      <a:r>
                        <a:rPr lang="en-US" sz="32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0" i="0" u="none" strike="noStrike" baseline="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shakl</a:t>
                      </a:r>
                      <a:r>
                        <a:rPr lang="en-US" sz="3200" b="0" i="0" u="none" strike="noStrike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endParaRPr lang="ru-RU" sz="3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55529913"/>
                  </a:ext>
                </a:extLst>
              </a:tr>
            </a:tbl>
          </a:graphicData>
        </a:graphic>
      </p:graphicFrame>
      <p:pic>
        <p:nvPicPr>
          <p:cNvPr id="5" name="Picture 2" descr="C:\Users\Feruza\AppData\Local\Temp\SNAGHTML1b9f0cc8.PN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260" r="1853"/>
          <a:stretch/>
        </p:blipFill>
        <p:spPr bwMode="auto">
          <a:xfrm>
            <a:off x="4675517" y="1143500"/>
            <a:ext cx="2001327" cy="5395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2742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95804" y="5276808"/>
            <a:ext cx="88456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Palitra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oynachalarini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F8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tugmachasi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yashirish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938725" y="302895"/>
            <a:ext cx="6314550" cy="6463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Ranglar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palitrasi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oynachasi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</p:txBody>
      </p:sp>
      <p:pic>
        <p:nvPicPr>
          <p:cNvPr id="6146" name="Picture 2" descr="C:\Users\Feruza\AppData\Local\Temp\SNAGHTML169ed8f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804" y="1410623"/>
            <a:ext cx="3233493" cy="375951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:\Users\Feruza\AppData\Local\Temp\SNAGHTML169f6fa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4867" y="1409693"/>
            <a:ext cx="5016613" cy="3794951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Овал 5"/>
          <p:cNvSpPr/>
          <p:nvPr/>
        </p:nvSpPr>
        <p:spPr>
          <a:xfrm>
            <a:off x="2885184" y="1708029"/>
            <a:ext cx="2639683" cy="62110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6335750" y="1708029"/>
            <a:ext cx="2639683" cy="62110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7947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Группа 2"/>
          <p:cNvGrpSpPr/>
          <p:nvPr/>
        </p:nvGrpSpPr>
        <p:grpSpPr>
          <a:xfrm>
            <a:off x="194715" y="1197427"/>
            <a:ext cx="11801342" cy="5377544"/>
            <a:chOff x="172944" y="1197427"/>
            <a:chExt cx="11793843" cy="5377544"/>
          </a:xfrm>
        </p:grpSpPr>
        <p:pic>
          <p:nvPicPr>
            <p:cNvPr id="1026" name="Picture 2" descr="كيف تحمي معلوماتك السرية في الـ Word من التعديل؟ | صحيفة المواطن الإلكترونية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70029" y="1197427"/>
              <a:ext cx="7896758" cy="53775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Прямоугольник 1"/>
            <p:cNvSpPr/>
            <p:nvPr/>
          </p:nvSpPr>
          <p:spPr>
            <a:xfrm>
              <a:off x="172944" y="1197428"/>
              <a:ext cx="3897085" cy="5377543"/>
            </a:xfrm>
            <a:prstGeom prst="rect">
              <a:avLst/>
            </a:prstGeom>
            <a:solidFill>
              <a:srgbClr val="2A55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5" name="Прямоугольник 4"/>
          <p:cNvSpPr/>
          <p:nvPr/>
        </p:nvSpPr>
        <p:spPr>
          <a:xfrm>
            <a:off x="2470273" y="293365"/>
            <a:ext cx="829412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Uskunalar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vazifasini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 descr="Online education and business portfolio banners Vector 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723" r="58400" b="7599"/>
          <a:stretch/>
        </p:blipFill>
        <p:spPr bwMode="auto">
          <a:xfrm>
            <a:off x="556603" y="1560144"/>
            <a:ext cx="4690311" cy="4209285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09104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938725" y="302895"/>
            <a:ext cx="6314550" cy="6463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>
              <a:spcBef>
                <a:spcPct val="0"/>
              </a:spcBef>
            </a:pPr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Ranglar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palitrasi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oynachasi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</p:txBody>
      </p:sp>
      <p:pic>
        <p:nvPicPr>
          <p:cNvPr id="6146" name="Picture 2" descr="C:\Users\Feruza\AppData\Local\Temp\SNAGHTML169ed8f8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7841" y="2615826"/>
            <a:ext cx="3233493" cy="3721574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Feruza\AppData\Local\Temp\SNAGHTML1bb5ed59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5386" y="2615825"/>
            <a:ext cx="3329497" cy="3721575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9125" y="1243917"/>
            <a:ext cx="109382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Oynachalarning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holatidan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ikkinchisiga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klaviaturaning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lotincha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“C”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tugmachasi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1466491" y="2950233"/>
            <a:ext cx="2639683" cy="62110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6228272" y="2950232"/>
            <a:ext cx="2639683" cy="62110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вал 9"/>
          <p:cNvSpPr/>
          <p:nvPr/>
        </p:nvSpPr>
        <p:spPr>
          <a:xfrm>
            <a:off x="1828800" y="5313870"/>
            <a:ext cx="1328468" cy="62110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6366294" y="5313870"/>
            <a:ext cx="1328468" cy="621103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327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43337" y="2191750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oynacha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Журнал (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Jurnal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deb ham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amallarni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amallarga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qaytish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faollashtirish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48000" y="232251"/>
            <a:ext cx="6713697" cy="7694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</a:pP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Bajarilgan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amallar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tarixi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</a:p>
        </p:txBody>
      </p:sp>
      <p:pic>
        <p:nvPicPr>
          <p:cNvPr id="7170" name="Picture 2" descr="C:\Users\Feruza\AppData\Local\Temp\SNAGHTML16a006d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956" y="1279026"/>
            <a:ext cx="4598088" cy="526690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96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766915" y="208663"/>
            <a:ext cx="10681856" cy="8468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Effektlar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32387" y="1453569"/>
            <a:ext cx="1057459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Paint.NET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dasturida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rasmlarni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maqsadida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o‘rnatilgan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standart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effektlar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2458" y="2530787"/>
            <a:ext cx="7084960" cy="385526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799778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2" descr="Question] How can I show .pdn file thumbnails show in Windows Explorer?  (attached picture shows the problem) : paintdot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66" name="Picture 2" descr="Difference between JPG and JPEG &amp; Alongside other File Format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00" b="92960" l="1800" r="98200">
                        <a14:foregroundMark x1="45800" y1="29760" x2="50700" y2="51200"/>
                        <a14:foregroundMark x1="59200" y1="30080" x2="64300" y2="48800"/>
                        <a14:foregroundMark x1="70800" y1="30080" x2="80400" y2="49440"/>
                        <a14:foregroundMark x1="87700" y1="30400" x2="92900" y2="48800"/>
                        <a14:foregroundMark x1="45500" y1="60480" x2="50400" y2="80160"/>
                        <a14:foregroundMark x1="58000" y1="60800" x2="63800" y2="79520"/>
                        <a14:foregroundMark x1="73000" y1="59840" x2="78100" y2="79520"/>
                        <a14:foregroundMark x1="87100" y1="61600" x2="92900" y2="844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9671" b="10351"/>
          <a:stretch/>
        </p:blipFill>
        <p:spPr bwMode="auto">
          <a:xfrm>
            <a:off x="1049846" y="1276707"/>
            <a:ext cx="10371527" cy="5184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r="53295"/>
          <a:stretch/>
        </p:blipFill>
        <p:spPr>
          <a:xfrm>
            <a:off x="1205122" y="1440859"/>
            <a:ext cx="4160509" cy="502015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367622" y="5011951"/>
            <a:ext cx="1052423" cy="569344"/>
          </a:xfrm>
          <a:prstGeom prst="rect">
            <a:avLst/>
          </a:prstGeom>
          <a:solidFill>
            <a:srgbClr val="006FB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SVG</a:t>
            </a:r>
            <a:endParaRPr lang="ru-RU" sz="3200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67622" y="2993370"/>
            <a:ext cx="1052423" cy="569344"/>
          </a:xfrm>
          <a:prstGeom prst="rect">
            <a:avLst/>
          </a:prstGeom>
          <a:solidFill>
            <a:srgbClr val="F681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BMP</a:t>
            </a:r>
            <a:endParaRPr lang="ru-RU" sz="3200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9850489" y="5020581"/>
            <a:ext cx="1052423" cy="569344"/>
          </a:xfrm>
          <a:prstGeom prst="rect">
            <a:avLst/>
          </a:prstGeom>
          <a:solidFill>
            <a:srgbClr val="0075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TGA</a:t>
            </a:r>
            <a:endParaRPr lang="ru-RU" sz="3200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815983" y="2993370"/>
            <a:ext cx="1052423" cy="569344"/>
          </a:xfrm>
          <a:prstGeom prst="rect">
            <a:avLst/>
          </a:prstGeom>
          <a:solidFill>
            <a:srgbClr val="0152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atin typeface="Arial Narrow" panose="020B0606020202030204" pitchFamily="34" charset="0"/>
                <a:cs typeface="Arial" panose="020B0604020202020204" pitchFamily="34" charset="0"/>
              </a:rPr>
              <a:t>TIFF</a:t>
            </a:r>
            <a:endParaRPr lang="ru-RU" sz="3200" b="1" dirty="0">
              <a:latin typeface="Arial Narrow" panose="020B0606020202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205122" y="225456"/>
            <a:ext cx="107516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Paint.NET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dasturining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formati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PDN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493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98026" y="2113869"/>
            <a:ext cx="661219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Grafik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muharirlarida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fayl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formati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ko‘pincha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o‘lchamiga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bo‘g‘liq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texnologiyasida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tasvirlar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monitorda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mayda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nuqtalar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piksellar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da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Рисунки в клеточку Пиксель арты minecraft К.О. | ВКонтакт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89"/>
          <a:stretch/>
        </p:blipFill>
        <p:spPr bwMode="auto">
          <a:xfrm>
            <a:off x="598026" y="1831330"/>
            <a:ext cx="3900232" cy="3612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891548" y="220914"/>
            <a:ext cx="250902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Piksellar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378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what does rgb mean? - The Print Group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948"/>
          <a:stretch/>
        </p:blipFill>
        <p:spPr bwMode="auto">
          <a:xfrm>
            <a:off x="239149" y="1551260"/>
            <a:ext cx="3973973" cy="4314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13122" y="1551260"/>
            <a:ext cx="7079225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Piksel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— Pix (picture,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so‘zdan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element (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so‘zidan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891548" y="220914"/>
            <a:ext cx="181812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Piksel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4213122" y="3613363"/>
            <a:ext cx="753150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piksel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px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) —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taxminan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0,1 – 0,3 mm </a:t>
            </a:r>
          </a:p>
          <a:p>
            <a:pPr algn="ctr"/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3 ta rang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mujassamlashgan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algn="ctr"/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Red-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Green-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yashil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Blue-</a:t>
            </a:r>
            <a:r>
              <a:rPr lang="en-US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ko‘k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64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07238" y="95250"/>
            <a:ext cx="11495455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Mustaqil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bajarish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uchun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topshiriq</a:t>
            </a:r>
            <a:r>
              <a:rPr kumimoji="0" lang="en-US" sz="54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5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8194" name="Picture 2" descr="Students collection Royalty Free Vector Image - VectorStoc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03" r="73861" b="63727"/>
          <a:stretch/>
        </p:blipFill>
        <p:spPr bwMode="auto">
          <a:xfrm>
            <a:off x="7565997" y="1393658"/>
            <a:ext cx="4302154" cy="4171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73195" y="2145270"/>
            <a:ext cx="821766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Savollar</a:t>
            </a:r>
            <a:r>
              <a:rPr kumimoji="0" lang="en-US" sz="540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1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</a:t>
            </a:r>
            <a:r>
              <a:rPr kumimoji="0" lang="en-US" sz="540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1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topshiriqlar</a:t>
            </a:r>
            <a:r>
              <a:rPr kumimoji="0" lang="en-US" sz="540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(70-bet)</a:t>
            </a:r>
            <a:endParaRPr kumimoji="0" lang="ru-RU" sz="5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73195" y="4186360"/>
            <a:ext cx="821766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1-, 2-, 3-, 4- </a:t>
            </a:r>
            <a:r>
              <a:rPr kumimoji="0" lang="en-US" sz="5400" b="1" i="1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topshiriqlar</a:t>
            </a:r>
            <a:r>
              <a:rPr kumimoji="0" lang="en-US" sz="5400" b="1" i="1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(</a:t>
            </a:r>
            <a:r>
              <a:rPr kumimoji="0" lang="en-US" sz="5400" b="1" i="1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Uyga</a:t>
            </a:r>
            <a:r>
              <a:rPr kumimoji="0" lang="en-US" sz="540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5400" b="1" i="1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vazifa</a:t>
            </a:r>
            <a:r>
              <a:rPr kumimoji="0" lang="en-US" sz="5400" b="1" i="1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)</a:t>
            </a:r>
            <a:endParaRPr kumimoji="0" lang="ru-RU" sz="54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1690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6 to 8 Years – Digital Design 101 – digikid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9725" y="1818289"/>
            <a:ext cx="4332275" cy="3731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ject 2"/>
          <p:cNvSpPr/>
          <p:nvPr/>
        </p:nvSpPr>
        <p:spPr>
          <a:xfrm>
            <a:off x="1" y="0"/>
            <a:ext cx="12191999" cy="165753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710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ctrTitle"/>
          </p:nvPr>
        </p:nvSpPr>
        <p:spPr>
          <a:xfrm>
            <a:off x="2104294" y="7937"/>
            <a:ext cx="8288211" cy="1508504"/>
          </a:xfrm>
          <a:prstGeom prst="rect">
            <a:avLst/>
          </a:prstGeom>
        </p:spPr>
        <p:txBody>
          <a:bodyPr vert="horz" wrap="square" lIns="0" tIns="30875" rIns="0" bIns="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26850" algn="ctr">
              <a:spcBef>
                <a:spcPts val="241"/>
              </a:spcBef>
            </a:pP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Informatika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va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axborot</a:t>
            </a:r>
            <a:r>
              <a:rPr lang="en-US" sz="4800" spc="11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</a:t>
            </a:r>
            <a:r>
              <a:rPr lang="en-US" sz="4800" spc="11" dirty="0" err="1" smtClean="0">
                <a:solidFill>
                  <a:schemeClr val="bg1"/>
                </a:solidFill>
                <a:latin typeface="Arial Black" panose="020B0A04020102020204" pitchFamily="34" charset="0"/>
              </a:rPr>
              <a:t>texnologiyalari</a:t>
            </a:r>
            <a:endParaRPr sz="3600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4427" y="1740759"/>
            <a:ext cx="7698658" cy="4092474"/>
          </a:xfrm>
          <a:prstGeom prst="rect">
            <a:avLst/>
          </a:prstGeom>
        </p:spPr>
        <p:txBody>
          <a:bodyPr vert="horz" wrap="square" lIns="0" tIns="29535" rIns="0" bIns="0" rtlCol="0">
            <a:spAutoFit/>
          </a:bodyPr>
          <a:lstStyle/>
          <a:p>
            <a:pPr marL="38933" lvl="0" algn="ctr" defTabSz="871057">
              <a:spcBef>
                <a:spcPts val="232"/>
              </a:spcBef>
              <a:defRPr/>
            </a:pPr>
            <a:r>
              <a:rPr kumimoji="0" sz="6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Mavzu</a:t>
            </a:r>
            <a:r>
              <a:rPr kumimoji="0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lang="fi-FI" sz="6600" b="1" dirty="0">
                <a:solidFill>
                  <a:srgbClr val="002060"/>
                </a:solidFill>
                <a:latin typeface="Arial"/>
                <a:cs typeface="Arial"/>
              </a:rPr>
              <a:t>Grafik muharrir interfeysi va uskunalar paneli</a:t>
            </a:r>
            <a:endParaRPr kumimoji="0" sz="66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AutoShape 2" descr="Free icon &quot;Spreadsheet table icon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AutoShape 4" descr="Free icon &quot;Spreadsheet table icon&quot;"/>
          <p:cNvSpPr>
            <a:spLocks noChangeAspect="1" noChangeArrowheads="1"/>
          </p:cNvSpPr>
          <p:nvPr/>
        </p:nvSpPr>
        <p:spPr bwMode="auto">
          <a:xfrm>
            <a:off x="6096000" y="589629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509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/>
        </p:nvGrpSpPr>
        <p:grpSpPr>
          <a:xfrm>
            <a:off x="265471" y="1203046"/>
            <a:ext cx="11724968" cy="5412659"/>
            <a:chOff x="265471" y="1268361"/>
            <a:chExt cx="11724968" cy="5412659"/>
          </a:xfrm>
        </p:grpSpPr>
        <p:pic>
          <p:nvPicPr>
            <p:cNvPr id="5122" name="Picture 2" descr="6 Tips To Find Graphic Designers For Your Small Businesses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5471" y="1268361"/>
              <a:ext cx="11724968" cy="541265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6 Tips To Find Graphic Designers For Your Small Businesses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774" t="25885" r="25409" b="62943"/>
            <a:stretch/>
          </p:blipFill>
          <p:spPr bwMode="auto">
            <a:xfrm>
              <a:off x="3347884" y="3252019"/>
              <a:ext cx="5545393" cy="523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2" descr="6 Tips To Find Graphic Designers For Your Small Businesses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774" t="25885" r="25409" b="62943"/>
            <a:stretch/>
          </p:blipFill>
          <p:spPr bwMode="auto">
            <a:xfrm>
              <a:off x="3347884" y="3775587"/>
              <a:ext cx="5678129" cy="523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6 Tips To Find Graphic Designers For Your Small Businesses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774" t="25885" r="25409" b="62943"/>
            <a:stretch/>
          </p:blipFill>
          <p:spPr bwMode="auto">
            <a:xfrm>
              <a:off x="3148780" y="4133706"/>
              <a:ext cx="5257801" cy="5235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" name="Прямоугольник 3"/>
          <p:cNvSpPr/>
          <p:nvPr/>
        </p:nvSpPr>
        <p:spPr>
          <a:xfrm>
            <a:off x="3148780" y="2878323"/>
            <a:ext cx="621293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Rasmlar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hayotimizda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muhim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o‘rin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tutadi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 Zero,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eng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ka</a:t>
            </a:r>
            <a:r>
              <a:rPr lang="en-US" sz="3200" b="1" dirty="0" err="1">
                <a:latin typeface="Arial" pitchFamily="34" charset="0"/>
                <a:cs typeface="Arial" pitchFamily="34" charset="0"/>
              </a:rPr>
              <a:t>t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hajmdagi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ma’lumotlarni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ko‘rish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orqali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olamiz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. </a:t>
            </a:r>
            <a:endParaRPr lang="en-US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1617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0800" y="1919717"/>
            <a:ext cx="5609206" cy="335666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7260" y="1397447"/>
            <a:ext cx="666074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grafikasi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texnologiyalarining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grafik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tasvirlarni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dastur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vositalar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tizimi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61641" y="279787"/>
            <a:ext cx="564289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Kompyuter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grafikasi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93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нал Telegram (Телеграм) – Graphic design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0000">
                        <a14:foregroundMark x1="52750" y1="2750" x2="63250" y2="5000"/>
                        <a14:foregroundMark x1="35500" y1="9250" x2="40500" y2="6000"/>
                        <a14:foregroundMark x1="20500" y1="33500" x2="52250" y2="3250"/>
                        <a14:foregroundMark x1="87000" y1="89000" x2="81500" y2="95500"/>
                        <a14:foregroundMark x1="82250" y1="96250" x2="75000" y2="99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316" y="1209368"/>
            <a:ext cx="5404568" cy="5404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4360929" y="331217"/>
            <a:ext cx="423705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Grafik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muharrirlar</a:t>
            </a:r>
            <a:r>
              <a:rPr lang="en-US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2" name="Picture 8" descr="Download Photo-Paint Corel Icons Paint Computer Microsoft Clipart PNG Free  | FreePngClipart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4328" y="3207856"/>
            <a:ext cx="2499135" cy="2499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ómo crear tus propios vídeos personales en el renovado Paint 3D de Windows  10 - SoftZon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5402" y="4457424"/>
            <a:ext cx="3384038" cy="1642975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utoShape 14" descr="Paint.NET - скачать бесплатно Paint.NET 4.0.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6" descr="Paint.NET - скачать бесплатно Paint.NET 4.0.21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18" descr="Paint.NET - скачать бесплатно Paint.NET 4.0.21"/>
          <p:cNvSpPr>
            <a:spLocks noChangeAspect="1" noChangeArrowheads="1"/>
          </p:cNvSpPr>
          <p:nvPr/>
        </p:nvSpPr>
        <p:spPr bwMode="auto">
          <a:xfrm>
            <a:off x="5755046" y="1902201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76609" y="1749477"/>
            <a:ext cx="2114550" cy="2162175"/>
          </a:xfrm>
          <a:prstGeom prst="rect">
            <a:avLst/>
          </a:prstGeom>
        </p:spPr>
      </p:pic>
      <p:pic>
        <p:nvPicPr>
          <p:cNvPr id="1044" name="Picture 20" descr="Tux Paint – A Drawing Program for Kids – How to Install and use -  debugpoint.com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5402" y="1447896"/>
            <a:ext cx="4638675" cy="2362200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4428014" y="3911652"/>
            <a:ext cx="223651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PaintNET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2443963" y="5572057"/>
            <a:ext cx="131318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Paint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4114800" y="977548"/>
            <a:ext cx="2840602" cy="4594509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787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How to download Photoshop | Digital Camera Worl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873" y="1521637"/>
            <a:ext cx="3486332" cy="175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Обзор процессора Intel Core 2 Quad Q6600. GECID.co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645341">
            <a:off x="4188402" y="3647579"/>
            <a:ext cx="2092097" cy="1726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1172" y="239792"/>
            <a:ext cx="1180011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PAINT.NET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dasturi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imkoniyatlari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Скачать бесплатно - программы для Android, iOS, Mac OS и Windows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9992"/>
          <a:stretch/>
        </p:blipFill>
        <p:spPr bwMode="auto">
          <a:xfrm>
            <a:off x="1187958" y="1544865"/>
            <a:ext cx="2322775" cy="1451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57792" y="3095115"/>
            <a:ext cx="339414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itchFamily="34" charset="0"/>
                <a:cs typeface="Arial" pitchFamily="34" charset="0"/>
              </a:rPr>
              <a:t>dastur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qo‘llanilishi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tarqatilishining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bepulligi</a:t>
            </a:r>
            <a:endParaRPr lang="ru-RU" sz="2800" b="1" dirty="0"/>
          </a:p>
        </p:txBody>
      </p:sp>
      <p:pic>
        <p:nvPicPr>
          <p:cNvPr id="2054" name="Picture 6" descr="4-ядерный процессор Intel Core i3-10100 с поддержкой HyperThreading в  мультимедийных тестах SANDRA обошёл Core i3-9100 на 31% - ITC.ua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6319" t="8924" r="16315" b="9687"/>
          <a:stretch/>
        </p:blipFill>
        <p:spPr bwMode="auto">
          <a:xfrm>
            <a:off x="5336756" y="3668479"/>
            <a:ext cx="1948947" cy="1669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047999" y="5238426"/>
            <a:ext cx="6096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itchFamily="34" charset="0"/>
                <a:cs typeface="Arial" pitchFamily="34" charset="0"/>
              </a:rPr>
              <a:t>ikki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to‘rt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yadroli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mikroprotsessorlar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optimallashtirilganligi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25512" y="3257951"/>
            <a:ext cx="481938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Arial" pitchFamily="34" charset="0"/>
                <a:cs typeface="Arial" pitchFamily="34" charset="0"/>
              </a:rPr>
              <a:t>Photoshop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dasturiga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o‘xshash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interfeysga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egaligi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;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6" name="Picture 8" descr="Adobe Photoshop Cc Logo Png Banner Transparent Stock - Adobe Photoshop  Elements 15 Vs Photoshop Cc Transparent PNG - 360x354 - Free Download on  NicePN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4839" b="93548" l="21098" r="7719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555" r="20041"/>
          <a:stretch/>
        </p:blipFill>
        <p:spPr bwMode="auto">
          <a:xfrm>
            <a:off x="9011265" y="1306973"/>
            <a:ext cx="2153576" cy="1985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7261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ᐈ Турция фотоколлаж фото, фотографии турция туризм коллаж | скачать на  Depositphotos®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570" y="1218952"/>
            <a:ext cx="3621560" cy="24143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196036"/>
            <a:ext cx="1180011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PAINT.NET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dasturi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uning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imkoniyatlari</a:t>
            </a:r>
            <a:r>
              <a:rPr lang="en-US" sz="4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4954" y="3423532"/>
            <a:ext cx="419679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vaqtning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o‘zida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bir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necha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hujjat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ishlay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olishi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6" name="Picture 4" descr="Клонирование слоя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7792" y="3070871"/>
            <a:ext cx="2985832" cy="269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Новост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9513" y="1222666"/>
            <a:ext cx="2531316" cy="2531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305161" y="5434435"/>
            <a:ext cx="606233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itchFamily="34" charset="0"/>
                <a:cs typeface="Arial" pitchFamily="34" charset="0"/>
              </a:rPr>
              <a:t>qatlamlar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ishlashni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amalga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oshira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olishi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30402" y="3687392"/>
            <a:ext cx="362363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itchFamily="34" charset="0"/>
                <a:cs typeface="Arial" pitchFamily="34" charset="0"/>
              </a:rPr>
              <a:t>unda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ishlash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jarayonining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>
                <a:latin typeface="Arial" pitchFamily="34" charset="0"/>
                <a:cs typeface="Arial" pitchFamily="34" charset="0"/>
              </a:rPr>
              <a:t>qulayligi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275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497" y="1757763"/>
            <a:ext cx="11600000" cy="39619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898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Template PresentationGo">
  <a:themeElements>
    <a:clrScheme name="PGO5">
      <a:dk1>
        <a:sysClr val="windowText" lastClr="000000"/>
      </a:dk1>
      <a:lt1>
        <a:sysClr val="window" lastClr="FFFFFF"/>
      </a:lt1>
      <a:dk2>
        <a:srgbClr val="013D4D"/>
      </a:dk2>
      <a:lt2>
        <a:srgbClr val="D3D3D3"/>
      </a:lt2>
      <a:accent1>
        <a:srgbClr val="00A891"/>
      </a:accent1>
      <a:accent2>
        <a:srgbClr val="D9126B"/>
      </a:accent2>
      <a:accent3>
        <a:srgbClr val="FE7600"/>
      </a:accent3>
      <a:accent4>
        <a:srgbClr val="B1DB15"/>
      </a:accent4>
      <a:accent5>
        <a:srgbClr val="854D82"/>
      </a:accent5>
      <a:accent6>
        <a:srgbClr val="FFE200"/>
      </a:accent6>
      <a:hlink>
        <a:srgbClr val="00B0F0"/>
      </a:hlink>
      <a:folHlink>
        <a:srgbClr val="0070C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3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4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5_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13113</TotalTime>
  <Words>375</Words>
  <Application>Microsoft Office PowerPoint</Application>
  <PresentationFormat>Широкоэкранный</PresentationFormat>
  <Paragraphs>81</Paragraphs>
  <Slides>26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8</vt:i4>
      </vt:variant>
      <vt:variant>
        <vt:lpstr>Заголовки слайдов</vt:lpstr>
      </vt:variant>
      <vt:variant>
        <vt:i4>26</vt:i4>
      </vt:variant>
    </vt:vector>
  </HeadingPairs>
  <TitlesOfParts>
    <vt:vector size="41" baseType="lpstr">
      <vt:lpstr>Arial</vt:lpstr>
      <vt:lpstr>Arial Black</vt:lpstr>
      <vt:lpstr>Arial Narrow</vt:lpstr>
      <vt:lpstr>Calibri</vt:lpstr>
      <vt:lpstr>Calibri Light</vt:lpstr>
      <vt:lpstr>Helvetica</vt:lpstr>
      <vt:lpstr>Open Sans</vt:lpstr>
      <vt:lpstr>1_Office Theme</vt:lpstr>
      <vt:lpstr>Office Theme</vt:lpstr>
      <vt:lpstr>Template PresentationGO</vt:lpstr>
      <vt:lpstr>1_Template PresentationGo</vt:lpstr>
      <vt:lpstr>2_Template PresentationGO</vt:lpstr>
      <vt:lpstr>3_Template PresentationGO</vt:lpstr>
      <vt:lpstr>4_Template PresentationGO</vt:lpstr>
      <vt:lpstr>5_Template PresentationGo</vt:lpstr>
      <vt:lpstr>Informatika va axborot texnologiyalari</vt:lpstr>
      <vt:lpstr>Презентация PowerPoint</vt:lpstr>
      <vt:lpstr>Informatika va axborot texnologiyalari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Feruza</dc:creator>
  <cp:lastModifiedBy>Пользователь</cp:lastModifiedBy>
  <cp:revision>1090</cp:revision>
  <dcterms:created xsi:type="dcterms:W3CDTF">2020-04-30T17:20:46Z</dcterms:created>
  <dcterms:modified xsi:type="dcterms:W3CDTF">2020-11-27T05:59:52Z</dcterms:modified>
</cp:coreProperties>
</file>