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24" r:id="rId2"/>
    <p:sldId id="354" r:id="rId3"/>
    <p:sldId id="352" r:id="rId4"/>
    <p:sldId id="364" r:id="rId5"/>
    <p:sldId id="365" r:id="rId6"/>
    <p:sldId id="345" r:id="rId7"/>
    <p:sldId id="367" r:id="rId8"/>
    <p:sldId id="384" r:id="rId9"/>
    <p:sldId id="356" r:id="rId10"/>
    <p:sldId id="358" r:id="rId11"/>
    <p:sldId id="386" r:id="rId12"/>
    <p:sldId id="366" r:id="rId13"/>
    <p:sldId id="385" r:id="rId14"/>
    <p:sldId id="363" r:id="rId15"/>
    <p:sldId id="371" r:id="rId16"/>
    <p:sldId id="375" r:id="rId17"/>
    <p:sldId id="377" r:id="rId18"/>
    <p:sldId id="360" r:id="rId19"/>
    <p:sldId id="359" r:id="rId20"/>
    <p:sldId id="368" r:id="rId21"/>
    <p:sldId id="361" r:id="rId22"/>
    <p:sldId id="369" r:id="rId23"/>
    <p:sldId id="362" r:id="rId24"/>
    <p:sldId id="344" r:id="rId25"/>
    <p:sldId id="370" r:id="rId26"/>
    <p:sldId id="373" r:id="rId27"/>
    <p:sldId id="357" r:id="rId28"/>
    <p:sldId id="378" r:id="rId29"/>
    <p:sldId id="381" r:id="rId30"/>
    <p:sldId id="379" r:id="rId31"/>
    <p:sldId id="382" r:id="rId32"/>
    <p:sldId id="374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324"/>
            <p14:sldId id="354"/>
            <p14:sldId id="352"/>
            <p14:sldId id="364"/>
            <p14:sldId id="365"/>
            <p14:sldId id="345"/>
            <p14:sldId id="367"/>
            <p14:sldId id="384"/>
            <p14:sldId id="356"/>
            <p14:sldId id="358"/>
            <p14:sldId id="386"/>
            <p14:sldId id="366"/>
            <p14:sldId id="385"/>
            <p14:sldId id="363"/>
            <p14:sldId id="371"/>
            <p14:sldId id="375"/>
            <p14:sldId id="377"/>
            <p14:sldId id="360"/>
            <p14:sldId id="359"/>
            <p14:sldId id="368"/>
            <p14:sldId id="361"/>
            <p14:sldId id="369"/>
            <p14:sldId id="362"/>
            <p14:sldId id="344"/>
            <p14:sldId id="370"/>
            <p14:sldId id="373"/>
            <p14:sldId id="357"/>
            <p14:sldId id="378"/>
            <p14:sldId id="381"/>
            <p14:sldId id="379"/>
            <p14:sldId id="382"/>
            <p14:sldId id="3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1CC7"/>
    <a:srgbClr val="19C139"/>
    <a:srgbClr val="0000FF"/>
    <a:srgbClr val="F49D46"/>
    <a:srgbClr val="149C2E"/>
    <a:srgbClr val="F8ED18"/>
    <a:srgbClr val="00D6BD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433" autoAdjust="0"/>
  </p:normalViewPr>
  <p:slideViewPr>
    <p:cSldViewPr snapToGrid="0">
      <p:cViewPr varScale="1">
        <p:scale>
          <a:sx n="71" d="100"/>
          <a:sy n="71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76B27-4B0B-4FA4-B0D4-AD02671C02B6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BDDE-80FC-40FA-9DA6-9971B04D4C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549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7.png"/><Relationship Id="rId7" Type="http://schemas.openxmlformats.org/officeDocument/2006/relationships/image" Target="../media/image40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gif"/><Relationship Id="rId5" Type="http://schemas.openxmlformats.org/officeDocument/2006/relationships/image" Target="../media/image38.jpeg"/><Relationship Id="rId4" Type="http://schemas.openxmlformats.org/officeDocument/2006/relationships/hyperlink" Target="http://www.hemscott.com/static/cms/1/3/4/binary/1442831177/326982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7493698"/>
              </p:ext>
            </p:extLst>
          </p:nvPr>
        </p:nvGraphicFramePr>
        <p:xfrm>
          <a:off x="9273768" y="2505661"/>
          <a:ext cx="2515857" cy="2420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Image" r:id="rId3" imgW="3364920" imgH="3237840" progId="Photoshop.Image.13">
                  <p:embed/>
                </p:oleObj>
              </mc:Choice>
              <mc:Fallback>
                <p:oleObj name="Image" r:id="rId3" imgW="3364920" imgH="32378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73768" y="2505661"/>
                        <a:ext cx="2515857" cy="24209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8043" y="0"/>
            <a:ext cx="12173957" cy="19079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6"/>
          <p:cNvSpPr txBox="1"/>
          <p:nvPr/>
        </p:nvSpPr>
        <p:spPr>
          <a:xfrm>
            <a:off x="1536364" y="2561198"/>
            <a:ext cx="7414313" cy="2397029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38986" algn="ctr">
              <a:spcBef>
                <a:spcPts val="212"/>
              </a:spcBef>
            </a:pPr>
            <a:r>
              <a:rPr sz="7700" b="1" spc="-11" dirty="0" err="1" smtClean="0">
                <a:latin typeface="Arial"/>
                <a:cs typeface="Arial"/>
              </a:rPr>
              <a:t>Mavzu</a:t>
            </a:r>
            <a:r>
              <a:rPr sz="7700" b="1" spc="-11" dirty="0" smtClean="0">
                <a:latin typeface="Arial"/>
                <a:cs typeface="Arial"/>
              </a:rPr>
              <a:t>:</a:t>
            </a:r>
            <a:r>
              <a:rPr lang="en-US" sz="7700" b="1" spc="-11" dirty="0" smtClean="0">
                <a:latin typeface="Arial"/>
                <a:cs typeface="Arial"/>
              </a:rPr>
              <a:t> </a:t>
            </a:r>
            <a:r>
              <a:rPr lang="en-US" sz="7700" b="1" spc="-11" dirty="0" err="1" smtClean="0">
                <a:latin typeface="Arial"/>
                <a:cs typeface="Arial"/>
              </a:rPr>
              <a:t>Yerning</a:t>
            </a:r>
            <a:r>
              <a:rPr lang="en-US" sz="7700" b="1" spc="-11" dirty="0" smtClean="0">
                <a:latin typeface="Arial"/>
                <a:cs typeface="Arial"/>
              </a:rPr>
              <a:t> </a:t>
            </a:r>
            <a:r>
              <a:rPr lang="en-US" sz="7700" b="1" spc="-11" dirty="0" err="1" smtClean="0">
                <a:latin typeface="Arial"/>
                <a:cs typeface="Arial"/>
              </a:rPr>
              <a:t>ichki</a:t>
            </a:r>
            <a:r>
              <a:rPr lang="en-US" sz="7700" b="1" spc="-11" dirty="0" smtClean="0">
                <a:latin typeface="Arial"/>
                <a:cs typeface="Arial"/>
              </a:rPr>
              <a:t> </a:t>
            </a:r>
            <a:r>
              <a:rPr lang="en-US" sz="7700" b="1" spc="-11" dirty="0" err="1" smtClean="0">
                <a:latin typeface="Arial"/>
                <a:cs typeface="Arial"/>
              </a:rPr>
              <a:t>tuzilishi</a:t>
            </a:r>
            <a:endParaRPr sz="7700" b="1" i="1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7346" y="2505661"/>
            <a:ext cx="595928" cy="1515010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0" y="679462"/>
                </a:moveTo>
                <a:lnTo>
                  <a:pt x="343319" y="679462"/>
                </a:lnTo>
                <a:lnTo>
                  <a:pt x="343319" y="0"/>
                </a:lnTo>
                <a:lnTo>
                  <a:pt x="0" y="0"/>
                </a:lnTo>
                <a:lnTo>
                  <a:pt x="0" y="679462"/>
                </a:lnTo>
                <a:close/>
              </a:path>
            </a:pathLst>
          </a:custGeom>
          <a:solidFill>
            <a:srgbClr val="2264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7346" y="4618401"/>
            <a:ext cx="595929" cy="1532195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0" y="679462"/>
                </a:moveTo>
                <a:lnTo>
                  <a:pt x="343319" y="679462"/>
                </a:lnTo>
                <a:lnTo>
                  <a:pt x="343319" y="0"/>
                </a:lnTo>
                <a:lnTo>
                  <a:pt x="0" y="0"/>
                </a:lnTo>
                <a:lnTo>
                  <a:pt x="0" y="679462"/>
                </a:lnTo>
                <a:close/>
              </a:path>
            </a:pathLst>
          </a:custGeom>
          <a:solidFill>
            <a:srgbClr val="9597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71604" y="481293"/>
            <a:ext cx="1957181" cy="1323797"/>
          </a:xfrm>
          <a:custGeom>
            <a:avLst/>
            <a:gdLst/>
            <a:ahLst/>
            <a:cxnLst/>
            <a:rect l="l" t="t" r="r" b="b"/>
            <a:pathLst>
              <a:path w="603250" h="603250">
                <a:moveTo>
                  <a:pt x="0" y="602729"/>
                </a:moveTo>
                <a:lnTo>
                  <a:pt x="602716" y="602729"/>
                </a:lnTo>
                <a:lnTo>
                  <a:pt x="602716" y="0"/>
                </a:lnTo>
                <a:lnTo>
                  <a:pt x="0" y="0"/>
                </a:lnTo>
                <a:lnTo>
                  <a:pt x="0" y="602729"/>
                </a:lnTo>
                <a:close/>
              </a:path>
            </a:pathLst>
          </a:custGeom>
          <a:solidFill>
            <a:srgbClr val="00A858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52222" y="481293"/>
            <a:ext cx="1957181" cy="1274971"/>
          </a:xfrm>
          <a:custGeom>
            <a:avLst/>
            <a:gdLst/>
            <a:ahLst/>
            <a:cxnLst/>
            <a:rect l="l" t="t" r="r" b="b"/>
            <a:pathLst>
              <a:path w="603250" h="603250">
                <a:moveTo>
                  <a:pt x="0" y="602729"/>
                </a:moveTo>
                <a:lnTo>
                  <a:pt x="602716" y="602729"/>
                </a:lnTo>
                <a:lnTo>
                  <a:pt x="602716" y="0"/>
                </a:lnTo>
                <a:lnTo>
                  <a:pt x="0" y="0"/>
                </a:lnTo>
                <a:lnTo>
                  <a:pt x="0" y="602729"/>
                </a:lnTo>
                <a:close/>
              </a:path>
            </a:pathLst>
          </a:custGeom>
          <a:ln w="30481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133832" y="690359"/>
            <a:ext cx="752246" cy="756190"/>
          </a:xfrm>
          <a:prstGeom prst="rect">
            <a:avLst/>
          </a:prstGeom>
        </p:spPr>
        <p:txBody>
          <a:bodyPr vert="horz" wrap="square" lIns="0" tIns="24198" rIns="0" bIns="0" rtlCol="0">
            <a:spAutoFit/>
          </a:bodyPr>
          <a:lstStyle/>
          <a:p>
            <a:pPr>
              <a:spcBef>
                <a:spcPts val="191"/>
              </a:spcBef>
            </a:pPr>
            <a:r>
              <a:rPr lang="en-US" sz="4800" b="1" spc="11" dirty="0" smtClean="0">
                <a:solidFill>
                  <a:srgbClr val="FDFDFD"/>
                </a:solidFill>
                <a:latin typeface="Arial"/>
                <a:cs typeface="Arial"/>
              </a:rPr>
              <a:t>5 </a:t>
            </a:r>
            <a:r>
              <a:rPr sz="4800" b="1" spc="-11" dirty="0" smtClean="0">
                <a:solidFill>
                  <a:srgbClr val="FDFDFD"/>
                </a:solidFill>
                <a:latin typeface="Arial"/>
                <a:cs typeface="Arial"/>
              </a:rPr>
              <a:t>-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94032" y="809336"/>
            <a:ext cx="807417" cy="579790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sz="3600" spc="-11" dirty="0">
                <a:solidFill>
                  <a:srgbClr val="FDFDFD"/>
                </a:solidFill>
                <a:latin typeface="Arial"/>
                <a:cs typeface="Arial"/>
              </a:rPr>
              <a:t>sinf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217417" y="346191"/>
            <a:ext cx="5610493" cy="1256899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>
              <a:lnSpc>
                <a:spcPct val="100000"/>
              </a:lnSpc>
              <a:spcBef>
                <a:spcPts val="201"/>
              </a:spcBef>
            </a:pPr>
            <a:r>
              <a:rPr sz="8000" b="1" dirty="0">
                <a:solidFill>
                  <a:srgbClr val="FFFFFF"/>
                </a:solidFill>
                <a:latin typeface="Arial "/>
              </a:rPr>
              <a:t>Geograﬁya</a:t>
            </a:r>
            <a:endParaRPr sz="8000" b="1">
              <a:latin typeface="Arial "/>
            </a:endParaRPr>
          </a:p>
        </p:txBody>
      </p:sp>
      <p:pic>
        <p:nvPicPr>
          <p:cNvPr id="20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310" y="122568"/>
            <a:ext cx="1672565" cy="167256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Как живут села Западной Украины. Минай: uzh_city — LiveJourn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t="-663" r="-400" b="8319"/>
          <a:stretch/>
        </p:blipFill>
        <p:spPr bwMode="auto">
          <a:xfrm>
            <a:off x="5778498" y="3286748"/>
            <a:ext cx="6413501" cy="357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tosh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qobig‘i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-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litosfera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4" name="Picture 2" descr="Природа Германии (кратко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1"/>
            <a:ext cx="5778499" cy="322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Растительный и животный мир тропических пустынь африки. Растения пустыни,  или хочешь жить - приспосабливайс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499" y="1028703"/>
            <a:ext cx="6413501" cy="287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Погода без осадков сохранится на всей территории Узбекистана в воскресень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 bwMode="auto">
          <a:xfrm>
            <a:off x="0" y="3898900"/>
            <a:ext cx="5778499" cy="29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966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9" name="Прямоугольник 8"/>
          <p:cNvSpPr/>
          <p:nvPr/>
        </p:nvSpPr>
        <p:spPr>
          <a:xfrm>
            <a:off x="1373406" y="0"/>
            <a:ext cx="99269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Yerda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hayot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paydo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bo‘lishi</a:t>
            </a:r>
            <a:endParaRPr lang="en-US" sz="6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5" descr="Архейская эра — урок. Биология, Общие биологические закономерности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7147" y="2873828"/>
            <a:ext cx="6187769" cy="3984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9" descr="АРХЕЙ – эра древнейшей жизни - Картинка 73746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2" y="1105828"/>
            <a:ext cx="5762170" cy="4039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6287" y="511767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Litosfera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gidrosfera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shakllangan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47063" y="1251493"/>
            <a:ext cx="66591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3,8 – 3,5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muqaddam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569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7557F0F-CE72-4DA3-AC75-6AF89932D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2"/>
            <a:ext cx="12192000" cy="5836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hayot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qobig‘i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-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biosfera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026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Летний вечер анимационная картинки гифки Природа в анимации - Анимационные  картинки, гифки, открыт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4" name="AutoShape 4" descr="Летний вечер анимационная картинки гифки Природа в анимации - Анимационные  картинки, гифки, открыт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6" name="AutoShape 6" descr="Летний вечер анимационная картинки гифки Природа в анимации - Анимационные  картинки, гифки, открыт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8" name="AutoShape 8" descr="Летний вечер анимационная картинки гифки Природа в анимации - Анимационные  картинки, гифки, открыт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68303886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99194"/>
            <a:ext cx="12192001" cy="6074228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-30163"/>
            <a:ext cx="12192000" cy="83978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hayot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qobig‘i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-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biosfera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039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C:\Users\user\Desktop\02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698" y="1066800"/>
            <a:ext cx="11618231" cy="5791200"/>
          </a:xfrm>
          <a:prstGeom prst="rect">
            <a:avLst/>
          </a:prstGeom>
          <a:noFill/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qobiqlari</a:t>
            </a:r>
            <a:endParaRPr lang="ru-RU" sz="7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331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ichki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tuzilishi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833" t="24568" r="29375" b="24321"/>
          <a:stretch/>
        </p:blipFill>
        <p:spPr>
          <a:xfrm>
            <a:off x="843594" y="1265066"/>
            <a:ext cx="5243384" cy="4895612"/>
          </a:xfrm>
          <a:prstGeom prst="rect">
            <a:avLst/>
          </a:prstGeom>
        </p:spPr>
      </p:pic>
      <p:pic>
        <p:nvPicPr>
          <p:cNvPr id="1026" name="Picture 2" descr="Olma PNG Tasvirlar Lamli Yuklash (111 Rasm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1265066"/>
            <a:ext cx="4429125" cy="468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799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ichki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tuzilishi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445" t="26552" r="29166" b="24467"/>
          <a:stretch/>
        </p:blipFill>
        <p:spPr>
          <a:xfrm>
            <a:off x="-165101" y="1028701"/>
            <a:ext cx="12339058" cy="58292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76800" y="1871133"/>
            <a:ext cx="3251200" cy="78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po‘sti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08600" y="3155951"/>
            <a:ext cx="2387600" cy="78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49333" y="4356099"/>
            <a:ext cx="2463800" cy="78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Mantiya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458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ichki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tuzilishi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667" t="28025" r="29792" b="23950"/>
          <a:stretch/>
        </p:blipFill>
        <p:spPr>
          <a:xfrm>
            <a:off x="-1" y="1028702"/>
            <a:ext cx="12158205" cy="58292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09067" y="1608667"/>
            <a:ext cx="2192866" cy="660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Mantiya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27599" y="2456256"/>
            <a:ext cx="2023533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76798" y="4301067"/>
            <a:ext cx="2074334" cy="1176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po‘sti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823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375" y="1298574"/>
            <a:ext cx="3810000" cy="4695825"/>
          </a:xfrm>
          <a:prstGeom prst="rect">
            <a:avLst/>
          </a:prstGeom>
        </p:spPr>
      </p:pic>
      <p:pic>
        <p:nvPicPr>
          <p:cNvPr id="6146" name="Picture 2" descr="ᐈ Туман вектор, фон туман на прозрачном фоне png | скачать на Depositphotos®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2"/>
            <a:ext cx="4140200" cy="634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" name="Прямоугольник 1"/>
          <p:cNvSpPr/>
          <p:nvPr/>
        </p:nvSpPr>
        <p:spPr>
          <a:xfrm>
            <a:off x="4053390" y="1177886"/>
            <a:ext cx="4067175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0000"/>
                </a:solidFill>
                <a:latin typeface="TimesNewRomanPSMT"/>
              </a:rPr>
              <a:t>Yer</a:t>
            </a:r>
            <a:r>
              <a:rPr lang="en-US" sz="3200" dirty="0" smtClean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NewRomanPSMT"/>
              </a:rPr>
              <a:t>ichki</a:t>
            </a:r>
            <a:r>
              <a:rPr lang="en-US" sz="3200" dirty="0" smtClean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NewRomanPSMT"/>
              </a:rPr>
              <a:t>qismi</a:t>
            </a:r>
            <a:r>
              <a:rPr lang="en-US" sz="32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NewRomanPSMT"/>
              </a:rPr>
              <a:t>vulqonlar</a:t>
            </a:r>
            <a:r>
              <a:rPr lang="en-US" sz="32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NewRomanPSMT"/>
              </a:rPr>
              <a:t>otilganda</a:t>
            </a:r>
            <a:r>
              <a:rPr lang="en-US" sz="32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NewRomanPSMT"/>
              </a:rPr>
              <a:t>chiqqan</a:t>
            </a:r>
            <a:r>
              <a:rPr lang="en-US" sz="32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NewRomanPSMT"/>
              </a:rPr>
              <a:t>moddalarni</a:t>
            </a:r>
            <a:r>
              <a:rPr lang="en-US" sz="32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NewRomanPSMT"/>
              </a:rPr>
              <a:t>o‘rganish</a:t>
            </a:r>
            <a:r>
              <a:rPr lang="en-US" sz="32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NewRomanPSMT"/>
              </a:rPr>
              <a:t>orqali</a:t>
            </a:r>
            <a:r>
              <a:rPr lang="en-US" sz="3200" dirty="0" smtClean="0">
                <a:solidFill>
                  <a:srgbClr val="000000"/>
                </a:solidFill>
                <a:latin typeface="TimesNewRomanPSMT"/>
              </a:rPr>
              <a:t>, </a:t>
            </a:r>
          </a:p>
          <a:p>
            <a:pPr algn="ctr"/>
            <a:r>
              <a:rPr lang="en-US" sz="3200" dirty="0" err="1" smtClean="0">
                <a:solidFill>
                  <a:srgbClr val="000000"/>
                </a:solidFill>
                <a:latin typeface="TimesNewRomanPSMT"/>
              </a:rPr>
              <a:t>yer</a:t>
            </a:r>
            <a:r>
              <a:rPr lang="en-US" sz="3200" dirty="0" smtClean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NewRomanPSMT"/>
              </a:rPr>
              <a:t>qimirlash</a:t>
            </a:r>
            <a:r>
              <a:rPr lang="en-US" sz="32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NewRomanPSMT"/>
              </a:rPr>
              <a:t>to‘lqinlarining</a:t>
            </a:r>
            <a:r>
              <a:rPr lang="en-US" sz="32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NewRomanPSMT"/>
              </a:rPr>
              <a:t>tarqalish</a:t>
            </a:r>
            <a:r>
              <a:rPr lang="en-US" sz="32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NewRomanPSMT"/>
              </a:rPr>
              <a:t>xususiyatlariga</a:t>
            </a:r>
            <a:r>
              <a:rPr lang="en-US" sz="32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NewRomanPSMT"/>
              </a:rPr>
              <a:t>qarab</a:t>
            </a:r>
            <a:r>
              <a:rPr lang="en-US" sz="32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NewRomanPSMT"/>
              </a:rPr>
              <a:t>taxminiy</a:t>
            </a:r>
            <a:r>
              <a:rPr lang="en-US" sz="3200" dirty="0" smtClean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NewRomanPSMT"/>
              </a:rPr>
              <a:t>o‘rganiladi</a:t>
            </a:r>
            <a:r>
              <a:rPr lang="en-US" sz="3200" dirty="0" smtClean="0">
                <a:solidFill>
                  <a:srgbClr val="000000"/>
                </a:solidFill>
                <a:latin typeface="TimesNewRomanPSMT"/>
              </a:rPr>
              <a:t>.</a:t>
            </a:r>
          </a:p>
          <a:p>
            <a:pPr algn="just"/>
            <a:r>
              <a:rPr lang="en-US" sz="2800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ichki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qismini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o‘rganish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133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0625" t="28271" r="25903" b="13457"/>
          <a:stretch/>
        </p:blipFill>
        <p:spPr>
          <a:xfrm>
            <a:off x="0" y="1028702"/>
            <a:ext cx="7086600" cy="55156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21501" y="1028702"/>
            <a:ext cx="52524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diametri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6940 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Yadroni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mantiya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ataladigan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qobiq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o‘rab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qalinligi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2860 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ichki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tuzilishi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349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/>
          <a:srcRect l="12104" t="11576" r="13899" b="3236"/>
          <a:stretch>
            <a:fillRect/>
          </a:stretch>
        </p:blipFill>
        <p:spPr bwMode="auto">
          <a:xfrm>
            <a:off x="275451" y="1907085"/>
            <a:ext cx="2806452" cy="282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object 6"/>
          <p:cNvSpPr/>
          <p:nvPr/>
        </p:nvSpPr>
        <p:spPr>
          <a:xfrm>
            <a:off x="3212671" y="2066306"/>
            <a:ext cx="2740829" cy="2766951"/>
          </a:xfrm>
          <a:custGeom>
            <a:avLst/>
            <a:gdLst/>
            <a:ahLst/>
            <a:cxnLst/>
            <a:rect l="l" t="t" r="r" b="b"/>
            <a:pathLst>
              <a:path w="1572895" h="1610360">
                <a:moveTo>
                  <a:pt x="0" y="1609852"/>
                </a:moveTo>
                <a:lnTo>
                  <a:pt x="1572386" y="1609852"/>
                </a:lnTo>
                <a:lnTo>
                  <a:pt x="1572386" y="0"/>
                </a:lnTo>
                <a:lnTo>
                  <a:pt x="0" y="0"/>
                </a:lnTo>
                <a:lnTo>
                  <a:pt x="0" y="160985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238585" y="1205960"/>
            <a:ext cx="11714829" cy="406649"/>
          </a:xfrm>
          <a:custGeom>
            <a:avLst/>
            <a:gdLst/>
            <a:ahLst/>
            <a:cxnLst/>
            <a:rect l="l" t="t" r="r" b="b"/>
            <a:pathLst>
              <a:path w="4895850" h="192404">
                <a:moveTo>
                  <a:pt x="4895596" y="0"/>
                </a:moveTo>
                <a:lnTo>
                  <a:pt x="0" y="0"/>
                </a:lnTo>
                <a:lnTo>
                  <a:pt x="0" y="192011"/>
                </a:lnTo>
                <a:lnTo>
                  <a:pt x="4895596" y="192011"/>
                </a:lnTo>
                <a:lnTo>
                  <a:pt x="4895596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/>
          <p:cNvSpPr/>
          <p:nvPr/>
        </p:nvSpPr>
        <p:spPr>
          <a:xfrm>
            <a:off x="275451" y="1724971"/>
            <a:ext cx="2746362" cy="3410212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/>
          <p:cNvSpPr/>
          <p:nvPr/>
        </p:nvSpPr>
        <p:spPr>
          <a:xfrm>
            <a:off x="9186273" y="1973942"/>
            <a:ext cx="2746362" cy="294640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5"/>
          <p:cNvSpPr txBox="1"/>
          <p:nvPr/>
        </p:nvSpPr>
        <p:spPr>
          <a:xfrm>
            <a:off x="136823" y="5254739"/>
            <a:ext cx="2945080" cy="520950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lvl="0" algn="ctr">
              <a:spcBef>
                <a:spcPts val="222"/>
              </a:spcBef>
            </a:pP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qobiqlari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38524" y="-6782"/>
            <a:ext cx="5913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bject 14"/>
          <p:cNvSpPr/>
          <p:nvPr/>
        </p:nvSpPr>
        <p:spPr>
          <a:xfrm>
            <a:off x="6251090" y="1723894"/>
            <a:ext cx="2746362" cy="3009895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5"/>
          <p:cNvSpPr txBox="1"/>
          <p:nvPr/>
        </p:nvSpPr>
        <p:spPr>
          <a:xfrm>
            <a:off x="6239168" y="4982736"/>
            <a:ext cx="2737509" cy="520950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200" b="1" spc="-32" dirty="0" err="1" smtClean="0">
                <a:latin typeface="Arial"/>
                <a:cs typeface="Arial"/>
              </a:rPr>
              <a:t>Mantiya</a:t>
            </a:r>
            <a:endParaRPr lang="en-US" sz="3200" b="1" spc="-32" dirty="0">
              <a:latin typeface="Arial"/>
              <a:cs typeface="Arial"/>
            </a:endParaRPr>
          </a:p>
        </p:txBody>
      </p:sp>
      <p:sp>
        <p:nvSpPr>
          <p:cNvPr id="25" name="object 15"/>
          <p:cNvSpPr txBox="1"/>
          <p:nvPr/>
        </p:nvSpPr>
        <p:spPr>
          <a:xfrm>
            <a:off x="3081903" y="4994264"/>
            <a:ext cx="2994559" cy="520950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200" b="1" spc="-32" dirty="0" err="1" smtClean="0">
                <a:latin typeface="Arial"/>
                <a:cs typeface="Arial"/>
              </a:rPr>
              <a:t>Yer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  <a:r>
              <a:rPr lang="en-US" sz="3200" b="1" spc="-32" dirty="0" err="1" smtClean="0">
                <a:latin typeface="Arial"/>
                <a:cs typeface="Arial"/>
              </a:rPr>
              <a:t>po‘sti</a:t>
            </a:r>
            <a:endParaRPr lang="en-US" sz="3200" b="1" spc="-32" dirty="0">
              <a:latin typeface="Arial"/>
              <a:cs typeface="Arial"/>
            </a:endParaRPr>
          </a:p>
        </p:txBody>
      </p:sp>
      <p:sp>
        <p:nvSpPr>
          <p:cNvPr id="26" name="object 15"/>
          <p:cNvSpPr txBox="1"/>
          <p:nvPr/>
        </p:nvSpPr>
        <p:spPr>
          <a:xfrm>
            <a:off x="9250075" y="5021201"/>
            <a:ext cx="2755076" cy="520950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200" b="1" spc="-32" dirty="0" err="1" smtClean="0">
                <a:latin typeface="Arial"/>
                <a:cs typeface="Arial"/>
              </a:rPr>
              <a:t>Yer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  <a:r>
              <a:rPr lang="en-US" sz="3200" b="1" spc="-32" dirty="0" err="1" smtClean="0">
                <a:latin typeface="Arial"/>
                <a:cs typeface="Arial"/>
              </a:rPr>
              <a:t>yadrosi</a:t>
            </a:r>
            <a:endParaRPr lang="en-US" sz="3200" b="1" spc="-32" dirty="0">
              <a:latin typeface="Arial"/>
              <a:cs typeface="Arial"/>
            </a:endParaRPr>
          </a:p>
        </p:txBody>
      </p:sp>
      <p:pic>
        <p:nvPicPr>
          <p:cNvPr id="3074" name="Picture 2" descr="Ученые выяснили, что железо покидает ядро Земли и может достигать  поверхнос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423" y="2108198"/>
            <a:ext cx="2666212" cy="282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30625" t="28271" r="25903" b="13457"/>
          <a:stretch/>
        </p:blipFill>
        <p:spPr>
          <a:xfrm>
            <a:off x="6311180" y="1899936"/>
            <a:ext cx="2665497" cy="2700449"/>
          </a:xfrm>
          <a:prstGeom prst="rect">
            <a:avLst/>
          </a:prstGeom>
        </p:spPr>
      </p:pic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56193"/>
              </p:ext>
            </p:extLst>
          </p:nvPr>
        </p:nvGraphicFramePr>
        <p:xfrm>
          <a:off x="3256531" y="2108198"/>
          <a:ext cx="2668118" cy="2699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Image" r:id="rId6" imgW="3364920" imgH="3237840" progId="Photoshop.Image.13">
                  <p:embed/>
                </p:oleObj>
              </mc:Choice>
              <mc:Fallback>
                <p:oleObj name="Image" r:id="rId6" imgW="3364920" imgH="32378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56531" y="2108198"/>
                        <a:ext cx="2668118" cy="2699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7555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0625" t="28271" r="25903" b="13457"/>
          <a:stretch/>
        </p:blipFill>
        <p:spPr>
          <a:xfrm>
            <a:off x="0" y="1028702"/>
            <a:ext cx="7086600" cy="55156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21500" y="1324574"/>
            <a:ext cx="5252457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Mantiyani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po‘sti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qoplagan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qobiqlaridan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qattig‘i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qalinligi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35–40 km,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tagida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km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ichki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tuzilishi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108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975785"/>
              </p:ext>
            </p:extLst>
          </p:nvPr>
        </p:nvGraphicFramePr>
        <p:xfrm>
          <a:off x="5202765" y="1131113"/>
          <a:ext cx="6049435" cy="559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Image" r:id="rId3" imgW="3364920" imgH="3237840" progId="Photoshop.Image.13">
                  <p:embed/>
                </p:oleObj>
              </mc:Choice>
              <mc:Fallback>
                <p:oleObj name="Image" r:id="rId3" imgW="3364920" imgH="32378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02765" y="1131113"/>
                        <a:ext cx="6049435" cy="559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" name="Прямоугольник 1"/>
          <p:cNvSpPr/>
          <p:nvPr/>
        </p:nvSpPr>
        <p:spPr>
          <a:xfrm>
            <a:off x="177800" y="1418979"/>
            <a:ext cx="47117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Olimlarning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taxmin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qilishlaricha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mantiya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qo‘rg‘oshindan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Undagi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2000°C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ichki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tuzilishi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4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apas de la Tierra y tectónica de placas | Blog de Acceso a Grado Superior  y Selectividad de la Academia Arganzuela Madri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7" r="56040" b="26762"/>
          <a:stretch/>
        </p:blipFill>
        <p:spPr bwMode="auto">
          <a:xfrm>
            <a:off x="7448550" y="1814606"/>
            <a:ext cx="4588378" cy="460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" name="Прямоугольник 1"/>
          <p:cNvSpPr/>
          <p:nvPr/>
        </p:nvSpPr>
        <p:spPr>
          <a:xfrm>
            <a:off x="137028" y="1028702"/>
            <a:ext cx="11899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sari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1000 m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</a:p>
          <a:p>
            <a:pPr algn="ctr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33°C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ko‘tarilishini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ichki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tuzilishi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7053" y="2275450"/>
            <a:ext cx="701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km da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ko‘tariladi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6753" y="4811795"/>
            <a:ext cx="68707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Demak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50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chuqurlikda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1650°C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2053" y="3761009"/>
            <a:ext cx="6121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km x 33°C =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1650°C </a:t>
            </a:r>
            <a:endParaRPr lang="ru-RU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03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" name="Прямоугольник 1"/>
          <p:cNvSpPr/>
          <p:nvPr/>
        </p:nvSpPr>
        <p:spPr>
          <a:xfrm>
            <a:off x="-40997" y="1028702"/>
            <a:ext cx="7391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Mantiyaning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yadroda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oshadi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haroratda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erigan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suyuq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holatda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Biroq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chuqurliklarda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ichki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tuzilishi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7185238" y="1319758"/>
            <a:ext cx="4766991" cy="51064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Прямоугольник 2"/>
          <p:cNvSpPr/>
          <p:nvPr/>
        </p:nvSpPr>
        <p:spPr>
          <a:xfrm rot="20577168">
            <a:off x="7090321" y="4723728"/>
            <a:ext cx="1446275" cy="1930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20405024">
            <a:off x="7179082" y="3407975"/>
            <a:ext cx="765517" cy="979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501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ogran desarrollar una imagen del manto de la Tierr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8" t="4467" r="24995" b="5938"/>
          <a:stretch/>
        </p:blipFill>
        <p:spPr bwMode="auto">
          <a:xfrm>
            <a:off x="6692900" y="1028702"/>
            <a:ext cx="5317264" cy="519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" name="Прямоугольник 1"/>
          <p:cNvSpPr/>
          <p:nvPr/>
        </p:nvSpPr>
        <p:spPr>
          <a:xfrm>
            <a:off x="338389" y="1225324"/>
            <a:ext cx="601612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chuqurlikda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yuzasidagiga</a:t>
            </a:r>
            <a:r>
              <a:rPr lang="en-US" sz="3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qaraganda</a:t>
            </a:r>
            <a:r>
              <a:rPr lang="en-US" sz="3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cm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yuzaga</a:t>
            </a:r>
            <a:r>
              <a:rPr lang="en-US" sz="3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bosadi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mantiyaning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3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yadroda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holatda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taxmin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en-US" sz="3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ichki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tuzilishi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ichki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tuzilishi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799" y="1331943"/>
            <a:ext cx="6527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yadrosi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ma’lumotlarimiz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radiusi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3470 km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4000°C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ekanini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bilamiz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xolos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topishiga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The Earth We Live 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8" r="17183"/>
          <a:stretch/>
        </p:blipFill>
        <p:spPr bwMode="auto">
          <a:xfrm>
            <a:off x="6578599" y="1231902"/>
            <a:ext cx="5402111" cy="472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944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878C00-F2C9-4761-9D34-BF9461E233D9}"/>
              </a:ext>
            </a:extLst>
          </p:cNvPr>
          <p:cNvSpPr txBox="1"/>
          <p:nvPr/>
        </p:nvSpPr>
        <p:spPr>
          <a:xfrm>
            <a:off x="3" y="-30176"/>
            <a:ext cx="12171502" cy="1026425"/>
          </a:xfrm>
          <a:prstGeom prst="rect">
            <a:avLst/>
          </a:prstGeom>
          <a:solidFill>
            <a:srgbClr val="0066CC"/>
          </a:solidFill>
        </p:spPr>
        <p:txBody>
          <a:bodyPr wrap="square" lIns="193540" tIns="96769" rIns="193540" bIns="96769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EF07B66-D4A0-4714-A872-B8875E724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5" t="5844" r="6720"/>
          <a:stretch/>
        </p:blipFill>
        <p:spPr>
          <a:xfrm rot="16200000">
            <a:off x="3267432" y="-2312002"/>
            <a:ext cx="5657142" cy="12191998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300430" y="1754777"/>
            <a:ext cx="1935842" cy="11059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qazilmalar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yetarlimi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765800" y="1754777"/>
            <a:ext cx="2070100" cy="11678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qimirlaydi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071172" y="4656909"/>
            <a:ext cx="1811383" cy="11059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Materiklar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siljiydimi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757159" y="4611189"/>
            <a:ext cx="1900284" cy="11930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otiladi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66491" y="1274561"/>
            <a:ext cx="1081832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398611" y="4611189"/>
            <a:ext cx="2197100" cy="12297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qimirlashni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oldindan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aytish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mumkinmi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-main-pic" descr="Картинка 126 из 393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100" y="1133137"/>
            <a:ext cx="1686799" cy="2022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вулкан GIF - Загрузить и поделиться на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092" y="4829699"/>
            <a:ext cx="1612808" cy="178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Гифка строй землетрясение урон гиф картинка, скачать анимированный gif на  GIF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95" y="1125639"/>
            <a:ext cx="2602688" cy="17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Сибирские ученые воссоздали процессы, происходящие в мантии Земли - РИА  Новости, 10.05.2017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5181237"/>
            <a:ext cx="1123822" cy="134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223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117602"/>
            <a:ext cx="5638800" cy="49656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0625" t="28271" r="25903" b="13457"/>
          <a:stretch/>
        </p:blipFill>
        <p:spPr>
          <a:xfrm>
            <a:off x="5918200" y="1143003"/>
            <a:ext cx="6032500" cy="49402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Xulosa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193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картинки : античный, изолированный, Корзинка, кухонная утварь, Плетеный,  продукт, задний план, контейнер, Искусственный объект, Аксессуары для дома,  Корзина для хранения 1920x1267 - - 719501 - красивые картинки - PxHe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r="5625" b="7339"/>
          <a:stretch/>
        </p:blipFill>
        <p:spPr bwMode="auto">
          <a:xfrm>
            <a:off x="41954" y="4635892"/>
            <a:ext cx="3217334" cy="213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: античный, изолированный, Корзинка, кухонная утварь, Плетеный,  продукт, задний план, контейнер, Искусственный объект, Аксессуары для дома,  Корзина для хранения 1920x1267 - - 719501 - красивые картинки - Px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80" y="1705771"/>
            <a:ext cx="3498777" cy="230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014" y="4143680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581" y="5430555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84" y="5430556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772" y="4166206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746" y="5471129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867" y="1601975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картинки : античный, изолированный, Корзинка, кухонная утварь, Плетеный,  продукт, задний план, контейнер, Искусственный объект, Аксессуары для дома,  Корзина для хранения 1920x1267 - - 719501 - красивые картинки - PxHe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4"/>
          <a:stretch/>
        </p:blipFill>
        <p:spPr bwMode="auto">
          <a:xfrm>
            <a:off x="8860699" y="1989566"/>
            <a:ext cx="3349247" cy="230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6" name="Прямоугольник 5"/>
          <p:cNvSpPr/>
          <p:nvPr/>
        </p:nvSpPr>
        <p:spPr>
          <a:xfrm>
            <a:off x="-44326" y="43664"/>
            <a:ext cx="12173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Koptoklarni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o‘z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savatiga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joylashtiring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Лента лицом вниз 1"/>
          <p:cNvSpPr/>
          <p:nvPr/>
        </p:nvSpPr>
        <p:spPr>
          <a:xfrm>
            <a:off x="324709" y="2991424"/>
            <a:ext cx="2481792" cy="533400"/>
          </a:xfrm>
          <a:prstGeom prst="ribb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endParaRPr lang="ru-RU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12335" y="2006280"/>
            <a:ext cx="116645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olami</a:t>
            </a:r>
            <a:endParaRPr lang="ru-RU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43680" y="4649634"/>
            <a:ext cx="117211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56704" y="4661063"/>
            <a:ext cx="7489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79152" y="6039083"/>
            <a:ext cx="9626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картинки : античный, изолированный, Корзинка, кухонная утварь, Плетеный,  продукт, задний план, контейнер, Искусственный объект, Аксессуары для дома,  Корзина для хранения 1920x1267 - - 719501 - красивые картинки - PxHe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r="5956" b="7707"/>
          <a:stretch/>
        </p:blipFill>
        <p:spPr bwMode="auto">
          <a:xfrm>
            <a:off x="8918845" y="4635892"/>
            <a:ext cx="3124201" cy="212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Лента лицом вниз 18"/>
          <p:cNvSpPr/>
          <p:nvPr/>
        </p:nvSpPr>
        <p:spPr>
          <a:xfrm>
            <a:off x="9151430" y="5911231"/>
            <a:ext cx="2767783" cy="533400"/>
          </a:xfrm>
          <a:prstGeom prst="ribb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GIDROSFERA</a:t>
            </a:r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Лента лицом вниз 19"/>
          <p:cNvSpPr/>
          <p:nvPr/>
        </p:nvSpPr>
        <p:spPr>
          <a:xfrm>
            <a:off x="9384243" y="3266319"/>
            <a:ext cx="2481792" cy="533400"/>
          </a:xfrm>
          <a:prstGeom prst="ribbon">
            <a:avLst/>
          </a:prstGeom>
          <a:solidFill>
            <a:srgbClr val="19C1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endParaRPr lang="ru-RU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Лента лицом вниз 20"/>
          <p:cNvSpPr/>
          <p:nvPr/>
        </p:nvSpPr>
        <p:spPr>
          <a:xfrm>
            <a:off x="457920" y="5899153"/>
            <a:ext cx="2481792" cy="533400"/>
          </a:xfrm>
          <a:prstGeom prst="ribb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LITOSFERA</a:t>
            </a:r>
            <a:endParaRPr lang="ru-RU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" name="Picture 10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403" y="2970211"/>
            <a:ext cx="1348661" cy="134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984" y="2863680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53676" y="3460273"/>
            <a:ext cx="108234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98480" y="5993265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Bulut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925" y="1751105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106" y="1862338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089" y="2906232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42" y="1114985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252" y="4124511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166" y="3099763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240" y="995024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155" y="4181975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815295" y="3439369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599" y="2261163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45964" y="1625043"/>
            <a:ext cx="82586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Zilzila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982806" y="4668841"/>
            <a:ext cx="95833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117354" y="2384473"/>
            <a:ext cx="65485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153428" y="1561839"/>
            <a:ext cx="5950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165576" y="3596966"/>
            <a:ext cx="102675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Yomg‘ir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152666" y="3395933"/>
            <a:ext cx="88998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659963" y="5993265"/>
            <a:ext cx="62068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494688" y="4676264"/>
            <a:ext cx="83869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2" descr="Чому іноземні інвестори вибирають Польщу, а не Україну?&quot; - експер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1748" y="1061054"/>
            <a:ext cx="1761298" cy="85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6776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картинки : античный, изолированный, Корзинка, кухонная утварь, Плетеный,  продукт, задний план, контейнер, Искусственный объект, Аксессуары для дома,  Корзина для хранения 1920x1267 - - 719501 - красивые картинки - Px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180" y="1769714"/>
            <a:ext cx="3498777" cy="230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832" y="1241351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pic>
        <p:nvPicPr>
          <p:cNvPr id="28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429" y="746600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картинки : античный, изолированный, Корзинка, кухонная утварь, Плетеный,  продукт, задний план, контейнер, Искусственный объект, Аксессуары для дома,  Корзина для хранения 1920x1267 - - 719501 - красивые картинки - Px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550834"/>
            <a:ext cx="3498777" cy="230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9" y="4342532"/>
            <a:ext cx="1348661" cy="134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To‘g‘ri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javob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картинки : античный, изолированный, Корзинка, кухонная утварь, Плетеный,  продукт, задний план, контейнер, Искусственный объект, Аксессуары для дома,  Корзина для хранения 1920x1267 - - 719501 - красивые картинки - Px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98" y="1686317"/>
            <a:ext cx="3498777" cy="230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Лента лицом вниз 1"/>
          <p:cNvSpPr/>
          <p:nvPr/>
        </p:nvSpPr>
        <p:spPr>
          <a:xfrm>
            <a:off x="447776" y="2868440"/>
            <a:ext cx="2481792" cy="533400"/>
          </a:xfrm>
          <a:prstGeom prst="ribbon">
            <a:avLst/>
          </a:prstGeom>
          <a:solidFill>
            <a:srgbClr val="D41C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66587" y="1065899"/>
            <a:ext cx="111837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olami</a:t>
            </a:r>
            <a:endParaRPr lang="ru-RU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картинки : античный, изолированный, Корзинка, кухонная утварь, Плетеный,  продукт, задний план, контейнер, Искусственный объект, Аксессуары для дома,  Корзина для хранения 1920x1267 - - 719501 - красивые картинки - Px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642" y="4550834"/>
            <a:ext cx="3498777" cy="230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Лента лицом вниз 18"/>
          <p:cNvSpPr/>
          <p:nvPr/>
        </p:nvSpPr>
        <p:spPr>
          <a:xfrm>
            <a:off x="9013138" y="5932076"/>
            <a:ext cx="2767783" cy="533400"/>
          </a:xfrm>
          <a:prstGeom prst="ribb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GIDROSFERA</a:t>
            </a:r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Лента лицом вниз 19"/>
          <p:cNvSpPr/>
          <p:nvPr/>
        </p:nvSpPr>
        <p:spPr>
          <a:xfrm>
            <a:off x="9242939" y="2830100"/>
            <a:ext cx="2481792" cy="533400"/>
          </a:xfrm>
          <a:prstGeom prst="ribbon">
            <a:avLst/>
          </a:prstGeom>
          <a:solidFill>
            <a:srgbClr val="19C1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endParaRPr lang="ru-RU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Лента лицом вниз 20"/>
          <p:cNvSpPr/>
          <p:nvPr/>
        </p:nvSpPr>
        <p:spPr>
          <a:xfrm>
            <a:off x="410683" y="5889199"/>
            <a:ext cx="2481792" cy="533400"/>
          </a:xfrm>
          <a:prstGeom prst="ribb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LITOSFERA</a:t>
            </a:r>
            <a:endParaRPr lang="ru-RU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6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900" y="3560532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889272" y="1742883"/>
            <a:ext cx="108234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15" y="1717686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387" y="4123167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625" y="1589461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301" y="4508491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66" y="1337268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565" y="4089031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072" y="1331283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19" y="1326391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69" y="864318"/>
            <a:ext cx="1389449" cy="13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79" y="4679100"/>
            <a:ext cx="1348661" cy="134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69" y="3700265"/>
            <a:ext cx="1348661" cy="134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888499" y="1849974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39389" y="2082878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20689" y="1882760"/>
            <a:ext cx="7489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96373" y="2323641"/>
            <a:ext cx="102675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Yomg‘ir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240583" y="1375354"/>
            <a:ext cx="5950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16982" y="1751477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Bulut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0" descr="мячик png 5 » P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241" y="4063960"/>
            <a:ext cx="1348661" cy="134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64010" y="4181631"/>
            <a:ext cx="95833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201077" y="4576595"/>
            <a:ext cx="7209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236036" y="4742887"/>
            <a:ext cx="82586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Zilzila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190523" y="5203215"/>
            <a:ext cx="9626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15096" y="5077775"/>
            <a:ext cx="117211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9057964" y="4576595"/>
            <a:ext cx="83869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0083485" y="4040643"/>
            <a:ext cx="62068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0975416" y="4576595"/>
            <a:ext cx="88998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932" y="1217416"/>
            <a:ext cx="5460756" cy="4965697"/>
          </a:xfrm>
          <a:prstGeom prst="rect">
            <a:avLst/>
          </a:prstGeom>
        </p:spPr>
      </p:pic>
      <p:pic>
        <p:nvPicPr>
          <p:cNvPr id="51" name="Picture 2" descr="персона восклицательного знака 3d Иллюстрация штока - иллюстрации 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5548" y="5105233"/>
            <a:ext cx="1143434" cy="1575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8156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pic>
        <p:nvPicPr>
          <p:cNvPr id="12290" name="Picture 2" descr="Сенсационное заявление: обнаружена новая планета Солнечной систем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2"/>
            <a:ext cx="12173957" cy="582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–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uyosh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sistemasidagi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sayyora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Topshiriqni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bajaring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…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36"/>
          <a:stretch/>
        </p:blipFill>
        <p:spPr>
          <a:xfrm>
            <a:off x="0" y="1060542"/>
            <a:ext cx="5884333" cy="56918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96000" y="1028702"/>
            <a:ext cx="6096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rasmda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tasvirlangan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qobiqlarini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jadvalga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ravishda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joylashtiring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undagi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bo‘sh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kataklarni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to‘ldiring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3846"/>
          <a:stretch/>
        </p:blipFill>
        <p:spPr>
          <a:xfrm>
            <a:off x="5452533" y="2977650"/>
            <a:ext cx="6721424" cy="3434697"/>
          </a:xfrm>
          <a:prstGeom prst="rect">
            <a:avLst/>
          </a:prstGeom>
        </p:spPr>
      </p:pic>
      <p:pic>
        <p:nvPicPr>
          <p:cNvPr id="8" name="Picture 2" descr="Чому іноземні інвестори вибирають Польщу, а не Україну?&quot; - експер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936" y="1060542"/>
            <a:ext cx="1965376" cy="1143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3347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Topshiriqni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bajaring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…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625" t="28271" r="25903" b="13457"/>
          <a:stretch/>
        </p:blipFill>
        <p:spPr>
          <a:xfrm>
            <a:off x="54478" y="1028701"/>
            <a:ext cx="6278589" cy="55837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562"/>
          <a:stretch/>
        </p:blipFill>
        <p:spPr>
          <a:xfrm>
            <a:off x="6265334" y="1070498"/>
            <a:ext cx="5500889" cy="550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90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245113" y="1509486"/>
            <a:ext cx="1728830" cy="706796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2" name="object 13"/>
          <p:cNvGrpSpPr/>
          <p:nvPr/>
        </p:nvGrpSpPr>
        <p:grpSpPr>
          <a:xfrm>
            <a:off x="289114" y="2544885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195589" y="5577907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195589" y="144255"/>
            <a:ext cx="11496676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topshiriqlar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48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529939" y="1287693"/>
            <a:ext cx="8214262" cy="49147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81050" indent="-742950" algn="just" defTabSz="685800">
              <a:lnSpc>
                <a:spcPct val="100000"/>
              </a:lnSpc>
              <a:buAutoNum type="arabicPeriod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43-45-sahifalaridagi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mavzusini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742950" indent="-742950">
              <a:lnSpc>
                <a:spcPct val="100000"/>
              </a:lnSpc>
              <a:buAutoNum type="arabicPeriod" startAt="2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44-sahifadagi 29-rasmni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chizish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>
              <a:lnSpc>
                <a:spcPct val="10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   va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izohlash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45-sahifadagi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48731" y="5088705"/>
            <a:ext cx="1862667" cy="163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5025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pic>
        <p:nvPicPr>
          <p:cNvPr id="13314" name="Picture 2" descr="Вид Земли из космоса вызывает беспокойство и страх - МЕТЕОВЕСТИ от ФОБО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28702"/>
            <a:ext cx="12173958" cy="582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koinotdan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ko‘rinishi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8" name="Picture 6" descr="Fazogir - Vikipediy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3" t="2384" r="9191" b="42827"/>
          <a:stretch/>
        </p:blipFill>
        <p:spPr bwMode="auto">
          <a:xfrm>
            <a:off x="257630" y="1134074"/>
            <a:ext cx="2023554" cy="175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21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Энергетические потоки воздуха | Путь к Душ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1267" y="1028702"/>
            <a:ext cx="6272690" cy="582929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7580"/>
          <a:stretch/>
        </p:blipFill>
        <p:spPr bwMode="auto">
          <a:xfrm>
            <a:off x="0" y="656019"/>
            <a:ext cx="5884333" cy="612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havo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qobig‘i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-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atmosfera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050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pic>
        <p:nvPicPr>
          <p:cNvPr id="5" name="Picture 2" descr="В ближайшие 100 лет Земля может остаться без облаков, - исследование |  Українські Нови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28702"/>
            <a:ext cx="12173958" cy="583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havo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qobig‘i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-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atmosfera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suv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qobig‘i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-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gidrosfera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410" name="Picture 2" descr="Гидросфера - Вода и всё о н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2"/>
            <a:ext cx="6388100" cy="582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Что такое гидросфера? | Мир вокруг нас | ШколаЖизни.р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999532"/>
            <a:ext cx="5892800" cy="585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380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274BCE2-779C-4678-B024-B38C0F02F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179" y="1262743"/>
            <a:ext cx="4152172" cy="4024615"/>
          </a:xfrm>
          <a:prstGeom prst="cloudCallout">
            <a:avLst>
              <a:gd name="adj1" fmla="val -9759"/>
              <a:gd name="adj2" fmla="val 33606"/>
            </a:avLst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4"/>
            <a:ext cx="12192000" cy="129235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gidrosfera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3888" b="2580"/>
          <a:stretch/>
        </p:blipFill>
        <p:spPr>
          <a:xfrm>
            <a:off x="3802743" y="1687306"/>
            <a:ext cx="8548912" cy="5152571"/>
          </a:xfrm>
          <a:prstGeom prst="rect">
            <a:avLst/>
          </a:prstGeom>
        </p:spPr>
      </p:pic>
      <p:sp>
        <p:nvSpPr>
          <p:cNvPr id="7" name="Облачко с текстом: овальное 9">
            <a:extLst>
              <a:ext uri="{FF2B5EF4-FFF2-40B4-BE49-F238E27FC236}">
                <a16:creationId xmlns:a16="http://schemas.microsoft.com/office/drawing/2014/main" xmlns="" id="{8C297DCF-0EB3-432D-AE60-3DFEBC8146F0}"/>
              </a:ext>
            </a:extLst>
          </p:cNvPr>
          <p:cNvSpPr/>
          <p:nvPr/>
        </p:nvSpPr>
        <p:spPr>
          <a:xfrm>
            <a:off x="515257" y="5747121"/>
            <a:ext cx="2686050" cy="919628"/>
          </a:xfrm>
          <a:prstGeom prst="wedgeRoundRectCallout">
            <a:avLst>
              <a:gd name="adj1" fmla="val -16516"/>
              <a:gd name="adj2" fmla="val 49463"/>
              <a:gd name="adj3" fmla="val 16667"/>
            </a:avLst>
          </a:prstGeom>
          <a:solidFill>
            <a:schemeClr val="bg1"/>
          </a:solidFill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</a:t>
            </a:r>
            <a:endParaRPr lang="en-US" sz="30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лачко с текстом: овальное 9">
            <a:extLst>
              <a:ext uri="{FF2B5EF4-FFF2-40B4-BE49-F238E27FC236}">
                <a16:creationId xmlns:a16="http://schemas.microsoft.com/office/drawing/2014/main" xmlns="" id="{8C297DCF-0EB3-432D-AE60-3DFEBC8146F0}"/>
              </a:ext>
            </a:extLst>
          </p:cNvPr>
          <p:cNvSpPr/>
          <p:nvPr/>
        </p:nvSpPr>
        <p:spPr>
          <a:xfrm>
            <a:off x="200932" y="4375186"/>
            <a:ext cx="3314701" cy="1193847"/>
          </a:xfrm>
          <a:prstGeom prst="wedgeRoundRectCallout">
            <a:avLst>
              <a:gd name="adj1" fmla="val 16436"/>
              <a:gd name="adj2" fmla="val 47175"/>
              <a:gd name="adj3" fmla="val 16667"/>
            </a:avLst>
          </a:prstGeom>
          <a:solidFill>
            <a:schemeClr val="bg1"/>
          </a:solidFill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Atmosferadagi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bug‘lari</a:t>
            </a:r>
            <a:endParaRPr lang="en-US" sz="30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лачко с текстом: овальное 9">
            <a:extLst>
              <a:ext uri="{FF2B5EF4-FFF2-40B4-BE49-F238E27FC236}">
                <a16:creationId xmlns:a16="http://schemas.microsoft.com/office/drawing/2014/main" xmlns="" id="{8C297DCF-0EB3-432D-AE60-3DFEBC8146F0}"/>
              </a:ext>
            </a:extLst>
          </p:cNvPr>
          <p:cNvSpPr/>
          <p:nvPr/>
        </p:nvSpPr>
        <p:spPr>
          <a:xfrm>
            <a:off x="3802743" y="1311464"/>
            <a:ext cx="8389257" cy="870856"/>
          </a:xfrm>
          <a:prstGeom prst="wedgeRoundRectCallout">
            <a:avLst>
              <a:gd name="adj1" fmla="val 16436"/>
              <a:gd name="adj2" fmla="val 47175"/>
              <a:gd name="adj3" fmla="val 16667"/>
            </a:avLst>
          </a:prstGeom>
          <a:solidFill>
            <a:schemeClr val="bg1"/>
          </a:solidFill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4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Quruqlikdagi</a:t>
            </a:r>
            <a:r>
              <a:rPr lang="en-US" sz="44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</a:t>
            </a:r>
            <a:endParaRPr lang="en-US" sz="4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994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pic>
        <p:nvPicPr>
          <p:cNvPr id="3" name="Picture 2" descr="Ocean GIFs | Teno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28702"/>
            <a:ext cx="12192000" cy="586646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73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suv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qobig‘i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-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gidrosfera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969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5138</TotalTime>
  <Words>460</Words>
  <Application>Microsoft Office PowerPoint</Application>
  <PresentationFormat>Широкоэкранный</PresentationFormat>
  <Paragraphs>135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Arial </vt:lpstr>
      <vt:lpstr>Calibri</vt:lpstr>
      <vt:lpstr>Calibri Light</vt:lpstr>
      <vt:lpstr>Tahoma</vt:lpstr>
      <vt:lpstr>TimesNewRomanPSMT</vt:lpstr>
      <vt:lpstr>Тема Office</vt:lpstr>
      <vt:lpstr>Image</vt:lpstr>
      <vt:lpstr>Geograﬁya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Yerning suv qobig‘i - gidrosfera</vt:lpstr>
      <vt:lpstr>Презентация PowerPoint</vt:lpstr>
      <vt:lpstr>Презентация PowerPoint</vt:lpstr>
      <vt:lpstr>Презентация PowerPoint</vt:lpstr>
      <vt:lpstr>Презентация PowerPoint</vt:lpstr>
      <vt:lpstr>Yerning hayot qobig‘i - biosfera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bajarish uchun topshiriqlar: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Учетная запись Майкрософт</cp:lastModifiedBy>
  <cp:revision>747</cp:revision>
  <dcterms:created xsi:type="dcterms:W3CDTF">2020-04-09T12:18:10Z</dcterms:created>
  <dcterms:modified xsi:type="dcterms:W3CDTF">2020-10-26T04:42:06Z</dcterms:modified>
</cp:coreProperties>
</file>