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0"/>
  </p:notesMasterIdLst>
  <p:sldIdLst>
    <p:sldId id="293" r:id="rId3"/>
    <p:sldId id="1452" r:id="rId4"/>
    <p:sldId id="1451" r:id="rId5"/>
    <p:sldId id="1453" r:id="rId6"/>
    <p:sldId id="1433" r:id="rId7"/>
    <p:sldId id="1454" r:id="rId8"/>
    <p:sldId id="1432" r:id="rId9"/>
    <p:sldId id="1456" r:id="rId10"/>
    <p:sldId id="1431" r:id="rId11"/>
    <p:sldId id="1457" r:id="rId12"/>
    <p:sldId id="1459" r:id="rId13"/>
    <p:sldId id="1460" r:id="rId14"/>
    <p:sldId id="1438" r:id="rId15"/>
    <p:sldId id="1458" r:id="rId16"/>
    <p:sldId id="1440" r:id="rId17"/>
    <p:sldId id="1439" r:id="rId18"/>
    <p:sldId id="1434" r:id="rId19"/>
    <p:sldId id="1469" r:id="rId20"/>
    <p:sldId id="1441" r:id="rId21"/>
    <p:sldId id="1430" r:id="rId22"/>
    <p:sldId id="1442" r:id="rId23"/>
    <p:sldId id="1443" r:id="rId24"/>
    <p:sldId id="1444" r:id="rId25"/>
    <p:sldId id="1445" r:id="rId26"/>
    <p:sldId id="1446" r:id="rId27"/>
    <p:sldId id="1467" r:id="rId28"/>
    <p:sldId id="1461" r:id="rId29"/>
    <p:sldId id="1462" r:id="rId30"/>
    <p:sldId id="1463" r:id="rId31"/>
    <p:sldId id="1448" r:id="rId32"/>
    <p:sldId id="1468" r:id="rId33"/>
    <p:sldId id="1470" r:id="rId34"/>
    <p:sldId id="1449" r:id="rId35"/>
    <p:sldId id="1450" r:id="rId36"/>
    <p:sldId id="1471" r:id="rId37"/>
    <p:sldId id="1466" r:id="rId38"/>
    <p:sldId id="1411" r:id="rId39"/>
  </p:sldIdLst>
  <p:sldSz cx="12192000" cy="6858000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2F8"/>
    <a:srgbClr val="009900"/>
    <a:srgbClr val="1A0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19FE7-1390-4B47-AF11-460B187F049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6875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2A8BD-FF0E-44AE-91B3-7A55C95F4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8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5" y="0"/>
            <a:ext cx="12205855" cy="13670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GEOGRAFIYA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914400" y="1961296"/>
            <a:ext cx="10591800" cy="1508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Gidrosferaning</a:t>
            </a:r>
            <a:r>
              <a:rPr lang="en-US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11972" y="1916485"/>
            <a:ext cx="746837" cy="15534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="" xmlns:a16="http://schemas.microsoft.com/office/drawing/2014/main" id="{F0FB14CC-C3F4-4B81-BA3E-29BE6B45BBFF}"/>
              </a:ext>
            </a:extLst>
          </p:cNvPr>
          <p:cNvSpPr/>
          <p:nvPr/>
        </p:nvSpPr>
        <p:spPr>
          <a:xfrm>
            <a:off x="9806897" y="107660"/>
            <a:ext cx="1883694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="" xmlns:a16="http://schemas.microsoft.com/office/drawing/2014/main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="" xmlns:a16="http://schemas.microsoft.com/office/drawing/2014/main" id="{7A28A5FF-3837-4B7D-B4AF-B86BB51480B0}"/>
              </a:ext>
            </a:extLst>
          </p:cNvPr>
          <p:cNvSpPr txBox="1"/>
          <p:nvPr/>
        </p:nvSpPr>
        <p:spPr>
          <a:xfrm>
            <a:off x="10010435" y="257142"/>
            <a:ext cx="821012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="" xmlns:a16="http://schemas.microsoft.com/office/drawing/2014/main" id="{EFC97CAD-4440-403A-ADAD-A355D4704ADA}"/>
              </a:ext>
            </a:extLst>
          </p:cNvPr>
          <p:cNvSpPr txBox="1"/>
          <p:nvPr/>
        </p:nvSpPr>
        <p:spPr>
          <a:xfrm>
            <a:off x="10685201" y="405694"/>
            <a:ext cx="1164892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85079" y="4019358"/>
            <a:ext cx="773730" cy="155558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1" name="Picture 4" descr="В Индийском океане развивается новый континент"/>
          <p:cNvPicPr>
            <a:picLocks noChangeAspect="1" noChangeArrowheads="1"/>
          </p:cNvPicPr>
          <p:nvPr/>
        </p:nvPicPr>
        <p:blipFill rotWithShape="1">
          <a:blip r:embed="rId2"/>
          <a:srcRect t="25380"/>
          <a:stretch/>
        </p:blipFill>
        <p:spPr bwMode="auto">
          <a:xfrm>
            <a:off x="3425536" y="3469914"/>
            <a:ext cx="5327072" cy="2301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66800"/>
            <a:ext cx="5638800" cy="181588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chuchuk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bo‘lganligidan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qiyin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1636" y="4419600"/>
            <a:ext cx="5943600" cy="1384995"/>
          </a:xfrm>
          <a:prstGeom prst="rect">
            <a:avLst/>
          </a:pr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o‘lkalarning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tog‘laridagi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Раскололся один из крупнейших ледников Гренландии - Панорама | Новости  Арме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9900"/>
            <a:ext cx="564696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овый закон «О ледниках» заморозит работу «Кумтора»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9" y="1066800"/>
            <a:ext cx="595103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7561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38E310-EF4B-4945-AFD3-AC5A63DA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56" y="2868809"/>
            <a:ext cx="5700501" cy="379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14154FAA-0CE5-46B4-A85B-F683332CDBF1}"/>
              </a:ext>
            </a:extLst>
          </p:cNvPr>
          <p:cNvCxnSpPr/>
          <p:nvPr/>
        </p:nvCxnSpPr>
        <p:spPr>
          <a:xfrm>
            <a:off x="5943569" y="914189"/>
            <a:ext cx="0" cy="55630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6024BEB-8834-4760-8478-DBCC6FE0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4" y="844937"/>
            <a:ext cx="6005368" cy="410806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10274" y="4999426"/>
            <a:ext cx="5919641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5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cho‘qqilarida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9423" y="935244"/>
            <a:ext cx="5686425" cy="181588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Muzliklarning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99%i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qutbiy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holatida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Antarktida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363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" y="-5746"/>
            <a:ext cx="12192000" cy="958246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B5505D9-52C4-4050-A48F-D51B4777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2" y="942250"/>
            <a:ext cx="4268082" cy="29301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="" xmlns:a16="http://schemas.microsoft.com/office/drawing/2014/main" id="{459E779D-D7FD-4725-B225-180FCCD588F9}"/>
              </a:ext>
            </a:extLst>
          </p:cNvPr>
          <p:cNvSpPr/>
          <p:nvPr/>
        </p:nvSpPr>
        <p:spPr>
          <a:xfrm>
            <a:off x="2354516" y="3151996"/>
            <a:ext cx="2002175" cy="554008"/>
          </a:xfrm>
          <a:prstGeom prst="wedgeRoundRectCallout">
            <a:avLst>
              <a:gd name="adj1" fmla="val -65454"/>
              <a:gd name="adj2" fmla="val 8754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endParaRPr lang="en-US" sz="2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8CEDF9A-E37D-41C7-B04E-1A0FDDBA5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172" y="3962446"/>
            <a:ext cx="4268082" cy="27434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="" xmlns:a16="http://schemas.microsoft.com/office/drawing/2014/main" id="{CB68C632-DE2D-421C-B633-389E6A10FC45}"/>
              </a:ext>
            </a:extLst>
          </p:cNvPr>
          <p:cNvSpPr/>
          <p:nvPr/>
        </p:nvSpPr>
        <p:spPr>
          <a:xfrm>
            <a:off x="2476499" y="4092879"/>
            <a:ext cx="1880191" cy="555424"/>
          </a:xfrm>
          <a:prstGeom prst="wedgeRoundRectCallout">
            <a:avLst>
              <a:gd name="adj1" fmla="val -57312"/>
              <a:gd name="adj2" fmla="val 182099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9B41045-2AFA-4853-87A4-A1788440B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69" y="942249"/>
            <a:ext cx="4268082" cy="294408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="" xmlns:a16="http://schemas.microsoft.com/office/drawing/2014/main" id="{F62E3228-3D7A-4131-AB1B-BB8DC531A549}"/>
              </a:ext>
            </a:extLst>
          </p:cNvPr>
          <p:cNvSpPr/>
          <p:nvPr/>
        </p:nvSpPr>
        <p:spPr>
          <a:xfrm>
            <a:off x="6110906" y="3249297"/>
            <a:ext cx="2584949" cy="554008"/>
          </a:xfrm>
          <a:prstGeom prst="wedgeRoundRectCallout">
            <a:avLst>
              <a:gd name="adj1" fmla="val -5070"/>
              <a:gd name="adj2" fmla="val -93853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28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Botqoqliklar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A78D2A3-A4EE-4FE0-910C-4EBEAC364E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469" y="3962446"/>
            <a:ext cx="4268082" cy="274343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="" xmlns:a16="http://schemas.microsoft.com/office/drawing/2014/main" id="{7FCBDE1E-874B-46FA-B67E-D6090D4CF015}"/>
              </a:ext>
            </a:extLst>
          </p:cNvPr>
          <p:cNvSpPr/>
          <p:nvPr/>
        </p:nvSpPr>
        <p:spPr>
          <a:xfrm>
            <a:off x="6061943" y="6016524"/>
            <a:ext cx="2584949" cy="560853"/>
          </a:xfrm>
          <a:prstGeom prst="wedgeRoundRectCallout">
            <a:avLst>
              <a:gd name="adj1" fmla="val -23975"/>
              <a:gd name="adj2" fmla="val -79878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4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endParaRPr lang="en-US" sz="3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740A209-B7A1-4826-8C59-3E3BEFFA1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768" y="942251"/>
            <a:ext cx="3201063" cy="576362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="" xmlns:a16="http://schemas.microsoft.com/office/drawing/2014/main" id="{8D7097B7-A417-4992-8E9F-3A56062A51B2}"/>
              </a:ext>
            </a:extLst>
          </p:cNvPr>
          <p:cNvSpPr/>
          <p:nvPr/>
        </p:nvSpPr>
        <p:spPr>
          <a:xfrm>
            <a:off x="8982074" y="1589493"/>
            <a:ext cx="1952625" cy="838270"/>
          </a:xfrm>
          <a:prstGeom prst="wedgeRoundRectCallout">
            <a:avLst>
              <a:gd name="adj1" fmla="val -15723"/>
              <a:gd name="adj2" fmla="val 164007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Yerosti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66800"/>
            <a:ext cx="1181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3353BF-A941-4EB9-BE9C-9DF545551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97107"/>
            <a:ext cx="5867400" cy="40388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Подземные воды. Ледники - online presen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4553" r="2298" b="6391"/>
          <a:stretch/>
        </p:blipFill>
        <p:spPr bwMode="auto">
          <a:xfrm>
            <a:off x="6163733" y="2122507"/>
            <a:ext cx="5867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2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66800"/>
            <a:ext cx="1181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kelaverganidan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insoniyat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manbayidir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6" y="2882682"/>
            <a:ext cx="5638800" cy="321296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967" y="2882682"/>
            <a:ext cx="5418667" cy="3187566"/>
          </a:xfrm>
        </p:spPr>
      </p:pic>
    </p:spTree>
    <p:extLst>
      <p:ext uri="{BB962C8B-B14F-4D97-AF65-F5344CB8AC3E}">
        <p14:creationId xmlns:p14="http://schemas.microsoft.com/office/powerpoint/2010/main" val="25927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48099" y="1295400"/>
            <a:ext cx="4267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to‘xtovsiz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bug‘latadi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5122" name="Picture 2" descr="Круговорот воды в пакете | Алые парус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86" y="1066800"/>
            <a:ext cx="368218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4304" y="4800600"/>
            <a:ext cx="11728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14404"/>
              </p:ext>
            </p:extLst>
          </p:nvPr>
        </p:nvGraphicFramePr>
        <p:xfrm>
          <a:off x="137361" y="1143000"/>
          <a:ext cx="3546918" cy="365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Image" r:id="rId4" imgW="4609440" imgH="4368240" progId="Photoshop.Image.13">
                  <p:embed/>
                </p:oleObj>
              </mc:Choice>
              <mc:Fallback>
                <p:oleObj name="Image" r:id="rId4" imgW="460944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361" y="1143000"/>
                        <a:ext cx="3546918" cy="365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95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66800"/>
            <a:ext cx="533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quruqliklarga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to‘xtovsiz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1" descr="C:\Users\user\Desktop\Без имени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90600"/>
            <a:ext cx="6237676" cy="5486400"/>
          </a:xfrm>
          <a:prstGeom prst="rect">
            <a:avLst/>
          </a:prstGeom>
          <a:noFill/>
        </p:spPr>
      </p:pic>
      <p:pic>
        <p:nvPicPr>
          <p:cNvPr id="5" name="Picture 2" descr="Гиф анимация Голубая вода освещена лунным светом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84600"/>
            <a:ext cx="5029200" cy="241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3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Живая Природа… | СветВМир.ру | Познавательный журнал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4086225" cy="36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1" y="977900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yog‘may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qurirdi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qirilib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ketardi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2351" y="2466975"/>
            <a:ext cx="4724400" cy="371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 descr="Красивые анимационные картинки гифки на тему Природа в анимаци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2514600"/>
            <a:ext cx="3429000" cy="369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0" y="106171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qaqshab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82597"/>
            <a:ext cx="5943600" cy="467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Пустыня Каракумы – Mice Uzbekis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49927"/>
            <a:ext cx="5714999" cy="458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Что нельзя делать в гостиницах и отеля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49927"/>
            <a:ext cx="1905000" cy="22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Минус 2"/>
          <p:cNvSpPr/>
          <p:nvPr/>
        </p:nvSpPr>
        <p:spPr>
          <a:xfrm rot="2995817">
            <a:off x="3174712" y="2493530"/>
            <a:ext cx="3152775" cy="79606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Минус 9"/>
          <p:cNvSpPr/>
          <p:nvPr/>
        </p:nvSpPr>
        <p:spPr>
          <a:xfrm rot="18547757">
            <a:off x="3203261" y="2501122"/>
            <a:ext cx="3152775" cy="79606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16000"/>
            <a:ext cx="1188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ta: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6477000" y="1955592"/>
            <a:ext cx="5257798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4621"/>
            <a:ext cx="6019800" cy="384810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73456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101682"/>
            <a:ext cx="7696200" cy="85678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0"/>
              </a:spcBef>
            </a:pPr>
            <a:r>
              <a:rPr lang="en-US" sz="5400" b="1" spc="-74" dirty="0" smtClean="0">
                <a:solidFill>
                  <a:schemeClr val="bg1"/>
                </a:solidFill>
                <a:latin typeface="Arial "/>
              </a:rPr>
              <a:t>O‘RGANAMIZ</a:t>
            </a:r>
            <a:endParaRPr sz="54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02476" y="1504010"/>
            <a:ext cx="3352396" cy="35505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3259" y="1391597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1" y="1613027"/>
                </a:lnTo>
                <a:lnTo>
                  <a:pt x="1575561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9978" y="5117831"/>
            <a:ext cx="3218855" cy="88892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2800" b="1" spc="-32" dirty="0" err="1" smtClean="0">
                <a:latin typeface="Arial"/>
                <a:cs typeface="Arial"/>
              </a:rPr>
              <a:t>Gidrosferaning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tarkibiy</a:t>
            </a:r>
            <a:r>
              <a:rPr lang="en-US" sz="2800" b="1" spc="-32" dirty="0" smtClean="0">
                <a:latin typeface="Arial"/>
                <a:cs typeface="Arial"/>
              </a:rPr>
              <a:t> </a:t>
            </a:r>
            <a:r>
              <a:rPr lang="en-US" sz="2800" b="1" spc="-32" dirty="0" err="1" smtClean="0">
                <a:latin typeface="Arial"/>
                <a:cs typeface="Arial"/>
              </a:rPr>
              <a:t>qismlari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7700" y="5094779"/>
            <a:ext cx="3340016" cy="101203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marR="10755" indent="-1344" algn="ctr">
              <a:spcBef>
                <a:spcPts val="21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Dunyo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okeani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va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okean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tagi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relyefi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7106" y="5180720"/>
            <a:ext cx="3652321" cy="101203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algn="ctr">
              <a:spcBef>
                <a:spcPts val="21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Suvning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tabiatda</a:t>
            </a:r>
            <a:r>
              <a:rPr lang="en-US" sz="3200" b="1" spc="-32" dirty="0" smtClean="0">
                <a:latin typeface="Arial"/>
                <a:cs typeface="Arial"/>
              </a:rPr>
              <a:t> </a:t>
            </a:r>
            <a:r>
              <a:rPr lang="en-US" sz="3200" b="1" spc="-32" dirty="0" err="1" smtClean="0">
                <a:latin typeface="Arial"/>
                <a:cs typeface="Arial"/>
              </a:rPr>
              <a:t>aylanishi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4937" y="1510693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92112" y="1478610"/>
            <a:ext cx="3646885" cy="3575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33669" y="1438430"/>
            <a:ext cx="3340016" cy="34102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69" y="1438430"/>
            <a:ext cx="3505566" cy="355600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4" descr="В Индийском океане развивается новый контине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15" y="1342118"/>
            <a:ext cx="3635812" cy="3602833"/>
          </a:xfrm>
          <a:prstGeom prst="rect">
            <a:avLst/>
          </a:prstGeom>
          <a:noFill/>
        </p:spPr>
      </p:pic>
      <p:pic>
        <p:nvPicPr>
          <p:cNvPr id="20" name="Picture 2" descr="Круговорот воды в пакете | Алые парус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86" y="1411153"/>
            <a:ext cx="3458376" cy="354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190011"/>
              </p:ext>
            </p:extLst>
          </p:nvPr>
        </p:nvGraphicFramePr>
        <p:xfrm>
          <a:off x="1524000" y="1143000"/>
          <a:ext cx="9982200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Image" r:id="rId3" imgW="15441120" imgH="6120360" progId="Photoshop.Image.13">
                  <p:embed/>
                </p:oleObj>
              </mc:Choice>
              <mc:Fallback>
                <p:oleObj name="Image" r:id="rId3" imgW="15441120" imgH="6120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1143000"/>
                        <a:ext cx="9982200" cy="459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6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16000"/>
            <a:ext cx="1158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Тихий океан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" y="2381944"/>
            <a:ext cx="4419600" cy="39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Что находится на дне Марианской впадины? | С другого угла | Яндекс Дзен"/>
          <p:cNvPicPr>
            <a:picLocks noChangeAspect="1" noChangeArrowheads="1"/>
          </p:cNvPicPr>
          <p:nvPr/>
        </p:nvPicPr>
        <p:blipFill>
          <a:blip r:embed="rId3"/>
          <a:srcRect l="6767" r="32433"/>
          <a:stretch>
            <a:fillRect/>
          </a:stretch>
        </p:blipFill>
        <p:spPr bwMode="auto">
          <a:xfrm>
            <a:off x="5848351" y="2895600"/>
            <a:ext cx="4191000" cy="35098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0044" y="2109688"/>
            <a:ext cx="505777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523" y="1809849"/>
            <a:ext cx="4672013" cy="1323439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-Mariana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1600" y="3252260"/>
            <a:ext cx="2971799" cy="707886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11022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Моря Атлантического Океан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5" y="1688524"/>
            <a:ext cx="11302145" cy="49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827" y="1025525"/>
            <a:ext cx="9994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688524"/>
            <a:ext cx="505777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10300" y="1688524"/>
            <a:ext cx="5524500" cy="1323439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67801" y="3161267"/>
            <a:ext cx="2666999" cy="707886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8742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Индийский оке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633142"/>
            <a:ext cx="11277599" cy="49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199" y="1016000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Hind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1633141"/>
            <a:ext cx="505777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76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8899" y="1633141"/>
            <a:ext cx="5372100" cy="1323439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botig‘i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4000" y="3505200"/>
            <a:ext cx="2666999" cy="707886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7729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Ученые установили, когда Северный Ледовитый океан очистится ото льда —  новости экологии, Новости США — EA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4461"/>
            <a:ext cx="10782300" cy="429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049466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 algn="just"/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476242"/>
            <a:ext cx="505777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3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05500" y="2375595"/>
            <a:ext cx="5105400" cy="1323439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5527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16000"/>
            <a:ext cx="1158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Гиф анимация Море волной набегает на прибрежные камн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2" y="2514601"/>
            <a:ext cx="11416988" cy="42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81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0" y="1016000"/>
            <a:ext cx="11582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Hind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okeanidagi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3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 </a:t>
            </a:r>
            <a:r>
              <a:rPr lang="en-US" sz="3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Indian 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4172068" cy="41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ile:Arabian sea.jp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53192"/>
            <a:ext cx="23241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138831"/>
              </p:ext>
            </p:extLst>
          </p:nvPr>
        </p:nvGraphicFramePr>
        <p:xfrm>
          <a:off x="6164830" y="2514600"/>
          <a:ext cx="4160955" cy="4033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Image" r:id="rId5" imgW="16507800" imgH="15999840" progId="Photoshop.Image.13">
                  <p:embed/>
                </p:oleObj>
              </mc:Choice>
              <mc:Fallback>
                <p:oleObj name="Image" r:id="rId5" imgW="16507800" imgH="15999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4830" y="2514600"/>
                        <a:ext cx="4160955" cy="4033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6250" t="32223" r="17500" b="12963"/>
          <a:stretch/>
        </p:blipFill>
        <p:spPr>
          <a:xfrm>
            <a:off x="4846832" y="2185551"/>
            <a:ext cx="2483473" cy="15482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10521" y="4332512"/>
            <a:ext cx="10147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Arabiston</a:t>
            </a:r>
            <a:r>
              <a:rPr lang="en-US" sz="14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400" b="1" dirty="0">
              <a:solidFill>
                <a:srgbClr val="2B02F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286000" y="3733800"/>
            <a:ext cx="76200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696200" y="3620357"/>
            <a:ext cx="10147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 </a:t>
            </a:r>
          </a:p>
          <a:p>
            <a:pPr algn="ctr"/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ru-RU" sz="1400" b="1" dirty="0">
              <a:solidFill>
                <a:srgbClr val="2B02F8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7116570" y="3282691"/>
            <a:ext cx="762000" cy="4430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6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Вид из космо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95" y="2490014"/>
            <a:ext cx="3693723" cy="334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object 5"/>
          <p:cNvGrpSpPr/>
          <p:nvPr/>
        </p:nvGrpSpPr>
        <p:grpSpPr>
          <a:xfrm>
            <a:off x="609600" y="2427879"/>
            <a:ext cx="3621840" cy="3528311"/>
            <a:chOff x="426719" y="798512"/>
            <a:chExt cx="1583690" cy="1669414"/>
          </a:xfrm>
        </p:grpSpPr>
        <p:sp>
          <p:nvSpPr>
            <p:cNvPr id="6" name="object 6"/>
            <p:cNvSpPr/>
            <p:nvPr/>
          </p:nvSpPr>
          <p:spPr>
            <a:xfrm>
              <a:off x="426719" y="847343"/>
              <a:ext cx="1583436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1799" y="801687"/>
              <a:ext cx="1573276" cy="16097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212" y="800099"/>
              <a:ext cx="1576705" cy="1612900"/>
            </a:xfrm>
            <a:custGeom>
              <a:avLst/>
              <a:gdLst/>
              <a:ahLst/>
              <a:cxnLst/>
              <a:rect l="l" t="t" r="r" b="b"/>
              <a:pathLst>
                <a:path w="1576705" h="1612900">
                  <a:moveTo>
                    <a:pt x="0" y="1612900"/>
                  </a:moveTo>
                  <a:lnTo>
                    <a:pt x="1576451" y="1612900"/>
                  </a:lnTo>
                  <a:lnTo>
                    <a:pt x="1576451" y="0"/>
                  </a:lnTo>
                  <a:lnTo>
                    <a:pt x="0" y="0"/>
                  </a:lnTo>
                  <a:lnTo>
                    <a:pt x="0" y="161290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124618" y="2125028"/>
            <a:ext cx="3664017" cy="4123372"/>
            <a:chOff x="2089404" y="807961"/>
            <a:chExt cx="1581912" cy="1667014"/>
          </a:xfrm>
        </p:grpSpPr>
        <p:sp>
          <p:nvSpPr>
            <p:cNvPr id="18" name="object 18"/>
            <p:cNvSpPr/>
            <p:nvPr/>
          </p:nvSpPr>
          <p:spPr>
            <a:xfrm>
              <a:off x="2089404" y="854963"/>
              <a:ext cx="1581912" cy="16200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93595" y="826659"/>
              <a:ext cx="1572386" cy="1609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1944" y="80796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28601" y="1142005"/>
            <a:ext cx="11642914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55600" algn="just"/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bo‘g‘izlar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5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dengizlardir</a:t>
            </a:r>
            <a:r>
              <a:rPr lang="en-US" sz="2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Ichki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dengizlar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44393" y="4648200"/>
            <a:ext cx="135167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4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1400" b="1" dirty="0">
              <a:solidFill>
                <a:srgbClr val="2B02F8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372600" y="4002488"/>
            <a:ext cx="135167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14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1400" b="1" dirty="0">
              <a:solidFill>
                <a:srgbClr val="2B02F8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2738574">
            <a:off x="5724164" y="4114842"/>
            <a:ext cx="118680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14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endParaRPr lang="ru-RU" sz="1400" b="1" dirty="0">
              <a:solidFill>
                <a:srgbClr val="2B02F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24618" y="5836747"/>
            <a:ext cx="3664017" cy="411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ВП стран Персидского залива рухнул почти на 8 процентов - Minval.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828" y="1226228"/>
            <a:ext cx="3478269" cy="23828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9894" t="30860" r="38534" b="31617"/>
          <a:stretch>
            <a:fillRect/>
          </a:stretch>
        </p:blipFill>
        <p:spPr bwMode="auto">
          <a:xfrm>
            <a:off x="152400" y="1047750"/>
            <a:ext cx="3577771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443641" y="0"/>
            <a:ext cx="35589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Qo‘ltiqlar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0171" y="1129726"/>
            <a:ext cx="4731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Qo‘ltiq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deb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ko‘llarning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ichkarisiga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qismlariga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Hind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okeanining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Bengaliya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qo‘ltiqlari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okeanining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Biskay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Викторина Бенгальский залив - пройти тест онлайн - игра - вопросы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2714" y="3666218"/>
            <a:ext cx="3530600" cy="3009900"/>
          </a:xfrm>
          <a:prstGeom prst="rect">
            <a:avLst/>
          </a:prstGeom>
          <a:noFill/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9621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Qo‘ltiqlar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9621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Зеленый рай. Мозамбик. Часть 3 | Клуб Перегрин"/>
          <p:cNvPicPr>
            <a:picLocks noChangeAspect="1" noChangeArrowheads="1"/>
          </p:cNvPicPr>
          <p:nvPr/>
        </p:nvPicPr>
        <p:blipFill>
          <a:blip r:embed="rId2"/>
          <a:srcRect t="6065" b="7546"/>
          <a:stretch>
            <a:fillRect/>
          </a:stretch>
        </p:blipFill>
        <p:spPr bwMode="auto">
          <a:xfrm>
            <a:off x="8305799" y="1266825"/>
            <a:ext cx="3699641" cy="52197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2156" t="30816" r="17385" b="31020"/>
          <a:stretch>
            <a:fillRect/>
          </a:stretch>
        </p:blipFill>
        <p:spPr bwMode="auto">
          <a:xfrm>
            <a:off x="266700" y="1192438"/>
            <a:ext cx="38195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57966" y="0"/>
            <a:ext cx="34323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Bo‘gizlar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17736" y="1203236"/>
            <a:ext cx="4237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ko‘llarning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tutashtirib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suvli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tor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yo‘lakka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bo‘g‘iz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Gibraltar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okeanini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O‘rtayer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tutashtirib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1321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qobiqlari</a:t>
            </a:r>
            <a:endParaRPr lang="ru-RU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145408"/>
              </p:ext>
            </p:extLst>
          </p:nvPr>
        </p:nvGraphicFramePr>
        <p:xfrm>
          <a:off x="152400" y="1132113"/>
          <a:ext cx="116205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Image" r:id="rId3" imgW="15491880" imgH="7720560" progId="Photoshop.Image.13">
                  <p:embed/>
                </p:oleObj>
              </mc:Choice>
              <mc:Fallback>
                <p:oleObj name="Image" r:id="rId3" imgW="15491880" imgH="7720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132113"/>
                        <a:ext cx="11620500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5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981075"/>
            <a:ext cx="1173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shelf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На дне океана нашли бактерии, поглощающие углекислый газ - Вокруг С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060" y="2796958"/>
            <a:ext cx="4861940" cy="36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Подводный мир и обитатели морского дна. Фото. - webmandry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6"/>
          <a:stretch/>
        </p:blipFill>
        <p:spPr bwMode="auto">
          <a:xfrm>
            <a:off x="457200" y="2821526"/>
            <a:ext cx="5257800" cy="36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169" y="990600"/>
            <a:ext cx="1173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2500–3000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chuqurlikkacha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899342"/>
              </p:ext>
            </p:extLst>
          </p:nvPr>
        </p:nvGraphicFramePr>
        <p:xfrm>
          <a:off x="253826" y="2806482"/>
          <a:ext cx="7309931" cy="3646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Image" r:id="rId3" imgW="13612680" imgH="7403040" progId="Photoshop.Image.13">
                  <p:embed/>
                </p:oleObj>
              </mc:Choice>
              <mc:Fallback>
                <p:oleObj name="Image" r:id="rId3" imgW="13612680" imgH="7403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826" y="2806482"/>
                        <a:ext cx="7309931" cy="3646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7" name="Picture 37" descr="Глубокое погружение: как дайвинг помогает ученым в поисках новых лекарств  против ра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34" y="2971800"/>
            <a:ext cx="4481135" cy="29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88200" y="1219200"/>
            <a:ext cx="4815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sayozliklari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qazilmalarga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gazga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/>
          </a:p>
        </p:txBody>
      </p:sp>
      <p:pic>
        <p:nvPicPr>
          <p:cNvPr id="20510" name="Picture 30" descr="Добыча нефти и газа на морском шельфе в 2000-2018 гг. и дальнейшей  перспективе. | Матвеев Игорь Евгеньевич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934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1028" y="3961111"/>
            <a:ext cx="2244571" cy="1447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96138" y="3961111"/>
            <a:ext cx="2421069" cy="14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763501"/>
            <a:ext cx="8534400" cy="333249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Exolot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asbobi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069" y="1066800"/>
            <a:ext cx="1181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exolot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o‘lchanadi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exolotdan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to‘lqini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to‘lqinining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kelishiga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0800" y="5700038"/>
            <a:ext cx="1447800" cy="43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40260" y="3402469"/>
            <a:ext cx="31697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to‘lqini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sekundda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58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chuqurligini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0200" y="5154843"/>
            <a:ext cx="7620000" cy="707886"/>
          </a:xfrm>
          <a:prstGeom prst="rect">
            <a:avLst/>
          </a:prstGeom>
          <a:solidFill>
            <a:srgbClr val="0099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Okeanning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3000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ru-RU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8" t="8537" r="54464" b="16006"/>
          <a:stretch/>
        </p:blipFill>
        <p:spPr>
          <a:xfrm>
            <a:off x="228599" y="1134666"/>
            <a:ext cx="5257801" cy="3894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6600" y="1246042"/>
            <a:ext cx="2549096" cy="707886"/>
          </a:xfrm>
          <a:prstGeom prst="rect">
            <a:avLst/>
          </a:prstGeom>
          <a:solidFill>
            <a:srgbClr val="0099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60879" y="2294079"/>
            <a:ext cx="6225634" cy="707886"/>
          </a:xfrm>
          <a:prstGeom prst="rect">
            <a:avLst/>
          </a:prstGeom>
          <a:solidFill>
            <a:srgbClr val="0099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= 2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7579" y="3483629"/>
            <a:ext cx="5692234" cy="707886"/>
          </a:xfrm>
          <a:prstGeom prst="rect">
            <a:avLst/>
          </a:prstGeom>
          <a:solidFill>
            <a:srgbClr val="0099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1500 m = 3000 m</a:t>
            </a:r>
            <a:endParaRPr lang="ru-RU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047999" y="2230218"/>
            <a:ext cx="1" cy="15434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724400" y="2290184"/>
            <a:ext cx="0" cy="15473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1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0800" y="5700038"/>
            <a:ext cx="1447800" cy="43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71" y="1074419"/>
            <a:ext cx="5243631" cy="2949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90" y="1074419"/>
            <a:ext cx="4796626" cy="2949542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085474"/>
              </p:ext>
            </p:extLst>
          </p:nvPr>
        </p:nvGraphicFramePr>
        <p:xfrm>
          <a:off x="333999" y="4051806"/>
          <a:ext cx="4927774" cy="2458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Image" r:id="rId5" imgW="13612680" imgH="7403040" progId="Photoshop.Image.13">
                  <p:embed/>
                </p:oleObj>
              </mc:Choice>
              <mc:Fallback>
                <p:oleObj name="Image" r:id="rId5" imgW="13612680" imgH="7403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999" y="4051806"/>
                        <a:ext cx="4927774" cy="2458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b="11433"/>
          <a:stretch/>
        </p:blipFill>
        <p:spPr>
          <a:xfrm>
            <a:off x="5419702" y="4051806"/>
            <a:ext cx="5867400" cy="20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434351" y="1470272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40533" y="238172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1" y="546409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0" y="6002"/>
            <a:ext cx="12173957" cy="84766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55338" y="1159834"/>
            <a:ext cx="9331861" cy="40836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87"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59-62-sahifalaridagi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Gidrosferaning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qo‘ltiq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bo‘g‘iz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7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990600"/>
            <a:ext cx="5478970" cy="44196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spc="5" dirty="0" err="1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0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0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000" b="1" spc="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0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en-US" sz="5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070" y="990600"/>
            <a:ext cx="61415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exolotdan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to‘lqini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514350" indent="-514350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63200" y="4191000"/>
            <a:ext cx="2014624" cy="195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070" y="41910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10911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Gidrosfera-Yerning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6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endParaRPr lang="en-US"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74BCE2-779C-4678-B024-B38C0F02F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75" y="1155495"/>
            <a:ext cx="6097257" cy="5258241"/>
          </a:xfrm>
          <a:prstGeom prst="cloudCallout">
            <a:avLst>
              <a:gd name="adj1" fmla="val -9759"/>
              <a:gd name="adj2" fmla="val 33606"/>
            </a:avLst>
          </a:prstGeom>
        </p:spPr>
      </p:pic>
      <p:sp>
        <p:nvSpPr>
          <p:cNvPr id="4" name="Пузырек для мыслей: облако 3">
            <a:extLst>
              <a:ext uri="{FF2B5EF4-FFF2-40B4-BE49-F238E27FC236}">
                <a16:creationId xmlns="" xmlns:a16="http://schemas.microsoft.com/office/drawing/2014/main" id="{B62B165E-D352-4B8A-AABA-2A4644CF822B}"/>
              </a:ext>
            </a:extLst>
          </p:cNvPr>
          <p:cNvSpPr/>
          <p:nvPr/>
        </p:nvSpPr>
        <p:spPr>
          <a:xfrm>
            <a:off x="6234521" y="1142795"/>
            <a:ext cx="5716179" cy="5258241"/>
          </a:xfrm>
          <a:prstGeom prst="cloudCallout">
            <a:avLst>
              <a:gd name="adj1" fmla="val -59894"/>
              <a:gd name="adj2" fmla="val -380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25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1800" y="1770096"/>
            <a:ext cx="46284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 smtClean="0">
                <a:latin typeface="Arial "/>
              </a:rPr>
              <a:t>Gidrosfera</a:t>
            </a:r>
            <a:r>
              <a:rPr lang="en-US" sz="4000" b="1" i="1" dirty="0" smtClean="0">
                <a:latin typeface="Arial "/>
              </a:rPr>
              <a:t> - </a:t>
            </a:r>
            <a:r>
              <a:rPr lang="en-US" sz="4000" b="1" dirty="0" err="1" smtClean="0">
                <a:latin typeface="Arial "/>
              </a:rPr>
              <a:t>yunoncha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smtClean="0">
                <a:latin typeface="Arial "/>
              </a:rPr>
              <a:t>“</a:t>
            </a:r>
            <a:r>
              <a:rPr lang="en-US" sz="4000" b="1" dirty="0" smtClean="0">
                <a:latin typeface="Arial "/>
              </a:rPr>
              <a:t>hydro” </a:t>
            </a:r>
            <a:r>
              <a:rPr lang="en-US" sz="4000" b="1" dirty="0" smtClean="0">
                <a:latin typeface="Arial "/>
              </a:rPr>
              <a:t>— </a:t>
            </a:r>
            <a:r>
              <a:rPr lang="en-US" sz="4000" b="1" dirty="0" err="1" smtClean="0">
                <a:latin typeface="Arial "/>
              </a:rPr>
              <a:t>suv</a:t>
            </a:r>
            <a:r>
              <a:rPr lang="en-US" sz="4000" b="1" dirty="0" smtClean="0">
                <a:latin typeface="Arial "/>
              </a:rPr>
              <a:t>, </a:t>
            </a:r>
            <a:r>
              <a:rPr lang="en-US" sz="4000" b="1" dirty="0" smtClean="0">
                <a:latin typeface="Arial "/>
              </a:rPr>
              <a:t>“</a:t>
            </a:r>
            <a:r>
              <a:rPr lang="en-US" sz="4000" b="1" dirty="0" err="1" smtClean="0">
                <a:latin typeface="Arial "/>
              </a:rPr>
              <a:t>sphaira</a:t>
            </a:r>
            <a:r>
              <a:rPr lang="en-US" sz="4000" b="1" dirty="0" smtClean="0">
                <a:latin typeface="Arial "/>
              </a:rPr>
              <a:t>”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smtClean="0">
                <a:latin typeface="Arial "/>
              </a:rPr>
              <a:t>— </a:t>
            </a:r>
            <a:r>
              <a:rPr lang="en-US" sz="4000" b="1" i="1" dirty="0" err="1" smtClean="0">
                <a:latin typeface="Arial "/>
              </a:rPr>
              <a:t>shar</a:t>
            </a:r>
            <a:r>
              <a:rPr lang="ru-RU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degan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ma’nolarni</a:t>
            </a:r>
            <a:r>
              <a:rPr lang="en-US" sz="4000" b="1" dirty="0" smtClean="0">
                <a:latin typeface="Arial "/>
              </a:rPr>
              <a:t> </a:t>
            </a:r>
            <a:r>
              <a:rPr lang="en-US" sz="4000" b="1" dirty="0" err="1" smtClean="0">
                <a:latin typeface="Arial "/>
              </a:rPr>
              <a:t>bildiradi</a:t>
            </a:r>
            <a:r>
              <a:rPr lang="en-US" sz="4000" b="1" dirty="0" smtClean="0">
                <a:latin typeface="Arial "/>
              </a:rPr>
              <a:t>.</a:t>
            </a:r>
            <a:endParaRPr lang="ru-RU" sz="24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2101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60" y="1600200"/>
            <a:ext cx="12124662" cy="243840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5700" y="1044714"/>
            <a:ext cx="1112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qismdan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Ocean GIFs | Teno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038600"/>
            <a:ext cx="8763000" cy="2263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7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Gidrosfera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suv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qobig‘i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09F7EBD-3E1A-4E2F-BCD5-518F3DED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53" b="18213"/>
          <a:stretch>
            <a:fillRect/>
          </a:stretch>
        </p:blipFill>
        <p:spPr>
          <a:xfrm>
            <a:off x="0" y="960966"/>
            <a:ext cx="12192000" cy="5897034"/>
          </a:xfrm>
          <a:prstGeom prst="rect">
            <a:avLst/>
          </a:prstGeom>
        </p:spPr>
      </p:pic>
      <p:sp>
        <p:nvSpPr>
          <p:cNvPr id="8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9086850" y="1063578"/>
            <a:ext cx="2686050" cy="1050972"/>
          </a:xfrm>
          <a:prstGeom prst="wedgeRoundRectCallout">
            <a:avLst>
              <a:gd name="adj1" fmla="val -79738"/>
              <a:gd name="adj2" fmla="val 135087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257173" y="1054053"/>
            <a:ext cx="3314701" cy="1193847"/>
          </a:xfrm>
          <a:prstGeom prst="wedgeRoundRectCallout">
            <a:avLst>
              <a:gd name="adj1" fmla="val 19939"/>
              <a:gd name="adj2" fmla="val 211302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="" xmlns:a16="http://schemas.microsoft.com/office/drawing/2014/main" id="{8C297DCF-0EB3-432D-AE60-3DFEBC8146F0}"/>
              </a:ext>
            </a:extLst>
          </p:cNvPr>
          <p:cNvSpPr/>
          <p:nvPr/>
        </p:nvSpPr>
        <p:spPr>
          <a:xfrm>
            <a:off x="4295774" y="5962650"/>
            <a:ext cx="6315075" cy="781050"/>
          </a:xfrm>
          <a:prstGeom prst="wedgeRoundRectCallout">
            <a:avLst>
              <a:gd name="adj1" fmla="val -68923"/>
              <a:gd name="adj2" fmla="val -144102"/>
              <a:gd name="adj3" fmla="val 16667"/>
            </a:avLst>
          </a:prstGeom>
          <a:solidFill>
            <a:schemeClr val="bg1"/>
          </a:solidFill>
          <a:ln w="571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3000" b="1" dirty="0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endParaRPr lang="en-US" sz="3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Урок 7: Вода - 100urokov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2"/>
          <a:stretch/>
        </p:blipFill>
        <p:spPr bwMode="auto">
          <a:xfrm>
            <a:off x="152400" y="990600"/>
            <a:ext cx="1173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Gidrosferada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endParaRPr 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0000" y="2277533"/>
            <a:ext cx="3548871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 </a:t>
            </a:r>
          </a:p>
        </p:txBody>
      </p:sp>
      <p:pic>
        <p:nvPicPr>
          <p:cNvPr id="1026" name="Picture 2" descr="Гиф анимация Голубая вода освещена лунным светом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124200"/>
            <a:ext cx="4118515" cy="29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" y="2286000"/>
            <a:ext cx="3733801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 (MUZ)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22366" y="2286000"/>
            <a:ext cx="2158223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</a:p>
        </p:txBody>
      </p:sp>
    </p:spTree>
    <p:extLst>
      <p:ext uri="{BB962C8B-B14F-4D97-AF65-F5344CB8AC3E}">
        <p14:creationId xmlns:p14="http://schemas.microsoft.com/office/powerpoint/2010/main" val="6066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Ocean GIFs | Ten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155700"/>
            <a:ext cx="6271296" cy="5280024"/>
          </a:xfrm>
          <a:prstGeom prst="rect">
            <a:avLst/>
          </a:prstGeom>
          <a:noFill/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suvlari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11">
            <a:extLst>
              <a:ext uri="{FF2B5EF4-FFF2-40B4-BE49-F238E27FC236}">
                <a16:creationId xmlns="" xmlns:a16="http://schemas.microsoft.com/office/drawing/2014/main" id="{F09620ED-B419-4406-A3C7-843C619A60D4}"/>
              </a:ext>
            </a:extLst>
          </p:cNvPr>
          <p:cNvSpPr/>
          <p:nvPr/>
        </p:nvSpPr>
        <p:spPr>
          <a:xfrm>
            <a:off x="311896" y="1219200"/>
            <a:ext cx="4535393" cy="2945800"/>
          </a:xfrm>
          <a:prstGeom prst="wedgeRoundRectCallout">
            <a:avLst>
              <a:gd name="adj1" fmla="val 57796"/>
              <a:gd name="adj2" fmla="val -24424"/>
              <a:gd name="adj3" fmla="val 16667"/>
            </a:avLst>
          </a:prstGeom>
          <a:solidFill>
            <a:srgbClr val="00B0F0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Gidrosferadagi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yig‘ilgan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Облачко с текстом: прямоугольное со скругленными углами 11">
            <a:extLst>
              <a:ext uri="{FF2B5EF4-FFF2-40B4-BE49-F238E27FC236}">
                <a16:creationId xmlns="" xmlns:a16="http://schemas.microsoft.com/office/drawing/2014/main" id="{F09620ED-B419-4406-A3C7-843C619A60D4}"/>
              </a:ext>
            </a:extLst>
          </p:cNvPr>
          <p:cNvSpPr/>
          <p:nvPr/>
        </p:nvSpPr>
        <p:spPr>
          <a:xfrm>
            <a:off x="922025" y="4648200"/>
            <a:ext cx="3083360" cy="1117000"/>
          </a:xfrm>
          <a:prstGeom prst="wedgeRoundRectCallout">
            <a:avLst>
              <a:gd name="adj1" fmla="val 82203"/>
              <a:gd name="adj2" fmla="val -19929"/>
              <a:gd name="adj3" fmla="val 16667"/>
            </a:avLst>
          </a:prstGeom>
          <a:solidFill>
            <a:srgbClr val="00B0F0"/>
          </a:solidFill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96,5 %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 smtClean="0"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069" y="1003300"/>
            <a:ext cx="1181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ichishga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o‘lkalardagi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496FC3-FCB3-4DF9-8DE7-CC08AF62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51795"/>
            <a:ext cx="4572000" cy="41951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Как правильно: лЕдник или леднИк? - Образование - Официальный портал  Екатеринбур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51795"/>
            <a:ext cx="5503723" cy="41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</TotalTime>
  <Words>769</Words>
  <Application>Microsoft Office PowerPoint</Application>
  <PresentationFormat>Широкоэкранный</PresentationFormat>
  <Paragraphs>124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</vt:lpstr>
      <vt:lpstr>Calibri</vt:lpstr>
      <vt:lpstr>Calibri Light</vt:lpstr>
      <vt:lpstr>Tahoma</vt:lpstr>
      <vt:lpstr>Verdana</vt:lpstr>
      <vt:lpstr>Office Theme</vt:lpstr>
      <vt:lpstr>1_Тема Office</vt:lpstr>
      <vt:lpstr>Image</vt:lpstr>
      <vt:lpstr>Презентация PowerPoint</vt:lpstr>
      <vt:lpstr>O‘RGANAMIZ</vt:lpstr>
      <vt:lpstr>Презентация PowerPoint</vt:lpstr>
      <vt:lpstr>Gidrosfera-Yerning suv qobig‘i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Muzliklar</vt:lpstr>
      <vt:lpstr>Quruqlikdagi  suvlar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Учетная запись Майкрософт</cp:lastModifiedBy>
  <cp:revision>225</cp:revision>
  <cp:lastPrinted>2020-11-20T17:07:50Z</cp:lastPrinted>
  <dcterms:created xsi:type="dcterms:W3CDTF">2020-06-30T15:34:35Z</dcterms:created>
  <dcterms:modified xsi:type="dcterms:W3CDTF">2020-11-24T06:00:05Z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