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324" r:id="rId2"/>
    <p:sldId id="441" r:id="rId3"/>
    <p:sldId id="402" r:id="rId4"/>
    <p:sldId id="443" r:id="rId5"/>
    <p:sldId id="444" r:id="rId6"/>
    <p:sldId id="445" r:id="rId7"/>
    <p:sldId id="446" r:id="rId8"/>
    <p:sldId id="448" r:id="rId9"/>
    <p:sldId id="403" r:id="rId10"/>
    <p:sldId id="436" r:id="rId11"/>
    <p:sldId id="405" r:id="rId12"/>
    <p:sldId id="437" r:id="rId13"/>
    <p:sldId id="361" r:id="rId14"/>
    <p:sldId id="438" r:id="rId15"/>
    <p:sldId id="407" r:id="rId16"/>
    <p:sldId id="439" r:id="rId17"/>
    <p:sldId id="409" r:id="rId18"/>
    <p:sldId id="410" r:id="rId19"/>
    <p:sldId id="411" r:id="rId20"/>
    <p:sldId id="440" r:id="rId21"/>
    <p:sldId id="450" r:id="rId22"/>
    <p:sldId id="451" r:id="rId23"/>
    <p:sldId id="413" r:id="rId24"/>
    <p:sldId id="452" r:id="rId25"/>
    <p:sldId id="453" r:id="rId26"/>
    <p:sldId id="464" r:id="rId27"/>
    <p:sldId id="454" r:id="rId28"/>
    <p:sldId id="455" r:id="rId29"/>
    <p:sldId id="420" r:id="rId30"/>
    <p:sldId id="456" r:id="rId31"/>
    <p:sldId id="457" r:id="rId32"/>
    <p:sldId id="458" r:id="rId33"/>
    <p:sldId id="426" r:id="rId34"/>
    <p:sldId id="459" r:id="rId35"/>
    <p:sldId id="460" r:id="rId36"/>
    <p:sldId id="461" r:id="rId37"/>
    <p:sldId id="462" r:id="rId38"/>
    <p:sldId id="431" r:id="rId39"/>
    <p:sldId id="432" r:id="rId40"/>
    <p:sldId id="463" r:id="rId41"/>
    <p:sldId id="434" r:id="rId42"/>
    <p:sldId id="374" r:id="rId4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324"/>
            <p14:sldId id="441"/>
            <p14:sldId id="402"/>
            <p14:sldId id="443"/>
            <p14:sldId id="444"/>
            <p14:sldId id="445"/>
            <p14:sldId id="446"/>
            <p14:sldId id="448"/>
            <p14:sldId id="403"/>
            <p14:sldId id="436"/>
            <p14:sldId id="405"/>
            <p14:sldId id="437"/>
            <p14:sldId id="361"/>
            <p14:sldId id="438"/>
            <p14:sldId id="407"/>
            <p14:sldId id="439"/>
            <p14:sldId id="409"/>
            <p14:sldId id="410"/>
            <p14:sldId id="411"/>
            <p14:sldId id="440"/>
            <p14:sldId id="450"/>
            <p14:sldId id="451"/>
            <p14:sldId id="413"/>
            <p14:sldId id="452"/>
            <p14:sldId id="453"/>
            <p14:sldId id="464"/>
            <p14:sldId id="454"/>
            <p14:sldId id="455"/>
            <p14:sldId id="420"/>
            <p14:sldId id="456"/>
            <p14:sldId id="457"/>
            <p14:sldId id="458"/>
            <p14:sldId id="426"/>
            <p14:sldId id="459"/>
            <p14:sldId id="460"/>
            <p14:sldId id="461"/>
            <p14:sldId id="462"/>
            <p14:sldId id="431"/>
            <p14:sldId id="432"/>
            <p14:sldId id="463"/>
            <p14:sldId id="434"/>
            <p14:sldId id="3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00FF"/>
    <a:srgbClr val="19C139"/>
    <a:srgbClr val="F49D46"/>
    <a:srgbClr val="149C2E"/>
    <a:srgbClr val="F8ED18"/>
    <a:srgbClr val="00D6BD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6433" autoAdjust="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876B27-4B0B-4FA4-B0D4-AD02671C02B6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B1BDDE-80FC-40FA-9DA6-9971B04D4C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549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A50A99-23E7-41E9-B119-85EA8536B7DA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33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35103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image" Target="../media/image4.png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jpeg"/><Relationship Id="rId5" Type="http://schemas.openxmlformats.org/officeDocument/2006/relationships/image" Target="../media/image6.gif"/><Relationship Id="rId10" Type="http://schemas.openxmlformats.org/officeDocument/2006/relationships/image" Target="../media/image9.png"/><Relationship Id="rId4" Type="http://schemas.openxmlformats.org/officeDocument/2006/relationships/image" Target="../media/image5.jpe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0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0.w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gi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image" Target="../media/image40.jpeg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11601"/>
            <a:ext cx="12173957" cy="19079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>
              <a:solidFill>
                <a:srgbClr val="0000FF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68689" y="2378739"/>
            <a:ext cx="7414313" cy="1873809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38986" algn="ctr">
              <a:spcBef>
                <a:spcPts val="212"/>
              </a:spcBef>
            </a:pPr>
            <a:r>
              <a:rPr lang="en-US" sz="6000" b="1" spc="-11" dirty="0" smtClean="0">
                <a:latin typeface="Arial"/>
                <a:cs typeface="Arial"/>
              </a:rPr>
              <a:t> </a:t>
            </a:r>
            <a:r>
              <a:rPr lang="en-US" sz="6000" b="1" spc="-11" dirty="0" err="1" smtClean="0">
                <a:latin typeface="Arial"/>
                <a:cs typeface="Arial"/>
              </a:rPr>
              <a:t>Umumlashtiruvchi</a:t>
            </a:r>
            <a:r>
              <a:rPr lang="en-US" sz="6000" b="1" spc="-11" dirty="0" smtClean="0">
                <a:latin typeface="Arial"/>
                <a:cs typeface="Arial"/>
              </a:rPr>
              <a:t> </a:t>
            </a:r>
            <a:r>
              <a:rPr lang="en-US" sz="6000" b="1" spc="-11" dirty="0" err="1" smtClean="0">
                <a:latin typeface="Arial"/>
                <a:cs typeface="Arial"/>
              </a:rPr>
              <a:t>takrorlash</a:t>
            </a:r>
            <a:endParaRPr sz="6000" b="1" i="1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17346" y="2505661"/>
            <a:ext cx="595928" cy="1515010"/>
          </a:xfrm>
          <a:custGeom>
            <a:avLst/>
            <a:gdLst/>
            <a:ahLst/>
            <a:cxnLst/>
            <a:rect l="l" t="t" r="r" b="b"/>
            <a:pathLst>
              <a:path w="343534" h="680085">
                <a:moveTo>
                  <a:pt x="0" y="679462"/>
                </a:moveTo>
                <a:lnTo>
                  <a:pt x="343319" y="679462"/>
                </a:lnTo>
                <a:lnTo>
                  <a:pt x="343319" y="0"/>
                </a:lnTo>
                <a:lnTo>
                  <a:pt x="0" y="0"/>
                </a:lnTo>
                <a:lnTo>
                  <a:pt x="0" y="679462"/>
                </a:lnTo>
                <a:close/>
              </a:path>
            </a:pathLst>
          </a:custGeom>
          <a:solidFill>
            <a:srgbClr val="2264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17345" y="4409780"/>
            <a:ext cx="595929" cy="1532195"/>
          </a:xfrm>
          <a:custGeom>
            <a:avLst/>
            <a:gdLst/>
            <a:ahLst/>
            <a:cxnLst/>
            <a:rect l="l" t="t" r="r" b="b"/>
            <a:pathLst>
              <a:path w="343534" h="680085">
                <a:moveTo>
                  <a:pt x="0" y="679462"/>
                </a:moveTo>
                <a:lnTo>
                  <a:pt x="343319" y="679462"/>
                </a:lnTo>
                <a:lnTo>
                  <a:pt x="343319" y="0"/>
                </a:lnTo>
                <a:lnTo>
                  <a:pt x="0" y="0"/>
                </a:lnTo>
                <a:lnTo>
                  <a:pt x="0" y="679462"/>
                </a:lnTo>
                <a:close/>
              </a:path>
            </a:pathLst>
          </a:custGeom>
          <a:solidFill>
            <a:srgbClr val="9597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869340" y="292066"/>
            <a:ext cx="1957181" cy="1323797"/>
          </a:xfrm>
          <a:custGeom>
            <a:avLst/>
            <a:gdLst/>
            <a:ahLst/>
            <a:cxnLst/>
            <a:rect l="l" t="t" r="r" b="b"/>
            <a:pathLst>
              <a:path w="603250" h="603250">
                <a:moveTo>
                  <a:pt x="0" y="602729"/>
                </a:moveTo>
                <a:lnTo>
                  <a:pt x="602716" y="602729"/>
                </a:lnTo>
                <a:lnTo>
                  <a:pt x="602716" y="0"/>
                </a:lnTo>
                <a:lnTo>
                  <a:pt x="0" y="0"/>
                </a:lnTo>
                <a:lnTo>
                  <a:pt x="0" y="602729"/>
                </a:lnTo>
                <a:close/>
              </a:path>
            </a:pathLst>
          </a:custGeom>
          <a:solidFill>
            <a:srgbClr val="00A858"/>
          </a:solidFill>
          <a:ln w="571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869339" y="328119"/>
            <a:ext cx="1957181" cy="1274971"/>
          </a:xfrm>
          <a:custGeom>
            <a:avLst/>
            <a:gdLst/>
            <a:ahLst/>
            <a:cxnLst/>
            <a:rect l="l" t="t" r="r" b="b"/>
            <a:pathLst>
              <a:path w="603250" h="603250">
                <a:moveTo>
                  <a:pt x="0" y="602729"/>
                </a:moveTo>
                <a:lnTo>
                  <a:pt x="602716" y="602729"/>
                </a:lnTo>
                <a:lnTo>
                  <a:pt x="602716" y="0"/>
                </a:lnTo>
                <a:lnTo>
                  <a:pt x="0" y="0"/>
                </a:lnTo>
                <a:lnTo>
                  <a:pt x="0" y="602729"/>
                </a:lnTo>
                <a:close/>
              </a:path>
            </a:pathLst>
          </a:custGeom>
          <a:ln w="30481">
            <a:solidFill>
              <a:srgbClr val="FDFDF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0133831" y="575869"/>
            <a:ext cx="752246" cy="756190"/>
          </a:xfrm>
          <a:prstGeom prst="rect">
            <a:avLst/>
          </a:prstGeom>
        </p:spPr>
        <p:txBody>
          <a:bodyPr vert="horz" wrap="square" lIns="0" tIns="24198" rIns="0" bIns="0" rtlCol="0">
            <a:spAutoFit/>
          </a:bodyPr>
          <a:lstStyle/>
          <a:p>
            <a:pPr>
              <a:spcBef>
                <a:spcPts val="191"/>
              </a:spcBef>
            </a:pPr>
            <a:r>
              <a:rPr lang="en-US" sz="4800" b="1" spc="11" dirty="0" smtClean="0">
                <a:solidFill>
                  <a:srgbClr val="FDFDFD"/>
                </a:solidFill>
                <a:latin typeface="Arial"/>
                <a:cs typeface="Arial"/>
              </a:rPr>
              <a:t>5 </a:t>
            </a:r>
            <a:r>
              <a:rPr sz="4800" b="1" spc="-11" dirty="0" smtClean="0">
                <a:solidFill>
                  <a:srgbClr val="FDFDFD"/>
                </a:solidFill>
                <a:latin typeface="Arial"/>
                <a:cs typeface="Arial"/>
              </a:rPr>
              <a:t>-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952590" y="695795"/>
            <a:ext cx="807417" cy="579790"/>
          </a:xfrm>
          <a:prstGeom prst="rect">
            <a:avLst/>
          </a:prstGeom>
        </p:spPr>
        <p:txBody>
          <a:bodyPr vert="horz" wrap="square" lIns="0" tIns="25543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3600" spc="-11" dirty="0">
                <a:solidFill>
                  <a:srgbClr val="FDFDFD"/>
                </a:solidFill>
                <a:latin typeface="Arial"/>
                <a:cs typeface="Arial"/>
              </a:rPr>
              <a:t>sinf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172509" y="282329"/>
            <a:ext cx="5610493" cy="1256899"/>
          </a:xfrm>
          <a:prstGeom prst="rect">
            <a:avLst/>
          </a:prstGeom>
        </p:spPr>
        <p:txBody>
          <a:bodyPr vert="horz" wrap="square" lIns="0" tIns="25543" rIns="0" bIns="0" rtlCol="0">
            <a:spAutoFit/>
          </a:bodyPr>
          <a:lstStyle/>
          <a:p>
            <a:pPr marL="26887">
              <a:lnSpc>
                <a:spcPct val="100000"/>
              </a:lnSpc>
              <a:spcBef>
                <a:spcPts val="201"/>
              </a:spcBef>
            </a:pPr>
            <a:r>
              <a:rPr sz="8000" b="1" dirty="0">
                <a:solidFill>
                  <a:srgbClr val="FFFFFF"/>
                </a:solidFill>
                <a:latin typeface="Arial "/>
              </a:rPr>
              <a:t>Geograﬁya</a:t>
            </a:r>
            <a:endParaRPr sz="8000" b="1" dirty="0">
              <a:latin typeface="Arial 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E210C70-8A74-41FD-9916-ACB759C11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3388" y="2235974"/>
            <a:ext cx="2633133" cy="3082671"/>
          </a:xfrm>
          <a:prstGeom prst="rect">
            <a:avLst/>
          </a:prstGeom>
        </p:spPr>
      </p:pic>
      <p:pic>
        <p:nvPicPr>
          <p:cNvPr id="15" name="Picture 11" descr="https://pngicon.ru/file/uploads/iconka_globus.png">
            <a:extLst>
              <a:ext uri="{FF2B5EF4-FFF2-40B4-BE49-F238E27FC236}">
                <a16:creationId xmlns:a16="http://schemas.microsoft.com/office/drawing/2014/main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40376" y="0"/>
            <a:ext cx="1745796" cy="174579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967" y="0"/>
            <a:ext cx="12186033" cy="95410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2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.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Quyosh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sistemasiga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kiruvchi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sayyoralarning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nomlarini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ayting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va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/>
            </a:r>
            <a:br>
              <a:rPr lang="en-US" sz="2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</a:b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Quyoshdan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uzoqlashib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borish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tartibida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daftaringizga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yozing</a:t>
            </a:r>
            <a:endParaRPr lang="ru-RU" sz="2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r="5194"/>
          <a:stretch>
            <a:fillRect/>
          </a:stretch>
        </p:blipFill>
        <p:spPr bwMode="auto">
          <a:xfrm>
            <a:off x="0" y="1123587"/>
            <a:ext cx="7309488" cy="504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7309488" y="954107"/>
            <a:ext cx="4798147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Quyosh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atrofida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8 ta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sayyora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aylanib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turadi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804863" indent="-263525">
              <a:buFont typeface="Arial" panose="020B0604020202020204" pitchFamily="34" charset="0"/>
              <a:buChar char="•"/>
            </a:pP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Merkuriy</a:t>
            </a:r>
            <a:endParaRPr lang="en-US" sz="3600" b="1" dirty="0" smtClean="0">
              <a:latin typeface="Arial" pitchFamily="34" charset="0"/>
              <a:cs typeface="Arial" pitchFamily="34" charset="0"/>
            </a:endParaRPr>
          </a:p>
          <a:p>
            <a:pPr marL="804863" indent="-263525">
              <a:buFont typeface="Arial" panose="020B0604020202020204" pitchFamily="34" charset="0"/>
              <a:buChar char="•"/>
            </a:pP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Venera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804863" indent="-263525">
              <a:buFont typeface="Arial" panose="020B0604020202020204" pitchFamily="34" charset="0"/>
              <a:buChar char="•"/>
            </a:pP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804863" indent="-263525">
              <a:buFont typeface="Arial" panose="020B0604020202020204" pitchFamily="34" charset="0"/>
              <a:buChar char="•"/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Mars </a:t>
            </a:r>
          </a:p>
          <a:p>
            <a:pPr marL="804863" indent="-263525">
              <a:buFont typeface="Arial" panose="020B0604020202020204" pitchFamily="34" charset="0"/>
              <a:buChar char="•"/>
            </a:pP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Yupiter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804863" indent="-263525">
              <a:buFont typeface="Arial" panose="020B0604020202020204" pitchFamily="34" charset="0"/>
              <a:buChar char="•"/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Saturn</a:t>
            </a:r>
          </a:p>
          <a:p>
            <a:pPr marL="804863" indent="-263525">
              <a:buFont typeface="Arial" panose="020B0604020202020204" pitchFamily="34" charset="0"/>
              <a:buChar char="•"/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Uran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804863" indent="-263525">
              <a:buFont typeface="Arial" panose="020B0604020202020204" pitchFamily="34" charset="0"/>
              <a:buChar char="•"/>
            </a:pP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Neptun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5140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6" y="0"/>
            <a:ext cx="12186033" cy="120032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Geografik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xaritalarning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globuslardan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farqi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bor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Центральная библиотека приглашает на географический диктант"/>
          <p:cNvPicPr>
            <a:picLocks noChangeAspect="1" noChangeArrowheads="1"/>
          </p:cNvPicPr>
          <p:nvPr/>
        </p:nvPicPr>
        <p:blipFill rotWithShape="1">
          <a:blip r:embed="rId2"/>
          <a:srcRect l="16069" t="12833" r="12385" b="2126"/>
          <a:stretch/>
        </p:blipFill>
        <p:spPr bwMode="auto">
          <a:xfrm>
            <a:off x="118849" y="1164482"/>
            <a:ext cx="4052557" cy="4929402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18849" y="5495645"/>
            <a:ext cx="475592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Globus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kichraytirilgan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modeli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3877733" y="1200329"/>
            <a:ext cx="82271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</a:t>
            </a:r>
            <a:r>
              <a:rPr lang="en-US" sz="32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yuzasining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yuqoridan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ko‘rinishini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shartli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kichraytirib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chizilgan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</a:t>
            </a:r>
            <a:r>
              <a:rPr lang="en-US" sz="3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8947" y="2926012"/>
            <a:ext cx="6197997" cy="31678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09167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6" y="0"/>
            <a:ext cx="12186033" cy="107721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Globus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xaritalardan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joyning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geografik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koordinatasi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aniqlanadi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 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Центральная библиотека приглашает на географический диктант"/>
          <p:cNvPicPr>
            <a:picLocks noChangeAspect="1" noChangeArrowheads="1"/>
          </p:cNvPicPr>
          <p:nvPr/>
        </p:nvPicPr>
        <p:blipFill rotWithShape="1">
          <a:blip r:embed="rId2"/>
          <a:srcRect l="16069" t="12833" r="12385" b="2126"/>
          <a:stretch/>
        </p:blipFill>
        <p:spPr bwMode="auto">
          <a:xfrm>
            <a:off x="330698" y="1003095"/>
            <a:ext cx="2885341" cy="3678971"/>
          </a:xfrm>
          <a:prstGeom prst="rect">
            <a:avLst/>
          </a:prstGeom>
          <a:noFill/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8B61512-CE7F-4538-8A8E-E8EEE5748C66}"/>
              </a:ext>
            </a:extLst>
          </p:cNvPr>
          <p:cNvSpPr txBox="1"/>
          <p:nvPr/>
        </p:nvSpPr>
        <p:spPr>
          <a:xfrm>
            <a:off x="172319" y="4261932"/>
            <a:ext cx="6087441" cy="17998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19" b="1" dirty="0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19" b="1" dirty="0" err="1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Globusda</a:t>
            </a:r>
            <a:r>
              <a:rPr lang="en-US" sz="2219" b="1" dirty="0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b="1" dirty="0" err="1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219" b="1" dirty="0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b="1" dirty="0" err="1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</a:t>
            </a:r>
            <a:r>
              <a:rPr lang="ru-RU" sz="2219" b="1" dirty="0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b="1" dirty="0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 meridian </a:t>
            </a:r>
            <a:r>
              <a:rPr lang="en-US" sz="2219" b="1" dirty="0" err="1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yoniga</a:t>
            </a:r>
            <a:r>
              <a:rPr lang="en-US" sz="2219" b="1" dirty="0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b="1" dirty="0" err="1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2219" b="1" dirty="0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b="1" dirty="0" err="1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qo‘yilgan</a:t>
            </a:r>
            <a:r>
              <a:rPr lang="en-US" sz="2219" b="1" dirty="0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b="1" dirty="0" err="1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parallellar</a:t>
            </a:r>
            <a:r>
              <a:rPr lang="en-US" sz="2219" b="1" dirty="0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b="1" dirty="0" err="1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raqamlari</a:t>
            </a:r>
            <a:r>
              <a:rPr lang="en-US" sz="2219" b="1" dirty="0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219" b="1" dirty="0" err="1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graduslari</a:t>
            </a:r>
            <a:r>
              <a:rPr lang="en-US" sz="2219" b="1" dirty="0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219" b="1" dirty="0" err="1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ru-RU" sz="2219" b="1" dirty="0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19" b="1" dirty="0" err="1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219" b="1" dirty="0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b="1" dirty="0" err="1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uzunliklar</a:t>
            </a:r>
            <a:r>
              <a:rPr lang="en-US" sz="2219" b="1" dirty="0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b="1" dirty="0" err="1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ru-RU" sz="2219" b="1" dirty="0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b="1" dirty="0" err="1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</a:t>
            </a:r>
            <a:r>
              <a:rPr lang="en-US" sz="2219" b="1" dirty="0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b="1" dirty="0" err="1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chizig‘i</a:t>
            </a:r>
            <a:r>
              <a:rPr lang="en-US" sz="2219" b="1" dirty="0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b="1" dirty="0" err="1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yoniga</a:t>
            </a:r>
            <a:r>
              <a:rPr lang="en-US" sz="2219" b="1" dirty="0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b="1" dirty="0" err="1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en-US" sz="2219" b="1" dirty="0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b="1" dirty="0" err="1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</a:t>
            </a:r>
            <a:r>
              <a:rPr lang="en-US" sz="2219" b="1" dirty="0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b="1" dirty="0" err="1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raqamlari</a:t>
            </a:r>
            <a:r>
              <a:rPr lang="en-US" sz="2219" b="1" dirty="0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b="1" dirty="0" err="1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219" b="1" dirty="0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19" b="1" dirty="0" err="1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aniqlanadi</a:t>
            </a:r>
            <a:r>
              <a:rPr lang="en-US" sz="2219" b="1" dirty="0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219" b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59760" y="3665740"/>
            <a:ext cx="5122730" cy="2618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Прямоугольник 13"/>
          <p:cNvSpPr/>
          <p:nvPr/>
        </p:nvSpPr>
        <p:spPr>
          <a:xfrm>
            <a:off x="3553097" y="1045102"/>
            <a:ext cx="8398176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b="1" dirty="0" err="1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8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xaritalarda</a:t>
            </a:r>
            <a:r>
              <a:rPr lang="en-US" sz="28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8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</a:t>
            </a:r>
            <a:r>
              <a:rPr lang="en-US" sz="28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darajalari</a:t>
            </a:r>
            <a:r>
              <a:rPr lang="en-US" sz="28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xaritalarning</a:t>
            </a:r>
            <a:r>
              <a:rPr lang="en-US" sz="28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sz="2800" b="1" dirty="0" err="1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28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chekkasidagi</a:t>
            </a:r>
            <a:r>
              <a:rPr lang="en-US" sz="28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ramkasi</a:t>
            </a:r>
            <a:r>
              <a:rPr lang="en-US" sz="28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en-US" sz="28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b="1" dirty="0" err="1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yoniga</a:t>
            </a:r>
            <a:r>
              <a:rPr lang="en-US" sz="28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8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uzunliklar</a:t>
            </a:r>
            <a:r>
              <a:rPr lang="en-US" sz="28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darajalari</a:t>
            </a:r>
            <a:r>
              <a:rPr lang="en-US" sz="28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xaritalarning</a:t>
            </a:r>
            <a:r>
              <a:rPr lang="en-US" sz="28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8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pastki</a:t>
            </a:r>
            <a:r>
              <a:rPr lang="en-US" sz="28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chekkasidagi</a:t>
            </a:r>
            <a:r>
              <a:rPr lang="en-US" sz="28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meridian </a:t>
            </a:r>
            <a:r>
              <a:rPr lang="en-US" sz="2800" b="1" dirty="0" err="1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en-US" sz="28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yoniga</a:t>
            </a:r>
            <a:r>
              <a:rPr lang="en-US" sz="28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28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qo‘yiladi</a:t>
            </a:r>
            <a:r>
              <a:rPr lang="en-US" sz="2800" b="1" dirty="0" smtClean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3875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r="7580"/>
          <a:stretch/>
        </p:blipFill>
        <p:spPr bwMode="auto">
          <a:xfrm>
            <a:off x="0" y="1013585"/>
            <a:ext cx="5613400" cy="5844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739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5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.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Yerning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ichki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tuzilishi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qanday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?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0625" t="28271" r="25903" b="13457"/>
          <a:stretch/>
        </p:blipFill>
        <p:spPr>
          <a:xfrm>
            <a:off x="5748331" y="1028702"/>
            <a:ext cx="6290694" cy="4896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445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Topographic Ma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96215"/>
            <a:ext cx="12192000" cy="5761785"/>
          </a:xfrm>
          <a:prstGeom prst="rect">
            <a:avLst/>
          </a:prstGeom>
          <a:noFill/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8125" y="0"/>
            <a:ext cx="11798300" cy="950479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26887" algn="ctr">
              <a:lnSpc>
                <a:spcPct val="100000"/>
              </a:lnSpc>
              <a:spcBef>
                <a:spcPts val="212"/>
              </a:spcBef>
            </a:pPr>
            <a:r>
              <a:rPr sz="6000" spc="-32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Dunyo </a:t>
            </a:r>
            <a:r>
              <a:rPr sz="6000" spc="-32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okeani</a:t>
            </a:r>
            <a:endParaRPr sz="60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-29614"/>
            <a:ext cx="12192000" cy="1096215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6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. </a:t>
            </a:r>
            <a:r>
              <a:rPr lang="en-US" sz="36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Dunyo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okeani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deganda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nimani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tushunasiz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?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Eng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katta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okean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qaysi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?</a:t>
            </a:r>
            <a:endParaRPr lang="en-US" sz="3600" b="1" dirty="0">
              <a:solidFill>
                <a:schemeClr val="bg1"/>
              </a:solidFill>
              <a:latin typeface="Arial" pitchFamily="34" charset="0"/>
              <a:ea typeface="Tahoma" panose="020B0604030504040204" pitchFamily="34" charset="0"/>
              <a:cs typeface="Arial" pitchFamily="34" charset="0"/>
            </a:endParaRPr>
          </a:p>
        </p:txBody>
      </p:sp>
      <p:sp>
        <p:nvSpPr>
          <p:cNvPr id="19" name="object 13"/>
          <p:cNvSpPr txBox="1"/>
          <p:nvPr/>
        </p:nvSpPr>
        <p:spPr>
          <a:xfrm>
            <a:off x="480030" y="3193447"/>
            <a:ext cx="2225675" cy="1283904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26887" algn="ctr">
              <a:spcBef>
                <a:spcPts val="212"/>
              </a:spcBef>
            </a:pPr>
            <a:r>
              <a:rPr lang="en-US" sz="4000" b="1" spc="-21" dirty="0" err="1" smtClean="0">
                <a:solidFill>
                  <a:schemeClr val="bg1"/>
                </a:solidFill>
                <a:latin typeface="Arial"/>
                <a:cs typeface="Arial"/>
              </a:rPr>
              <a:t>Tinch</a:t>
            </a:r>
            <a:r>
              <a:rPr lang="en-US" sz="4000" b="1" spc="-2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pPr marL="26887" algn="ctr">
              <a:spcBef>
                <a:spcPts val="212"/>
              </a:spcBef>
            </a:pPr>
            <a:r>
              <a:rPr lang="en-US" sz="4000" b="1" spc="-21" dirty="0" err="1" smtClean="0">
                <a:solidFill>
                  <a:schemeClr val="bg1"/>
                </a:solidFill>
                <a:latin typeface="Arial"/>
                <a:cs typeface="Arial"/>
              </a:rPr>
              <a:t>okean</a:t>
            </a:r>
            <a:endParaRPr sz="40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0" name="object 13"/>
          <p:cNvSpPr txBox="1"/>
          <p:nvPr/>
        </p:nvSpPr>
        <p:spPr>
          <a:xfrm rot="3572272">
            <a:off x="3339854" y="3671728"/>
            <a:ext cx="4137974" cy="581147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26887" algn="ctr">
              <a:spcBef>
                <a:spcPts val="212"/>
              </a:spcBef>
            </a:pPr>
            <a:r>
              <a:rPr lang="en-US" sz="3600" b="1" spc="-21" dirty="0" err="1" smtClean="0">
                <a:solidFill>
                  <a:schemeClr val="bg1"/>
                </a:solidFill>
                <a:latin typeface="Arial"/>
                <a:cs typeface="Arial"/>
              </a:rPr>
              <a:t>Atlantika</a:t>
            </a:r>
            <a:r>
              <a:rPr lang="en-US" sz="3600" b="1" spc="-2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600" b="1" spc="-21" dirty="0" err="1" smtClean="0">
                <a:solidFill>
                  <a:schemeClr val="bg1"/>
                </a:solidFill>
                <a:latin typeface="Arial"/>
                <a:cs typeface="Arial"/>
              </a:rPr>
              <a:t>okeani</a:t>
            </a:r>
            <a:endParaRPr sz="3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6" name="object 13"/>
          <p:cNvSpPr txBox="1"/>
          <p:nvPr/>
        </p:nvSpPr>
        <p:spPr>
          <a:xfrm>
            <a:off x="7738383" y="3962301"/>
            <a:ext cx="2225675" cy="1160793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26887" algn="ctr">
              <a:spcBef>
                <a:spcPts val="212"/>
              </a:spcBef>
            </a:pPr>
            <a:r>
              <a:rPr lang="en-US" sz="3600" b="1" spc="-21" dirty="0" smtClean="0">
                <a:solidFill>
                  <a:schemeClr val="bg1"/>
                </a:solidFill>
                <a:latin typeface="Arial"/>
                <a:cs typeface="Arial"/>
              </a:rPr>
              <a:t>Hind</a:t>
            </a:r>
          </a:p>
          <a:p>
            <a:pPr marL="26887" algn="ctr">
              <a:spcBef>
                <a:spcPts val="212"/>
              </a:spcBef>
            </a:pPr>
            <a:r>
              <a:rPr lang="en-US" sz="3600" b="1" spc="-21" dirty="0" err="1" smtClean="0">
                <a:solidFill>
                  <a:schemeClr val="bg1"/>
                </a:solidFill>
                <a:latin typeface="Arial"/>
                <a:cs typeface="Arial"/>
              </a:rPr>
              <a:t>okeani</a:t>
            </a:r>
            <a:endParaRPr sz="3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7" name="object 13"/>
          <p:cNvSpPr txBox="1"/>
          <p:nvPr/>
        </p:nvSpPr>
        <p:spPr>
          <a:xfrm>
            <a:off x="5798308" y="1060283"/>
            <a:ext cx="4711255" cy="488814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26887" algn="ctr">
              <a:spcBef>
                <a:spcPts val="212"/>
              </a:spcBef>
            </a:pPr>
            <a:r>
              <a:rPr lang="en-US" sz="3000" b="1" spc="-21" dirty="0" err="1" smtClean="0">
                <a:solidFill>
                  <a:schemeClr val="bg1"/>
                </a:solidFill>
                <a:latin typeface="Arial"/>
                <a:cs typeface="Arial"/>
              </a:rPr>
              <a:t>Shimoliy</a:t>
            </a:r>
            <a:r>
              <a:rPr lang="en-US" sz="3000" b="1" spc="-2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000" b="1" spc="-21" dirty="0" err="1" smtClean="0">
                <a:solidFill>
                  <a:schemeClr val="bg1"/>
                </a:solidFill>
                <a:latin typeface="Arial"/>
                <a:cs typeface="Arial"/>
              </a:rPr>
              <a:t>Muz</a:t>
            </a:r>
            <a:r>
              <a:rPr lang="en-US" sz="3000" b="1" spc="-2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000" b="1" spc="-21" dirty="0" err="1" smtClean="0">
                <a:solidFill>
                  <a:schemeClr val="bg1"/>
                </a:solidFill>
                <a:latin typeface="Arial"/>
                <a:cs typeface="Arial"/>
              </a:rPr>
              <a:t>okeani</a:t>
            </a:r>
            <a:endParaRPr sz="30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958135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6" y="1"/>
            <a:ext cx="12186033" cy="70788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II.</a:t>
            </a:r>
            <a:r>
              <a:rPr lang="ru-RU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O‘tilgan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mavzular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test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savoli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tuzish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19640" y="1337320"/>
            <a:ext cx="700193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</a:t>
            </a:r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uz-Latn-UZ" sz="3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rt </a:t>
            </a:r>
            <a:r>
              <a:rPr lang="uz-Latn-UZ" sz="3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tomoning aniqlab berar, Darajada </a:t>
            </a:r>
            <a:r>
              <a:rPr lang="uz-Latn-UZ" sz="3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joylar</a:t>
            </a:r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z-Latn-UZ" sz="3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aks </a:t>
            </a:r>
            <a:r>
              <a:rPr lang="uz-Latn-UZ" sz="3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etar. Osmondami, suvda, </a:t>
            </a:r>
            <a:r>
              <a:rPr lang="uz-Latn-UZ" sz="3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uz-Latn-UZ" sz="3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rmonda </a:t>
            </a:r>
            <a:r>
              <a:rPr lang="uz-Latn-UZ" sz="3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Sayohating </a:t>
            </a:r>
            <a:r>
              <a:rPr lang="uz-Latn-UZ" sz="3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chog</a:t>
            </a:r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en-US" sz="3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uz-Latn-UZ" sz="3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asq</a:t>
            </a:r>
            <a:r>
              <a:rPr lang="ru-RU" sz="3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</a:t>
            </a:r>
            <a:r>
              <a:rPr lang="uz-Latn-UZ" sz="3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tar</a:t>
            </a:r>
            <a:r>
              <a:rPr lang="en-US" sz="3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20" name="Picture 4" descr="Little Boy Adventure With Holding A Compass Stock Illustration - Download  Image Now - iStoc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49" y="1152525"/>
            <a:ext cx="4162425" cy="416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ompass Isolated On White Background High Resolution 3d Stock Photo,  Picture And Royalty Free Image. Image 24048140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9696" y="3502769"/>
            <a:ext cx="2668905" cy="2668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Опрос для читателей сайт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82510" y="3817094"/>
            <a:ext cx="1518425" cy="2040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15505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6603847C-5908-4F98-8173-5EEC04B3A700}"/>
              </a:ext>
            </a:extLst>
          </p:cNvPr>
          <p:cNvCxnSpPr>
            <a:cxnSpLocks/>
          </p:cNvCxnSpPr>
          <p:nvPr/>
        </p:nvCxnSpPr>
        <p:spPr>
          <a:xfrm>
            <a:off x="2729948" y="3538330"/>
            <a:ext cx="4982817" cy="2287106"/>
          </a:xfrm>
          <a:prstGeom prst="straightConnector1">
            <a:avLst/>
          </a:prstGeom>
          <a:ln w="38100">
            <a:solidFill>
              <a:srgbClr val="C00000"/>
            </a:solidFill>
            <a:headEnd w="lg" len="lg"/>
            <a:tailEnd type="triangle" w="lg" len="lg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6"/>
            <a:ext cx="12189015" cy="12027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en-US" sz="1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Ufq</a:t>
            </a:r>
            <a:r>
              <a:rPr lang="en-US" sz="5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tomonlari</a:t>
            </a:r>
            <a:r>
              <a:rPr lang="en-US" sz="5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5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US" sz="5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joyda</a:t>
            </a:r>
            <a:r>
              <a:rPr lang="en-US" sz="5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aniqlash</a:t>
            </a:r>
            <a:endParaRPr lang="en-US" sz="5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sz="4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85F7065-31E8-468C-8836-573689E84217}"/>
              </a:ext>
            </a:extLst>
          </p:cNvPr>
          <p:cNvSpPr txBox="1"/>
          <p:nvPr/>
        </p:nvSpPr>
        <p:spPr>
          <a:xfrm>
            <a:off x="185530" y="1351722"/>
            <a:ext cx="118209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Agar 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yuzingiz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sharqqa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bo‘lsangiz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tomoningiz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ufqning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000" b="1" dirty="0">
              <a:solidFill>
                <a:srgbClr val="1103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0EB692A-DA6E-460E-8494-9BFB4FC524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599" y="3127036"/>
            <a:ext cx="3240789" cy="291547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36045F3-CD3E-4096-BF70-A022B2B32B7F}"/>
              </a:ext>
            </a:extLst>
          </p:cNvPr>
          <p:cNvSpPr txBox="1"/>
          <p:nvPr/>
        </p:nvSpPr>
        <p:spPr>
          <a:xfrm>
            <a:off x="7712765" y="5757821"/>
            <a:ext cx="1202573" cy="5232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2834D3A-26F4-4203-AF70-B18BC7515927}"/>
              </a:ext>
            </a:extLst>
          </p:cNvPr>
          <p:cNvSpPr txBox="1"/>
          <p:nvPr/>
        </p:nvSpPr>
        <p:spPr>
          <a:xfrm>
            <a:off x="1377154" y="2986476"/>
            <a:ext cx="118974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</a:t>
            </a:r>
            <a:endParaRPr lang="en-US" sz="3000" b="1" dirty="0">
              <a:solidFill>
                <a:srgbClr val="1103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F0DBA448-F3D4-45EC-A233-ABA1A7FBDF61}"/>
              </a:ext>
            </a:extLst>
          </p:cNvPr>
          <p:cNvCxnSpPr/>
          <p:nvPr/>
        </p:nvCxnSpPr>
        <p:spPr>
          <a:xfrm flipV="1">
            <a:off x="5810716" y="3538330"/>
            <a:ext cx="791530" cy="1046446"/>
          </a:xfrm>
          <a:prstGeom prst="straightConnector1">
            <a:avLst/>
          </a:prstGeom>
          <a:ln w="38100">
            <a:solidFill>
              <a:srgbClr val="1103C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EA11962-F431-44ED-A7B0-7A50B9C85667}"/>
              </a:ext>
            </a:extLst>
          </p:cNvPr>
          <p:cNvSpPr txBox="1"/>
          <p:nvPr/>
        </p:nvSpPr>
        <p:spPr>
          <a:xfrm>
            <a:off x="6483712" y="2811565"/>
            <a:ext cx="146867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</a:t>
            </a:r>
            <a:endParaRPr lang="en-US" sz="3000" b="1" dirty="0">
              <a:solidFill>
                <a:srgbClr val="1103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6DAAA1CC-588A-44E5-9E54-CB65A366997B}"/>
              </a:ext>
            </a:extLst>
          </p:cNvPr>
          <p:cNvCxnSpPr/>
          <p:nvPr/>
        </p:nvCxnSpPr>
        <p:spPr>
          <a:xfrm flipH="1">
            <a:off x="4445352" y="5672395"/>
            <a:ext cx="433294" cy="459970"/>
          </a:xfrm>
          <a:prstGeom prst="straightConnector1">
            <a:avLst/>
          </a:prstGeom>
          <a:ln w="38100">
            <a:solidFill>
              <a:srgbClr val="1103C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49980F6F-2E14-4AF2-A71B-A441CB21EBC7}"/>
              </a:ext>
            </a:extLst>
          </p:cNvPr>
          <p:cNvSpPr txBox="1"/>
          <p:nvPr/>
        </p:nvSpPr>
        <p:spPr>
          <a:xfrm>
            <a:off x="3631563" y="6042514"/>
            <a:ext cx="112723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err="1" smtClean="0">
                <a:solidFill>
                  <a:srgbClr val="1103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</a:t>
            </a:r>
            <a:endParaRPr lang="en-US" sz="2500" b="1" dirty="0">
              <a:solidFill>
                <a:srgbClr val="1103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4" descr="Опрос для читателей сайт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68103" y="4363357"/>
            <a:ext cx="1518425" cy="2040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DB3CE0A-D372-4661-A448-00EADC07358E}"/>
              </a:ext>
            </a:extLst>
          </p:cNvPr>
          <p:cNvSpPr txBox="1"/>
          <p:nvPr/>
        </p:nvSpPr>
        <p:spPr>
          <a:xfrm>
            <a:off x="8795227" y="2587071"/>
            <a:ext cx="3066205" cy="243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804" dirty="0">
                <a:latin typeface="Arial" panose="020B0604020202020204" pitchFamily="34" charset="0"/>
                <a:cs typeface="Arial" panose="020B0604020202020204" pitchFamily="34" charset="0"/>
              </a:rPr>
              <a:t>А. </a:t>
            </a:r>
            <a:r>
              <a:rPr lang="en-US" sz="3804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Shimol</a:t>
            </a:r>
            <a:endParaRPr lang="en-US" sz="3804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804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3804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804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Janub</a:t>
            </a:r>
            <a:endParaRPr lang="ru-RU" sz="3804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804" dirty="0">
                <a:latin typeface="Arial" panose="020B0604020202020204" pitchFamily="34" charset="0"/>
                <a:cs typeface="Arial" panose="020B0604020202020204" pitchFamily="34" charset="0"/>
              </a:rPr>
              <a:t>С. </a:t>
            </a:r>
            <a:r>
              <a:rPr lang="en-US" sz="3804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G‘arb</a:t>
            </a:r>
            <a:endParaRPr lang="ru-RU" sz="3804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804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3804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804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endParaRPr lang="en-US" sz="380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1284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6" grpId="0"/>
      <p:bldP spid="2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6" y="1"/>
            <a:ext cx="12186033" cy="807913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6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II.</a:t>
            </a:r>
            <a:r>
              <a:rPr lang="ru-RU" sz="46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65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Azimutni</a:t>
            </a:r>
            <a:r>
              <a:rPr lang="en-US" sz="465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65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kompas</a:t>
            </a:r>
            <a:r>
              <a:rPr lang="en-US" sz="465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65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yordamida</a:t>
            </a:r>
            <a:r>
              <a:rPr lang="en-US" sz="465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65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aniqlash</a:t>
            </a:r>
            <a:endParaRPr lang="ru-RU" sz="465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11B937-E814-4CB0-AE53-F02354BF8394}"/>
              </a:ext>
            </a:extLst>
          </p:cNvPr>
          <p:cNvSpPr txBox="1"/>
          <p:nvPr/>
        </p:nvSpPr>
        <p:spPr>
          <a:xfrm>
            <a:off x="5748501" y="2459794"/>
            <a:ext cx="6090815" cy="243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80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ru-RU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804" b="1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</a:p>
          <a:p>
            <a:r>
              <a:rPr lang="en-US" sz="380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Quduq</a:t>
            </a:r>
            <a:r>
              <a:rPr lang="ru-RU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804" b="1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</a:p>
          <a:p>
            <a:r>
              <a:rPr lang="en-US" sz="380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tegirmoni</a:t>
            </a:r>
            <a:r>
              <a:rPr lang="ru-RU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804" b="1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</a:p>
          <a:p>
            <a:r>
              <a:rPr lang="en-US" sz="380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ru-RU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804" b="1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endParaRPr lang="en-US" sz="3804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51693D-E1E9-48AC-AE63-125FD080F9EC}"/>
              </a:ext>
            </a:extLst>
          </p:cNvPr>
          <p:cNvSpPr txBox="1"/>
          <p:nvPr/>
        </p:nvSpPr>
        <p:spPr>
          <a:xfrm>
            <a:off x="5675765" y="1379645"/>
            <a:ext cx="5271636" cy="677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Azimutlarni</a:t>
            </a:r>
            <a:r>
              <a:rPr lang="en-US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804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99" y="1158857"/>
            <a:ext cx="4793883" cy="4268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6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967" y="0"/>
            <a:ext cx="12186033" cy="807913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6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II.</a:t>
            </a:r>
            <a:r>
              <a:rPr lang="ru-RU" sz="46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65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Azimutni</a:t>
            </a:r>
            <a:r>
              <a:rPr lang="en-US" sz="46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65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kompas</a:t>
            </a:r>
            <a:r>
              <a:rPr lang="en-US" sz="46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65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yordamida</a:t>
            </a:r>
            <a:r>
              <a:rPr lang="en-US" sz="46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65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aniqlash</a:t>
            </a:r>
            <a:endParaRPr lang="ru-RU" sz="465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11B937-E814-4CB0-AE53-F02354BF8394}"/>
              </a:ext>
            </a:extLst>
          </p:cNvPr>
          <p:cNvSpPr txBox="1"/>
          <p:nvPr/>
        </p:nvSpPr>
        <p:spPr>
          <a:xfrm>
            <a:off x="5588001" y="2516070"/>
            <a:ext cx="6310584" cy="243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80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ru-RU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804" b="1" dirty="0">
                <a:latin typeface="Arial" panose="020B0604020202020204" pitchFamily="34" charset="0"/>
                <a:cs typeface="Arial" panose="020B0604020202020204" pitchFamily="34" charset="0"/>
              </a:rPr>
              <a:t>— 50</a:t>
            </a:r>
            <a:r>
              <a:rPr lang="ru-RU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endParaRPr lang="ru-RU" sz="3804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80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Quduq</a:t>
            </a:r>
            <a:r>
              <a:rPr lang="ru-RU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804" b="1" dirty="0">
                <a:latin typeface="Arial" panose="020B0604020202020204" pitchFamily="34" charset="0"/>
                <a:cs typeface="Arial" panose="020B0604020202020204" pitchFamily="34" charset="0"/>
              </a:rPr>
              <a:t>— 140</a:t>
            </a:r>
            <a:r>
              <a:rPr lang="ru-RU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endParaRPr lang="ru-RU" sz="3804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804" b="1" dirty="0" err="1"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3804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4" b="1" dirty="0" err="1">
                <a:latin typeface="Arial" panose="020B0604020202020204" pitchFamily="34" charset="0"/>
                <a:cs typeface="Arial" panose="020B0604020202020204" pitchFamily="34" charset="0"/>
              </a:rPr>
              <a:t>tegirmoni</a:t>
            </a:r>
            <a:r>
              <a:rPr lang="ru-RU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804" b="1" dirty="0">
                <a:latin typeface="Arial" panose="020B0604020202020204" pitchFamily="34" charset="0"/>
                <a:cs typeface="Arial" panose="020B0604020202020204" pitchFamily="34" charset="0"/>
              </a:rPr>
              <a:t>— 230</a:t>
            </a:r>
            <a:r>
              <a:rPr lang="ru-RU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endParaRPr lang="ru-RU" sz="3804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80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ru-RU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804" b="1" dirty="0">
                <a:latin typeface="Arial" panose="020B0604020202020204" pitchFamily="34" charset="0"/>
                <a:cs typeface="Arial" panose="020B0604020202020204" pitchFamily="34" charset="0"/>
              </a:rPr>
              <a:t>— 320</a:t>
            </a:r>
            <a:r>
              <a:rPr lang="ru-RU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endParaRPr lang="en-US" sz="3804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51693D-E1E9-48AC-AE63-125FD080F9EC}"/>
              </a:ext>
            </a:extLst>
          </p:cNvPr>
          <p:cNvSpPr txBox="1"/>
          <p:nvPr/>
        </p:nvSpPr>
        <p:spPr>
          <a:xfrm>
            <a:off x="5675765" y="1379645"/>
            <a:ext cx="5271636" cy="677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Azimutlarni</a:t>
            </a:r>
            <a:r>
              <a:rPr lang="en-US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804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99" y="1158857"/>
            <a:ext cx="4793883" cy="4268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919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6" y="1"/>
            <a:ext cx="12186033" cy="70788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II.</a:t>
            </a:r>
            <a:r>
              <a:rPr lang="ru-RU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O‘tilgan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mavzular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test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savoli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tuzish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B25FF9D-A4E3-4D96-B79A-7F4EB3F32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618" y="2282407"/>
            <a:ext cx="4026223" cy="191385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F7B18D-63D4-4B21-9D1D-479064226C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618" y="4466670"/>
            <a:ext cx="4071545" cy="186446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D531267-D0B1-4952-AEF3-3EBF394986D4}"/>
              </a:ext>
            </a:extLst>
          </p:cNvPr>
          <p:cNvSpPr txBox="1"/>
          <p:nvPr/>
        </p:nvSpPr>
        <p:spPr>
          <a:xfrm>
            <a:off x="5377160" y="2184124"/>
            <a:ext cx="6090815" cy="19138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959" dirty="0">
                <a:latin typeface="Arial" panose="020B0604020202020204" pitchFamily="34" charset="0"/>
                <a:cs typeface="Arial" panose="020B0604020202020204" pitchFamily="34" charset="0"/>
              </a:rPr>
              <a:t>А. </a:t>
            </a:r>
            <a:r>
              <a:rPr lang="en-US" sz="2959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Mevali</a:t>
            </a:r>
            <a:r>
              <a:rPr lang="en-US" sz="2959" dirty="0" smtClean="0">
                <a:latin typeface="Arial" panose="020B0604020202020204" pitchFamily="34" charset="0"/>
                <a:cs typeface="Arial" panose="020B0604020202020204" pitchFamily="34" charset="0"/>
              </a:rPr>
              <a:t> bog‘</a:t>
            </a:r>
            <a:endParaRPr lang="ru-RU" sz="2959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959" dirty="0" smtClean="0">
                <a:latin typeface="Arial" panose="020B0604020202020204" pitchFamily="34" charset="0"/>
                <a:cs typeface="Arial" panose="020B0604020202020204" pitchFamily="34" charset="0"/>
              </a:rPr>
              <a:t>В. </a:t>
            </a:r>
            <a:r>
              <a:rPr lang="en-US" sz="2959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Yakka</a:t>
            </a:r>
            <a:r>
              <a:rPr lang="en-US" sz="2959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59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endParaRPr lang="ru-RU" sz="2959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959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959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959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Butalar</a:t>
            </a:r>
            <a:endParaRPr lang="ru-RU" sz="2959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959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2959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959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Aralash</a:t>
            </a:r>
            <a:r>
              <a:rPr lang="en-US" sz="2959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59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o‘rmon</a:t>
            </a:r>
            <a:endParaRPr lang="en-US" sz="295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8F44E5-63DB-40F9-A09D-6F469BF18900}"/>
              </a:ext>
            </a:extLst>
          </p:cNvPr>
          <p:cNvSpPr txBox="1"/>
          <p:nvPr/>
        </p:nvSpPr>
        <p:spPr>
          <a:xfrm>
            <a:off x="5377160" y="4417274"/>
            <a:ext cx="6090815" cy="19138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959" dirty="0">
                <a:latin typeface="Arial" panose="020B0604020202020204" pitchFamily="34" charset="0"/>
                <a:cs typeface="Arial" panose="020B0604020202020204" pitchFamily="34" charset="0"/>
              </a:rPr>
              <a:t>А. </a:t>
            </a:r>
            <a:r>
              <a:rPr lang="en-US" sz="2959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O‘tloq</a:t>
            </a:r>
            <a:endParaRPr lang="ru-RU" sz="2959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959" dirty="0">
                <a:latin typeface="Arial" panose="020B0604020202020204" pitchFamily="34" charset="0"/>
                <a:cs typeface="Arial" panose="020B0604020202020204" pitchFamily="34" charset="0"/>
              </a:rPr>
              <a:t>В. </a:t>
            </a:r>
            <a:r>
              <a:rPr lang="en-US" sz="2959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Botqoqlik</a:t>
            </a:r>
            <a:endParaRPr lang="ru-RU" sz="2959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959" dirty="0">
                <a:latin typeface="Arial" panose="020B0604020202020204" pitchFamily="34" charset="0"/>
                <a:cs typeface="Arial" panose="020B0604020202020204" pitchFamily="34" charset="0"/>
              </a:rPr>
              <a:t>С. </a:t>
            </a:r>
            <a:r>
              <a:rPr lang="en-US" sz="2959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Butalar</a:t>
            </a:r>
            <a:endParaRPr lang="ru-RU" sz="2959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959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2959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959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Mevali</a:t>
            </a:r>
            <a:r>
              <a:rPr lang="en-US" sz="2959" dirty="0" smtClean="0">
                <a:latin typeface="Arial" panose="020B0604020202020204" pitchFamily="34" charset="0"/>
                <a:cs typeface="Arial" panose="020B0604020202020204" pitchFamily="34" charset="0"/>
              </a:rPr>
              <a:t> bog‘</a:t>
            </a:r>
            <a:endParaRPr lang="en-US" sz="295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FF0CA0-A98C-4C2F-BFD6-EE4B93696DEC}"/>
              </a:ext>
            </a:extLst>
          </p:cNvPr>
          <p:cNvSpPr txBox="1"/>
          <p:nvPr/>
        </p:nvSpPr>
        <p:spPr>
          <a:xfrm>
            <a:off x="1161102" y="1067965"/>
            <a:ext cx="8432117" cy="6777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804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61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/>
          <a:srcRect l="3457"/>
          <a:stretch>
            <a:fillRect/>
          </a:stretch>
        </p:blipFill>
        <p:spPr bwMode="auto">
          <a:xfrm>
            <a:off x="6180669" y="1226716"/>
            <a:ext cx="5600700" cy="2965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4" descr="Как найти азимут | Автономное выживани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729" y="3916255"/>
            <a:ext cx="2778556" cy="2353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ttp://www.avdspb.ru/Images/animated-compass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869" y="4070100"/>
            <a:ext cx="2474342" cy="2476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697" y="1501739"/>
            <a:ext cx="2304992" cy="2052270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8777" y="0"/>
            <a:ext cx="12189015" cy="12027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en-US" sz="1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Yodga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olamiz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…</a:t>
            </a:r>
            <a:endParaRPr sz="6000" dirty="0"/>
          </a:p>
        </p:txBody>
      </p:sp>
      <p:sp>
        <p:nvSpPr>
          <p:cNvPr id="33794" name="AutoShape 2" descr="Woman hiking Illustrations and Clip Art. 5,519 Woman hiking royalty free  illustrations and drawings available to search from thousands of stock  vector EPS clipart graphic designers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2627581"/>
              </p:ext>
            </p:extLst>
          </p:nvPr>
        </p:nvGraphicFramePr>
        <p:xfrm>
          <a:off x="321399" y="3846642"/>
          <a:ext cx="2668118" cy="26996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7" name="Image" r:id="rId7" imgW="3364920" imgH="3237840" progId="Photoshop.Image.13">
                  <p:embed/>
                </p:oleObj>
              </mc:Choice>
              <mc:Fallback>
                <p:oleObj name="Image" r:id="rId7" imgW="3364920" imgH="32378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21399" y="3846642"/>
                        <a:ext cx="2668118" cy="26996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98931" y="1551898"/>
            <a:ext cx="2866786" cy="1951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0"/>
          <a:srcRect r="5194"/>
          <a:stretch>
            <a:fillRect/>
          </a:stretch>
        </p:blipFill>
        <p:spPr bwMode="auto">
          <a:xfrm>
            <a:off x="8782277" y="4212562"/>
            <a:ext cx="3092314" cy="213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493168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6" y="1"/>
            <a:ext cx="12186033" cy="70788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II.</a:t>
            </a:r>
            <a:r>
              <a:rPr lang="ru-RU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O‘tilgan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mavzular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test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savoli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tuzish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B25FF9D-A4E3-4D96-B79A-7F4EB3F32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618" y="2282407"/>
            <a:ext cx="4026223" cy="191385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F7B18D-63D4-4B21-9D1D-479064226C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618" y="4466670"/>
            <a:ext cx="4071545" cy="186446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D531267-D0B1-4952-AEF3-3EBF394986D4}"/>
              </a:ext>
            </a:extLst>
          </p:cNvPr>
          <p:cNvSpPr txBox="1"/>
          <p:nvPr/>
        </p:nvSpPr>
        <p:spPr>
          <a:xfrm>
            <a:off x="5377160" y="2184124"/>
            <a:ext cx="6090815" cy="19138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959" dirty="0">
                <a:latin typeface="Arial" panose="020B0604020202020204" pitchFamily="34" charset="0"/>
                <a:cs typeface="Arial" panose="020B0604020202020204" pitchFamily="34" charset="0"/>
              </a:rPr>
              <a:t>А. </a:t>
            </a:r>
            <a:r>
              <a:rPr lang="en-US" sz="2959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Mevali</a:t>
            </a:r>
            <a:r>
              <a:rPr lang="en-US" sz="2959" dirty="0" smtClean="0">
                <a:latin typeface="Arial" panose="020B0604020202020204" pitchFamily="34" charset="0"/>
                <a:cs typeface="Arial" panose="020B0604020202020204" pitchFamily="34" charset="0"/>
              </a:rPr>
              <a:t> bog‘</a:t>
            </a:r>
            <a:endParaRPr lang="ru-RU" sz="2959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959" dirty="0" smtClean="0">
                <a:latin typeface="Arial" panose="020B0604020202020204" pitchFamily="34" charset="0"/>
                <a:cs typeface="Arial" panose="020B0604020202020204" pitchFamily="34" charset="0"/>
              </a:rPr>
              <a:t>В. </a:t>
            </a:r>
            <a:r>
              <a:rPr lang="en-US" sz="2959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Yakka</a:t>
            </a:r>
            <a:r>
              <a:rPr lang="en-US" sz="2959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59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endParaRPr lang="ru-RU" sz="2959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959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959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959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Butalar</a:t>
            </a:r>
            <a:endParaRPr lang="ru-RU" sz="2959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959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2959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959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Aralash</a:t>
            </a:r>
            <a:r>
              <a:rPr lang="en-US" sz="2959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59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o‘rmon</a:t>
            </a:r>
            <a:endParaRPr lang="en-US" sz="295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8F44E5-63DB-40F9-A09D-6F469BF18900}"/>
              </a:ext>
            </a:extLst>
          </p:cNvPr>
          <p:cNvSpPr txBox="1"/>
          <p:nvPr/>
        </p:nvSpPr>
        <p:spPr>
          <a:xfrm>
            <a:off x="5377160" y="4417274"/>
            <a:ext cx="6090815" cy="19138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959" dirty="0">
                <a:latin typeface="Arial" panose="020B0604020202020204" pitchFamily="34" charset="0"/>
                <a:cs typeface="Arial" panose="020B0604020202020204" pitchFamily="34" charset="0"/>
              </a:rPr>
              <a:t>А. </a:t>
            </a:r>
            <a:r>
              <a:rPr lang="en-US" sz="2959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O‘tloq</a:t>
            </a:r>
            <a:endParaRPr lang="ru-RU" sz="2959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959" dirty="0">
                <a:latin typeface="Arial" panose="020B0604020202020204" pitchFamily="34" charset="0"/>
                <a:cs typeface="Arial" panose="020B0604020202020204" pitchFamily="34" charset="0"/>
              </a:rPr>
              <a:t>В. </a:t>
            </a:r>
            <a:r>
              <a:rPr lang="en-US" sz="2959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Botqoqlik</a:t>
            </a:r>
            <a:endParaRPr lang="ru-RU" sz="2959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959" dirty="0">
                <a:latin typeface="Arial" panose="020B0604020202020204" pitchFamily="34" charset="0"/>
                <a:cs typeface="Arial" panose="020B0604020202020204" pitchFamily="34" charset="0"/>
              </a:rPr>
              <a:t>С. </a:t>
            </a:r>
            <a:r>
              <a:rPr lang="en-US" sz="2959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Butalar</a:t>
            </a:r>
            <a:endParaRPr lang="ru-RU" sz="2959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959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2959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959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Mevali</a:t>
            </a:r>
            <a:r>
              <a:rPr lang="en-US" sz="2959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bog‘</a:t>
            </a:r>
            <a:endParaRPr lang="en-US" sz="2959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FF0CA0-A98C-4C2F-BFD6-EE4B93696DEC}"/>
              </a:ext>
            </a:extLst>
          </p:cNvPr>
          <p:cNvSpPr txBox="1"/>
          <p:nvPr/>
        </p:nvSpPr>
        <p:spPr>
          <a:xfrm>
            <a:off x="1161102" y="1067965"/>
            <a:ext cx="8432117" cy="6777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804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6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661" y="0"/>
            <a:ext cx="12192000" cy="1010689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II.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O‘tilgan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mavzular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yuzasidan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 test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savoli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tuzish</a:t>
            </a:r>
            <a:endParaRPr lang="ru-RU" b="1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13888" r="27480" b="2580"/>
          <a:stretch/>
        </p:blipFill>
        <p:spPr>
          <a:xfrm>
            <a:off x="4867275" y="1077706"/>
            <a:ext cx="7162799" cy="5152571"/>
          </a:xfrm>
          <a:prstGeom prst="rect">
            <a:avLst/>
          </a:prstGeom>
        </p:spPr>
      </p:pic>
      <p:sp>
        <p:nvSpPr>
          <p:cNvPr id="4" name="Овал 3"/>
          <p:cNvSpPr/>
          <p:nvPr/>
        </p:nvSpPr>
        <p:spPr>
          <a:xfrm>
            <a:off x="5057776" y="1135834"/>
            <a:ext cx="581025" cy="56197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8543925" y="1091374"/>
            <a:ext cx="581025" cy="56197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057775" y="3789640"/>
            <a:ext cx="581025" cy="56197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8486774" y="3789640"/>
            <a:ext cx="581025" cy="56197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4" descr="Опрос для читателей сайт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3394" y="4532870"/>
            <a:ext cx="1518425" cy="2040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751693D-E1E9-48AC-AE63-125FD080F9EC}"/>
              </a:ext>
            </a:extLst>
          </p:cNvPr>
          <p:cNvSpPr txBox="1"/>
          <p:nvPr/>
        </p:nvSpPr>
        <p:spPr>
          <a:xfrm>
            <a:off x="0" y="1273741"/>
            <a:ext cx="4954136" cy="3019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O‘zan</a:t>
            </a:r>
            <a:r>
              <a:rPr lang="en-US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80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ataluvchi</a:t>
            </a:r>
            <a:r>
              <a:rPr lang="en-US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chuqurlikda</a:t>
            </a:r>
            <a:r>
              <a:rPr lang="en-US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oqayotgan</a:t>
            </a:r>
            <a:r>
              <a:rPr lang="en-US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oqimi</a:t>
            </a:r>
            <a:r>
              <a:rPr lang="en-US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80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804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3768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661" y="0"/>
            <a:ext cx="12192000" cy="1010689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II.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O‘tilgan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mavzular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yuzasidan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 test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savoli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tuzish</a:t>
            </a:r>
            <a:endParaRPr lang="ru-RU" b="1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13888" r="27480" b="2580"/>
          <a:stretch/>
        </p:blipFill>
        <p:spPr>
          <a:xfrm>
            <a:off x="4850341" y="1094640"/>
            <a:ext cx="7162799" cy="515257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751693D-E1E9-48AC-AE63-125FD080F9EC}"/>
              </a:ext>
            </a:extLst>
          </p:cNvPr>
          <p:cNvSpPr txBox="1"/>
          <p:nvPr/>
        </p:nvSpPr>
        <p:spPr>
          <a:xfrm>
            <a:off x="-10661" y="1513454"/>
            <a:ext cx="4954136" cy="3019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O‘zan</a:t>
            </a:r>
            <a:r>
              <a:rPr lang="en-US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80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ataluvchi</a:t>
            </a:r>
            <a:r>
              <a:rPr lang="en-US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chuqurlikda</a:t>
            </a:r>
            <a:r>
              <a:rPr lang="en-US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oqayotgan</a:t>
            </a:r>
            <a:r>
              <a:rPr lang="en-US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oqimi</a:t>
            </a:r>
            <a:r>
              <a:rPr lang="en-US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80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804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057776" y="1135834"/>
            <a:ext cx="581025" cy="56197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8543925" y="1091374"/>
            <a:ext cx="581025" cy="56197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057775" y="3789640"/>
            <a:ext cx="581025" cy="56197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8486774" y="3789640"/>
            <a:ext cx="581025" cy="56197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7936" y="4629743"/>
            <a:ext cx="3880742" cy="677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804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804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804" b="1" dirty="0" smtClean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3804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endParaRPr lang="ru-RU" sz="3804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23200" y="3132667"/>
            <a:ext cx="364067" cy="3386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732180" y="3979081"/>
            <a:ext cx="364067" cy="3386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1362266" y="3188326"/>
            <a:ext cx="364067" cy="3386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1150598" y="5715000"/>
            <a:ext cx="474135" cy="3386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1772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6" y="48"/>
            <a:ext cx="12186033" cy="70788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II.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O‘tilgan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mavzular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test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savoli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tuzish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42F899-621D-4551-BFF0-31183C03A606}"/>
              </a:ext>
            </a:extLst>
          </p:cNvPr>
          <p:cNvSpPr txBox="1"/>
          <p:nvPr/>
        </p:nvSpPr>
        <p:spPr>
          <a:xfrm>
            <a:off x="244475" y="934986"/>
            <a:ext cx="11479864" cy="4256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38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Ekvatordan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382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dirty="0" err="1">
                <a:latin typeface="Arial" panose="020B0604020202020204" pitchFamily="34" charset="0"/>
                <a:cs typeface="Arial" panose="020B0604020202020204" pitchFamily="34" charset="0"/>
              </a:rPr>
              <a:t>nuqtagacha</a:t>
            </a:r>
            <a:r>
              <a:rPr lang="en-US" sz="3382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 meridian </a:t>
            </a:r>
            <a:r>
              <a:rPr lang="en-US" sz="3382" b="1" dirty="0" err="1">
                <a:latin typeface="Arial" panose="020B0604020202020204" pitchFamily="34" charset="0"/>
                <a:cs typeface="Arial" panose="020B0604020202020204" pitchFamily="34" charset="0"/>
              </a:rPr>
              <a:t>yoyining</a:t>
            </a:r>
            <a:r>
              <a:rPr lang="en-US" sz="3382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dirty="0" err="1">
                <a:latin typeface="Arial" panose="020B0604020202020204" pitchFamily="34" charset="0"/>
                <a:cs typeface="Arial" panose="020B0604020202020204" pitchFamily="34" charset="0"/>
              </a:rPr>
              <a:t>daraja</a:t>
            </a:r>
            <a:r>
              <a:rPr lang="en-US" sz="3382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382" b="1" dirty="0" err="1">
                <a:latin typeface="Arial" panose="020B0604020202020204" pitchFamily="34" charset="0"/>
                <a:cs typeface="Arial" panose="020B0604020202020204" pitchFamily="34" charset="0"/>
              </a:rPr>
              <a:t>gradus</a:t>
            </a:r>
            <a:r>
              <a:rPr lang="en-US" sz="3382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382" b="1" dirty="0" err="1">
                <a:latin typeface="Arial" panose="020B0604020202020204" pitchFamily="34" charset="0"/>
                <a:cs typeface="Arial" panose="020B0604020202020204" pitchFamily="34" charset="0"/>
              </a:rPr>
              <a:t>hisobidagi</a:t>
            </a:r>
            <a:r>
              <a:rPr lang="en-US" sz="3382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kattaligiga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…… </a:t>
            </a:r>
            <a:r>
              <a:rPr lang="en-US" sz="338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382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382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382" b="1" i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382" b="1" dirty="0">
                <a:latin typeface="Arial" panose="020B0604020202020204" pitchFamily="34" charset="0"/>
                <a:cs typeface="Arial" panose="020B0604020202020204" pitchFamily="34" charset="0"/>
              </a:rPr>
              <a:t>А. </a:t>
            </a:r>
            <a:r>
              <a:rPr lang="en-US" sz="338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endParaRPr lang="ru-RU" sz="3382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382" b="1" dirty="0">
                <a:latin typeface="Arial" panose="020B0604020202020204" pitchFamily="34" charset="0"/>
                <a:cs typeface="Arial" panose="020B0604020202020204" pitchFamily="34" charset="0"/>
              </a:rPr>
              <a:t>В. </a:t>
            </a:r>
            <a:r>
              <a:rPr lang="en-US" sz="338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Ekvator</a:t>
            </a:r>
            <a:endParaRPr lang="ru-RU" sz="3382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382" b="1" dirty="0">
                <a:latin typeface="Arial" panose="020B0604020202020204" pitchFamily="34" charset="0"/>
                <a:cs typeface="Arial" panose="020B0604020202020204" pitchFamily="34" charset="0"/>
              </a:rPr>
              <a:t>С. </a:t>
            </a:r>
            <a:r>
              <a:rPr lang="en-US" sz="338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uzunlik</a:t>
            </a:r>
            <a:endParaRPr lang="ru-RU" sz="3382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38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kenglik</a:t>
            </a:r>
            <a:endParaRPr lang="en-US" sz="3382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48946" t="15737"/>
          <a:stretch/>
        </p:blipFill>
        <p:spPr>
          <a:xfrm>
            <a:off x="5438307" y="2120899"/>
            <a:ext cx="4581993" cy="424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955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6" y="48"/>
            <a:ext cx="12186033" cy="70788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II.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O‘tilgan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mavzular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test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savoli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tuzish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42F899-621D-4551-BFF0-31183C03A606}"/>
              </a:ext>
            </a:extLst>
          </p:cNvPr>
          <p:cNvSpPr txBox="1"/>
          <p:nvPr/>
        </p:nvSpPr>
        <p:spPr>
          <a:xfrm>
            <a:off x="244475" y="934986"/>
            <a:ext cx="11479864" cy="4256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38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Ekvatordan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382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dirty="0" err="1">
                <a:latin typeface="Arial" panose="020B0604020202020204" pitchFamily="34" charset="0"/>
                <a:cs typeface="Arial" panose="020B0604020202020204" pitchFamily="34" charset="0"/>
              </a:rPr>
              <a:t>nuqtagacha</a:t>
            </a:r>
            <a:r>
              <a:rPr lang="en-US" sz="3382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 meridian </a:t>
            </a:r>
            <a:r>
              <a:rPr lang="en-US" sz="3382" b="1" dirty="0" err="1">
                <a:latin typeface="Arial" panose="020B0604020202020204" pitchFamily="34" charset="0"/>
                <a:cs typeface="Arial" panose="020B0604020202020204" pitchFamily="34" charset="0"/>
              </a:rPr>
              <a:t>yoyining</a:t>
            </a:r>
            <a:r>
              <a:rPr lang="en-US" sz="3382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dirty="0" err="1">
                <a:latin typeface="Arial" panose="020B0604020202020204" pitchFamily="34" charset="0"/>
                <a:cs typeface="Arial" panose="020B0604020202020204" pitchFamily="34" charset="0"/>
              </a:rPr>
              <a:t>daraja</a:t>
            </a:r>
            <a:r>
              <a:rPr lang="en-US" sz="3382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382" b="1" dirty="0" err="1">
                <a:latin typeface="Arial" panose="020B0604020202020204" pitchFamily="34" charset="0"/>
                <a:cs typeface="Arial" panose="020B0604020202020204" pitchFamily="34" charset="0"/>
              </a:rPr>
              <a:t>gradus</a:t>
            </a:r>
            <a:r>
              <a:rPr lang="en-US" sz="3382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382" b="1" dirty="0" err="1">
                <a:latin typeface="Arial" panose="020B0604020202020204" pitchFamily="34" charset="0"/>
                <a:cs typeface="Arial" panose="020B0604020202020204" pitchFamily="34" charset="0"/>
              </a:rPr>
              <a:t>hisobidagi</a:t>
            </a:r>
            <a:r>
              <a:rPr lang="en-US" sz="3382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kattaligiga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…… </a:t>
            </a:r>
            <a:r>
              <a:rPr lang="en-US" sz="338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382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382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382" b="1" i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382" b="1" dirty="0">
                <a:latin typeface="Arial" panose="020B0604020202020204" pitchFamily="34" charset="0"/>
                <a:cs typeface="Arial" panose="020B0604020202020204" pitchFamily="34" charset="0"/>
              </a:rPr>
              <a:t>А. </a:t>
            </a:r>
            <a:r>
              <a:rPr lang="en-US" sz="338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endParaRPr lang="ru-RU" sz="3382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382" b="1" dirty="0">
                <a:latin typeface="Arial" panose="020B0604020202020204" pitchFamily="34" charset="0"/>
                <a:cs typeface="Arial" panose="020B0604020202020204" pitchFamily="34" charset="0"/>
              </a:rPr>
              <a:t>В. </a:t>
            </a:r>
            <a:r>
              <a:rPr lang="en-US" sz="338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Ekvator</a:t>
            </a:r>
            <a:endParaRPr lang="ru-RU" sz="3382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382" b="1" dirty="0">
                <a:latin typeface="Arial" panose="020B0604020202020204" pitchFamily="34" charset="0"/>
                <a:cs typeface="Arial" panose="020B0604020202020204" pitchFamily="34" charset="0"/>
              </a:rPr>
              <a:t>С. </a:t>
            </a:r>
            <a:r>
              <a:rPr lang="en-US" sz="338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uzunlik</a:t>
            </a:r>
            <a:endParaRPr lang="ru-RU" sz="3382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382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3382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382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382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</a:t>
            </a:r>
            <a:endParaRPr lang="en-US" sz="3382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48946" t="15737"/>
          <a:stretch/>
        </p:blipFill>
        <p:spPr>
          <a:xfrm>
            <a:off x="5438307" y="2120899"/>
            <a:ext cx="4581993" cy="424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959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47041" t="17011"/>
          <a:stretch/>
        </p:blipFill>
        <p:spPr>
          <a:xfrm rot="174364">
            <a:off x="6711995" y="1444804"/>
            <a:ext cx="5561506" cy="490227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86" y="48"/>
            <a:ext cx="12186033" cy="70788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II.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O‘tilgan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mavzular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test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savoli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tuzish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42F899-621D-4551-BFF0-31183C03A606}"/>
              </a:ext>
            </a:extLst>
          </p:cNvPr>
          <p:cNvSpPr txBox="1"/>
          <p:nvPr/>
        </p:nvSpPr>
        <p:spPr>
          <a:xfrm>
            <a:off x="228531" y="993551"/>
            <a:ext cx="11479864" cy="3310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….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….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382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382" b="1" i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382" b="1" dirty="0">
                <a:latin typeface="Arial" panose="020B0604020202020204" pitchFamily="34" charset="0"/>
                <a:cs typeface="Arial" panose="020B0604020202020204" pitchFamily="34" charset="0"/>
              </a:rPr>
              <a:t>А. </a:t>
            </a:r>
            <a:r>
              <a:rPr lang="en-US" sz="338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Janubi-sharqiy</a:t>
            </a:r>
            <a:endParaRPr lang="ru-RU" sz="3382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382" b="1" dirty="0">
                <a:latin typeface="Arial" panose="020B0604020202020204" pitchFamily="34" charset="0"/>
                <a:cs typeface="Arial" panose="020B0604020202020204" pitchFamily="34" charset="0"/>
              </a:rPr>
              <a:t>В. </a:t>
            </a:r>
            <a:r>
              <a:rPr lang="en-US" sz="338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Shimoli-sharqiy</a:t>
            </a:r>
            <a:endParaRPr lang="ru-RU" sz="3382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382" b="1" dirty="0">
                <a:latin typeface="Arial" panose="020B0604020202020204" pitchFamily="34" charset="0"/>
                <a:cs typeface="Arial" panose="020B0604020202020204" pitchFamily="34" charset="0"/>
              </a:rPr>
              <a:t>С. </a:t>
            </a:r>
            <a:r>
              <a:rPr lang="en-US" sz="338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endParaRPr lang="ru-RU" sz="3382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38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endParaRPr lang="en-US" sz="3382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02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47041" t="17011"/>
          <a:stretch/>
        </p:blipFill>
        <p:spPr>
          <a:xfrm rot="174364">
            <a:off x="6711995" y="1444804"/>
            <a:ext cx="5561506" cy="490227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86" y="48"/>
            <a:ext cx="12186033" cy="70788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II.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O‘tilgan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mavzular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test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savoli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tuzish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42F899-621D-4551-BFF0-31183C03A606}"/>
              </a:ext>
            </a:extLst>
          </p:cNvPr>
          <p:cNvSpPr txBox="1"/>
          <p:nvPr/>
        </p:nvSpPr>
        <p:spPr>
          <a:xfrm>
            <a:off x="228531" y="993551"/>
            <a:ext cx="11479864" cy="3310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….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….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382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382" b="1" i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382" b="1" dirty="0">
                <a:latin typeface="Arial" panose="020B0604020202020204" pitchFamily="34" charset="0"/>
                <a:cs typeface="Arial" panose="020B0604020202020204" pitchFamily="34" charset="0"/>
              </a:rPr>
              <a:t>А. </a:t>
            </a:r>
            <a:r>
              <a:rPr lang="en-US" sz="338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Janubi-sharqiy</a:t>
            </a:r>
            <a:endParaRPr lang="ru-RU" sz="3382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382" b="1" dirty="0">
                <a:latin typeface="Arial" panose="020B0604020202020204" pitchFamily="34" charset="0"/>
                <a:cs typeface="Arial" panose="020B0604020202020204" pitchFamily="34" charset="0"/>
              </a:rPr>
              <a:t>В. </a:t>
            </a:r>
            <a:r>
              <a:rPr lang="en-US" sz="338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Shimoli-sharqiy</a:t>
            </a:r>
            <a:endParaRPr lang="ru-RU" sz="3382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382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 </a:t>
            </a:r>
            <a:r>
              <a:rPr lang="en-US" sz="3382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3382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382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endParaRPr lang="ru-RU" sz="3382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38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8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endParaRPr lang="en-US" sz="3382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51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6" y="48"/>
            <a:ext cx="12186033" cy="70788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II.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O‘tilgan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mavzular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test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savoli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tuzish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42F899-621D-4551-BFF0-31183C03A606}"/>
              </a:ext>
            </a:extLst>
          </p:cNvPr>
          <p:cNvSpPr txBox="1"/>
          <p:nvPr/>
        </p:nvSpPr>
        <p:spPr>
          <a:xfrm>
            <a:off x="267170" y="1074686"/>
            <a:ext cx="11479864" cy="4446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koordinata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xato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382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382" b="1" i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382" b="1" dirty="0">
                <a:latin typeface="Arial" panose="020B0604020202020204" pitchFamily="34" charset="0"/>
                <a:cs typeface="Arial" panose="020B0604020202020204" pitchFamily="34" charset="0"/>
              </a:rPr>
              <a:t>А. 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r>
              <a:rPr lang="ru-RU" sz="3382" b="1" dirty="0">
                <a:latin typeface="Arial" panose="020B0604020202020204" pitchFamily="34" charset="0"/>
                <a:cs typeface="Arial" panose="020B0604020202020204" pitchFamily="34" charset="0"/>
              </a:rPr>
              <a:t>° 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g‘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382" b="1" dirty="0">
                <a:latin typeface="Arial" panose="020B0604020202020204" pitchFamily="34" charset="0"/>
                <a:cs typeface="Arial" panose="020B0604020202020204" pitchFamily="34" charset="0"/>
              </a:rPr>
              <a:t>85° 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j. u.</a:t>
            </a:r>
            <a:endParaRPr lang="ru-RU" sz="3382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382" b="1" dirty="0">
                <a:latin typeface="Arial" panose="020B0604020202020204" pitchFamily="34" charset="0"/>
                <a:cs typeface="Arial" panose="020B0604020202020204" pitchFamily="34" charset="0"/>
              </a:rPr>
              <a:t>В. 35° </a:t>
            </a:r>
            <a:r>
              <a:rPr lang="en-US" sz="338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382" b="1" dirty="0">
                <a:latin typeface="Arial" panose="020B0604020202020204" pitchFamily="34" charset="0"/>
                <a:cs typeface="Arial" panose="020B0604020202020204" pitchFamily="34" charset="0"/>
              </a:rPr>
              <a:t>85° </a:t>
            </a:r>
            <a:r>
              <a:rPr lang="en-US" sz="338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shq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382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382" b="1" dirty="0">
                <a:latin typeface="Arial" panose="020B0604020202020204" pitchFamily="34" charset="0"/>
                <a:cs typeface="Arial" panose="020B0604020202020204" pitchFamily="34" charset="0"/>
              </a:rPr>
              <a:t>С. 35° 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382" b="1" dirty="0">
                <a:latin typeface="Arial" panose="020B0604020202020204" pitchFamily="34" charset="0"/>
                <a:cs typeface="Arial" panose="020B0604020202020204" pitchFamily="34" charset="0"/>
              </a:rPr>
              <a:t>85° 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g‘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382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ru-RU" sz="3382" b="1" dirty="0">
                <a:latin typeface="Arial" panose="020B0604020202020204" pitchFamily="34" charset="0"/>
                <a:cs typeface="Arial" panose="020B0604020202020204" pitchFamily="34" charset="0"/>
              </a:rPr>
              <a:t>35° </a:t>
            </a:r>
            <a:r>
              <a:rPr lang="en-US" sz="338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382" b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3382" b="1" dirty="0">
                <a:latin typeface="Arial" panose="020B0604020202020204" pitchFamily="34" charset="0"/>
                <a:cs typeface="Arial" panose="020B0604020202020204" pitchFamily="34" charset="0"/>
              </a:rPr>
              <a:t>. 85° </a:t>
            </a:r>
            <a:r>
              <a:rPr lang="en-US" sz="3382" b="1" dirty="0">
                <a:latin typeface="Arial" panose="020B0604020202020204" pitchFamily="34" charset="0"/>
                <a:cs typeface="Arial" panose="020B0604020202020204" pitchFamily="34" charset="0"/>
              </a:rPr>
              <a:t>g‘</a:t>
            </a:r>
            <a:r>
              <a:rPr lang="ru-RU" sz="3382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382" b="1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ru-RU" sz="3382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382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382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9579469"/>
              </p:ext>
            </p:extLst>
          </p:nvPr>
        </p:nvGraphicFramePr>
        <p:xfrm>
          <a:off x="6214704" y="1955800"/>
          <a:ext cx="4989105" cy="455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7" name="Image" r:id="rId3" imgW="7517160" imgH="6869520" progId="Photoshop.Image.13">
                  <p:embed/>
                </p:oleObj>
              </mc:Choice>
              <mc:Fallback>
                <p:oleObj name="Image" r:id="rId3" imgW="7517160" imgH="686952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14704" y="1955800"/>
                        <a:ext cx="4989105" cy="4559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6507773" y="2974628"/>
            <a:ext cx="979755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endPara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747153" y="3268419"/>
            <a:ext cx="1152880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endPara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587912" y="4678472"/>
            <a:ext cx="2242687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587912" y="5673027"/>
            <a:ext cx="2242687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83061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6" y="48"/>
            <a:ext cx="12186033" cy="70788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II.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O‘tilgan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mavzular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test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savoli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tuzish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42F899-621D-4551-BFF0-31183C03A606}"/>
              </a:ext>
            </a:extLst>
          </p:cNvPr>
          <p:cNvSpPr txBox="1"/>
          <p:nvPr/>
        </p:nvSpPr>
        <p:spPr>
          <a:xfrm>
            <a:off x="267170" y="1074686"/>
            <a:ext cx="11479864" cy="4446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koordinata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xato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382" b="1" i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382" b="1" i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382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 </a:t>
            </a:r>
            <a:r>
              <a:rPr lang="ru-RU" sz="3382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r>
              <a:rPr lang="ru-RU" sz="3382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 </a:t>
            </a:r>
            <a:r>
              <a:rPr lang="en-US" sz="3382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</a:t>
            </a:r>
            <a:r>
              <a:rPr lang="ru-RU" sz="3382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382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3382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382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85° </a:t>
            </a:r>
            <a:r>
              <a:rPr lang="en-US" sz="3382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j. u.</a:t>
            </a:r>
            <a:endParaRPr lang="ru-RU" sz="3382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382" b="1" dirty="0">
                <a:latin typeface="Arial" panose="020B0604020202020204" pitchFamily="34" charset="0"/>
                <a:cs typeface="Arial" panose="020B0604020202020204" pitchFamily="34" charset="0"/>
              </a:rPr>
              <a:t>В. 35° </a:t>
            </a:r>
            <a:r>
              <a:rPr lang="en-US" sz="338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382" b="1" dirty="0">
                <a:latin typeface="Arial" panose="020B0604020202020204" pitchFamily="34" charset="0"/>
                <a:cs typeface="Arial" panose="020B0604020202020204" pitchFamily="34" charset="0"/>
              </a:rPr>
              <a:t>85° </a:t>
            </a:r>
            <a:r>
              <a:rPr lang="en-US" sz="338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shq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382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382" b="1" dirty="0">
                <a:latin typeface="Arial" panose="020B0604020202020204" pitchFamily="34" charset="0"/>
                <a:cs typeface="Arial" panose="020B0604020202020204" pitchFamily="34" charset="0"/>
              </a:rPr>
              <a:t>С. 35° 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382" b="1" dirty="0">
                <a:latin typeface="Arial" panose="020B0604020202020204" pitchFamily="34" charset="0"/>
                <a:cs typeface="Arial" panose="020B0604020202020204" pitchFamily="34" charset="0"/>
              </a:rPr>
              <a:t>85° 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g‘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382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ru-RU" sz="3382" b="1" dirty="0">
                <a:latin typeface="Arial" panose="020B0604020202020204" pitchFamily="34" charset="0"/>
                <a:cs typeface="Arial" panose="020B0604020202020204" pitchFamily="34" charset="0"/>
              </a:rPr>
              <a:t>35° </a:t>
            </a:r>
            <a:r>
              <a:rPr lang="en-US" sz="3382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ru-RU" sz="3382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382" b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3382" b="1" dirty="0">
                <a:latin typeface="Arial" panose="020B0604020202020204" pitchFamily="34" charset="0"/>
                <a:cs typeface="Arial" panose="020B0604020202020204" pitchFamily="34" charset="0"/>
              </a:rPr>
              <a:t>. 85° </a:t>
            </a:r>
            <a:r>
              <a:rPr lang="en-US" sz="3382" b="1" dirty="0">
                <a:latin typeface="Arial" panose="020B0604020202020204" pitchFamily="34" charset="0"/>
                <a:cs typeface="Arial" panose="020B0604020202020204" pitchFamily="34" charset="0"/>
              </a:rPr>
              <a:t>g‘</a:t>
            </a:r>
            <a:r>
              <a:rPr lang="ru-RU" sz="3382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382" b="1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ru-RU" sz="3382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382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382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/>
          </p:nvPr>
        </p:nvGraphicFramePr>
        <p:xfrm>
          <a:off x="6214704" y="1955800"/>
          <a:ext cx="4989105" cy="455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0" name="Image" r:id="rId3" imgW="7517160" imgH="6869520" progId="Photoshop.Image.13">
                  <p:embed/>
                </p:oleObj>
              </mc:Choice>
              <mc:Fallback>
                <p:oleObj name="Image" r:id="rId3" imgW="7517160" imgH="686952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14704" y="1955800"/>
                        <a:ext cx="4989105" cy="4559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6507773" y="2974628"/>
            <a:ext cx="979755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endPara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747153" y="3268419"/>
            <a:ext cx="1152880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endPara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587912" y="4678472"/>
            <a:ext cx="2242687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587912" y="5673027"/>
            <a:ext cx="2242687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54276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4" y="-34649"/>
            <a:ext cx="12186033" cy="138499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III.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Quyida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rasmda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qizil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sariq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qora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strelkalar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qaysi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sayyohlarning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sayohat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yo‘llari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tasvirlanganligini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darslikdan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foydalanib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Bu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sayohatlar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nimalarni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isbotladi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 </a:t>
            </a:r>
            <a:endParaRPr lang="ru-RU" sz="3804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937" y="1350346"/>
            <a:ext cx="11409363" cy="5441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56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24806" y="1042199"/>
            <a:ext cx="4389481" cy="2988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57540" y="4535215"/>
            <a:ext cx="11882886" cy="1382986"/>
          </a:xfrm>
          <a:prstGeom prst="wedgeRoundRectCallout">
            <a:avLst>
              <a:gd name="adj1" fmla="val 18104"/>
              <a:gd name="adj2" fmla="val -64177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967" y="0"/>
            <a:ext cx="12186033" cy="87286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072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5072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5072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Quyidagi</a:t>
            </a:r>
            <a:r>
              <a:rPr lang="en-US" sz="5072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72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5072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72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5072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72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bering</a:t>
            </a:r>
            <a:r>
              <a:rPr lang="en-US" sz="5072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23575F-4FDA-4D50-A3CE-8768F6A79E71}"/>
              </a:ext>
            </a:extLst>
          </p:cNvPr>
          <p:cNvSpPr txBox="1"/>
          <p:nvPr/>
        </p:nvSpPr>
        <p:spPr>
          <a:xfrm>
            <a:off x="157540" y="4685042"/>
            <a:ext cx="1195203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Miloddan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avvalgi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3-asrda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Yerning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kattaligini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ancha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aniq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hisoblagan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dunyo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xaritasini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tuzgan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qadimgi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>
                <a:latin typeface="Arial" pitchFamily="34" charset="0"/>
                <a:cs typeface="Arial" pitchFamily="34" charset="0"/>
              </a:rPr>
              <a:t>yunon</a:t>
            </a:r>
            <a:r>
              <a:rPr lang="en-US" sz="3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olimi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kim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Эратосфен - вся правда о талантливом мыслителе и одаренном ученом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1" t="6636" b="8697"/>
          <a:stretch/>
        </p:blipFill>
        <p:spPr bwMode="auto">
          <a:xfrm flipH="1">
            <a:off x="239968" y="954958"/>
            <a:ext cx="2579432" cy="3225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4" name="Picture 4" descr="2256 лет назад Эратосфен Киренский впервые в мире вычислил радиус Земли:  blogrev — LiveJourna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098" y="1227324"/>
            <a:ext cx="4125827" cy="2681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076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Прямоугольник 6"/>
          <p:cNvSpPr/>
          <p:nvPr/>
        </p:nvSpPr>
        <p:spPr>
          <a:xfrm>
            <a:off x="986971" y="0"/>
            <a:ext cx="1074057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Fernan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Magellan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1442" name="Picture 2" descr="Ferdinand Magellan - Early Years, Expedition &amp; Legacy - HISTOR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2277" y="1155398"/>
            <a:ext cx="2663323" cy="332865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17977" y="4596784"/>
            <a:ext cx="11709401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   1519-1522-yillarda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Fernan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Magellan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boshchiligidagi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ispanlar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ekspeditsiyasi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kemalarda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dunyoni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g‘arbdan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sharqqa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aylanib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chiqdi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Tinch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okeanni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kesib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o‘tdi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Natijada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Yerning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sharsimonligi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isbotlandi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yuzining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qismini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suv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qoplab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yotishi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aniqlandi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4100" y="1155398"/>
            <a:ext cx="5225200" cy="331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" descr="корабль на море в ясную погоду&quot; — card of the user Дмитрий Г. in ...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57760" y="1151605"/>
            <a:ext cx="3569140" cy="3296200"/>
          </a:xfrm>
          <a:prstGeom prst="rect">
            <a:avLst/>
          </a:prstGeom>
          <a:noFill/>
        </p:spPr>
      </p:pic>
      <p:pic>
        <p:nvPicPr>
          <p:cNvPr id="16" name="Picture 4" descr="Первое кругосветное путешествие Фернана Магеллана"/>
          <p:cNvPicPr>
            <a:picLocks noChangeAspect="1" noChangeArrowheads="1"/>
          </p:cNvPicPr>
          <p:nvPr/>
        </p:nvPicPr>
        <p:blipFill>
          <a:blip r:embed="rId5" cstate="print"/>
          <a:srcRect b="991"/>
          <a:stretch>
            <a:fillRect/>
          </a:stretch>
        </p:blipFill>
        <p:spPr bwMode="auto">
          <a:xfrm>
            <a:off x="11212598" y="3703155"/>
            <a:ext cx="614780" cy="5856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984933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947711" y="-42685"/>
            <a:ext cx="10278534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6000" kern="0" spc="21" dirty="0" err="1">
                <a:solidFill>
                  <a:sysClr val="window" lastClr="FFFFFF"/>
                </a:solidFill>
              </a:rPr>
              <a:t>Vasko</a:t>
            </a:r>
            <a:r>
              <a:rPr lang="en-US" sz="6000" kern="0" spc="21" dirty="0">
                <a:solidFill>
                  <a:sysClr val="window" lastClr="FFFFFF"/>
                </a:solidFill>
              </a:rPr>
              <a:t> da Gama</a:t>
            </a:r>
          </a:p>
        </p:txBody>
      </p:sp>
      <p:pic>
        <p:nvPicPr>
          <p:cNvPr id="1026" name="Picture 2" descr="Где родился Васко да Гама? | KONSPEKTY.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08" y="1226102"/>
            <a:ext cx="2521470" cy="3256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7489" y="5487065"/>
            <a:ext cx="1106643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152400" algn="just" defTabSz="180975"/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Kemada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Lissabondan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chiqib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janubini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aylanib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o‘tib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Hindistonga</a:t>
            </a:r>
            <a:r>
              <a:rPr lang="en-US" sz="2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boradigan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dengiz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yo‘lini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ochgan</a:t>
            </a:r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en-US" sz="2400" b="1" dirty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969" y="1101865"/>
            <a:ext cx="4564431" cy="4187798"/>
          </a:xfrm>
          <a:prstGeom prst="rect">
            <a:avLst/>
          </a:prstGeom>
        </p:spPr>
      </p:pic>
      <p:pic>
        <p:nvPicPr>
          <p:cNvPr id="14" name="Picture 2" descr="Корабль в море GIF - Загрузить и поделиться на PHONEKY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14891" y="1101865"/>
            <a:ext cx="4098241" cy="41466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3398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73957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9" name="Picture 4" descr="Христофор Колумб и его открытие Америк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203198" y="1172633"/>
            <a:ext cx="2642042" cy="3491237"/>
          </a:xfrm>
          <a:prstGeom prst="rect">
            <a:avLst/>
          </a:prstGeom>
          <a:noFill/>
        </p:spPr>
      </p:pic>
      <p:pic>
        <p:nvPicPr>
          <p:cNvPr id="32772" name="Picture 4" descr="Быть умным - это модно: Земля Винланд: как викинги опередили Колумб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900581" y="1172633"/>
            <a:ext cx="2958548" cy="198619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95300" y="0"/>
            <a:ext cx="11404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Xristofor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Kolumb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4827" y="4977003"/>
            <a:ext cx="1154430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1492-yilda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Xristofor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Kolumb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boshchiligidagi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ekspeditsiya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Hindistonga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400" b="1" dirty="0" smtClean="0">
                <a:latin typeface="Arial" pitchFamily="34" charset="0"/>
                <a:cs typeface="Arial" pitchFamily="34" charset="0"/>
              </a:rPr>
            </a:b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dengiz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orqali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yo‘l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topish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maqsadida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Ispaniyadan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g‘arbga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tomon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kemada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suzib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ketadi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U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Atlantika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okeanini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kesib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o‘tib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Amerika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qirg‘oqlariga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/>
            </a:r>
            <a:br>
              <a:rPr lang="en-US" sz="2400" b="1" dirty="0">
                <a:latin typeface="Arial" pitchFamily="34" charset="0"/>
                <a:cs typeface="Arial" pitchFamily="34" charset="0"/>
              </a:rPr>
            </a:br>
            <a:r>
              <a:rPr lang="en-US" sz="2400" b="1" dirty="0" err="1">
                <a:latin typeface="Arial" pitchFamily="34" charset="0"/>
                <a:cs typeface="Arial" pitchFamily="34" charset="0"/>
              </a:rPr>
              <a:t>yetib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borgan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70" name="Picture 2" descr="2 Kolumb tomonidan Amerikaning kashf qilinishi. Va kim birinchi bo ..."/>
          <p:cNvPicPr>
            <a:picLocks noChangeAspect="1" noChangeArrowheads="1"/>
          </p:cNvPicPr>
          <p:nvPr/>
        </p:nvPicPr>
        <p:blipFill>
          <a:blip r:embed="rId5"/>
          <a:srcRect b="4317"/>
          <a:stretch>
            <a:fillRect/>
          </a:stretch>
        </p:blipFill>
        <p:spPr bwMode="auto">
          <a:xfrm>
            <a:off x="3099616" y="1433088"/>
            <a:ext cx="4237877" cy="3017309"/>
          </a:xfrm>
          <a:prstGeom prst="rect">
            <a:avLst/>
          </a:prstGeom>
          <a:noFill/>
        </p:spPr>
      </p:pic>
      <p:pic>
        <p:nvPicPr>
          <p:cNvPr id="14" name="Picture 2" descr="Xristofor Kolumb haqida qiziqarli faktlar | Odam.uz - Odamlar ...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561520" y="3203567"/>
            <a:ext cx="3313311" cy="16868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2592880"/>
              </p:ext>
            </p:extLst>
          </p:nvPr>
        </p:nvGraphicFramePr>
        <p:xfrm>
          <a:off x="2972617" y="1302860"/>
          <a:ext cx="5336888" cy="32777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4" name="Image" r:id="rId7" imgW="6945840" imgH="4266360" progId="Photoshop.Image.13">
                  <p:embed/>
                </p:oleObj>
              </mc:Choice>
              <mc:Fallback>
                <p:oleObj name="Image" r:id="rId7" imgW="6945840" imgH="426636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972617" y="1302860"/>
                        <a:ext cx="5336888" cy="32777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85973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4" y="-34649"/>
            <a:ext cx="12186033" cy="107721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IV.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Quyida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rasmlari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sayyoralarning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nomlarini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topib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Yerga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yaqin-uzoqligiga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qarab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ketma-ketlikda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joylashtiring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731A86-2123-488D-8C8E-B46BDED27C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05" t="10078" r="22062" b="12426"/>
          <a:stretch/>
        </p:blipFill>
        <p:spPr>
          <a:xfrm>
            <a:off x="1129430" y="1859998"/>
            <a:ext cx="2898881" cy="2850631"/>
          </a:xfrm>
          <a:prstGeom prst="ellipse">
            <a:avLst/>
          </a:prstGeom>
        </p:spPr>
      </p:pic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D615A50E-E5FF-47EA-B461-204301D83C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5717192"/>
              </p:ext>
            </p:extLst>
          </p:nvPr>
        </p:nvGraphicFramePr>
        <p:xfrm>
          <a:off x="3036070" y="5522636"/>
          <a:ext cx="8124016" cy="7837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5502">
                  <a:extLst>
                    <a:ext uri="{9D8B030D-6E8A-4147-A177-3AD203B41FA5}">
                      <a16:colId xmlns:a16="http://schemas.microsoft.com/office/drawing/2014/main" val="469075355"/>
                    </a:ext>
                  </a:extLst>
                </a:gridCol>
                <a:gridCol w="1015502">
                  <a:extLst>
                    <a:ext uri="{9D8B030D-6E8A-4147-A177-3AD203B41FA5}">
                      <a16:colId xmlns:a16="http://schemas.microsoft.com/office/drawing/2014/main" val="2822006938"/>
                    </a:ext>
                  </a:extLst>
                </a:gridCol>
                <a:gridCol w="1015502">
                  <a:extLst>
                    <a:ext uri="{9D8B030D-6E8A-4147-A177-3AD203B41FA5}">
                      <a16:colId xmlns:a16="http://schemas.microsoft.com/office/drawing/2014/main" val="2043387816"/>
                    </a:ext>
                  </a:extLst>
                </a:gridCol>
                <a:gridCol w="1015502">
                  <a:extLst>
                    <a:ext uri="{9D8B030D-6E8A-4147-A177-3AD203B41FA5}">
                      <a16:colId xmlns:a16="http://schemas.microsoft.com/office/drawing/2014/main" val="4191571524"/>
                    </a:ext>
                  </a:extLst>
                </a:gridCol>
                <a:gridCol w="1015502">
                  <a:extLst>
                    <a:ext uri="{9D8B030D-6E8A-4147-A177-3AD203B41FA5}">
                      <a16:colId xmlns:a16="http://schemas.microsoft.com/office/drawing/2014/main" val="2293915401"/>
                    </a:ext>
                  </a:extLst>
                </a:gridCol>
                <a:gridCol w="1015502">
                  <a:extLst>
                    <a:ext uri="{9D8B030D-6E8A-4147-A177-3AD203B41FA5}">
                      <a16:colId xmlns:a16="http://schemas.microsoft.com/office/drawing/2014/main" val="850485396"/>
                    </a:ext>
                  </a:extLst>
                </a:gridCol>
                <a:gridCol w="1015502">
                  <a:extLst>
                    <a:ext uri="{9D8B030D-6E8A-4147-A177-3AD203B41FA5}">
                      <a16:colId xmlns:a16="http://schemas.microsoft.com/office/drawing/2014/main" val="3470214535"/>
                    </a:ext>
                  </a:extLst>
                </a:gridCol>
                <a:gridCol w="1015502">
                  <a:extLst>
                    <a:ext uri="{9D8B030D-6E8A-4147-A177-3AD203B41FA5}">
                      <a16:colId xmlns:a16="http://schemas.microsoft.com/office/drawing/2014/main" val="2964282404"/>
                    </a:ext>
                  </a:extLst>
                </a:gridCol>
              </a:tblGrid>
              <a:tr h="783771">
                <a:tc>
                  <a:txBody>
                    <a:bodyPr/>
                    <a:lstStyle/>
                    <a:p>
                      <a:pPr algn="ctr"/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extLst>
                  <a:ext uri="{0D108BD9-81ED-4DB2-BD59-A6C34878D82A}">
                    <a16:rowId xmlns:a16="http://schemas.microsoft.com/office/drawing/2014/main" val="122455991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589282E-5250-48DC-B160-8930542E825B}"/>
              </a:ext>
            </a:extLst>
          </p:cNvPr>
          <p:cNvSpPr txBox="1"/>
          <p:nvPr/>
        </p:nvSpPr>
        <p:spPr>
          <a:xfrm>
            <a:off x="1586631" y="5528059"/>
            <a:ext cx="617477" cy="6777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804" dirty="0">
                <a:latin typeface="Arial" panose="020B0604020202020204" pitchFamily="34" charset="0"/>
                <a:cs typeface="Arial" panose="020B0604020202020204" pitchFamily="34" charset="0"/>
              </a:rPr>
              <a:t>а)</a:t>
            </a:r>
            <a:endParaRPr lang="en-US" sz="380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Solar System GIF | Gfycat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67300" y="1225614"/>
            <a:ext cx="6301894" cy="3816286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067300" y="4710629"/>
            <a:ext cx="6301894" cy="4836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31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4" y="-34649"/>
            <a:ext cx="12186033" cy="107721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IV.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Quyida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rasmlari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sayyoralarning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nomlarini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topib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Yerga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yaqin-uzoqligiga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qarab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ketma-ketlikda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joylashtiring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731A86-2123-488D-8C8E-B46BDED27C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05" t="10078" r="22062" b="12426"/>
          <a:stretch/>
        </p:blipFill>
        <p:spPr>
          <a:xfrm>
            <a:off x="1129430" y="1859998"/>
            <a:ext cx="2898881" cy="2850631"/>
          </a:xfrm>
          <a:prstGeom prst="ellipse">
            <a:avLst/>
          </a:prstGeom>
        </p:spPr>
      </p:pic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D615A50E-E5FF-47EA-B461-204301D83C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5163712"/>
              </p:ext>
            </p:extLst>
          </p:nvPr>
        </p:nvGraphicFramePr>
        <p:xfrm>
          <a:off x="3036070" y="5522636"/>
          <a:ext cx="8124016" cy="7837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5502">
                  <a:extLst>
                    <a:ext uri="{9D8B030D-6E8A-4147-A177-3AD203B41FA5}">
                      <a16:colId xmlns:a16="http://schemas.microsoft.com/office/drawing/2014/main" val="469075355"/>
                    </a:ext>
                  </a:extLst>
                </a:gridCol>
                <a:gridCol w="1015502">
                  <a:extLst>
                    <a:ext uri="{9D8B030D-6E8A-4147-A177-3AD203B41FA5}">
                      <a16:colId xmlns:a16="http://schemas.microsoft.com/office/drawing/2014/main" val="2822006938"/>
                    </a:ext>
                  </a:extLst>
                </a:gridCol>
                <a:gridCol w="1015502">
                  <a:extLst>
                    <a:ext uri="{9D8B030D-6E8A-4147-A177-3AD203B41FA5}">
                      <a16:colId xmlns:a16="http://schemas.microsoft.com/office/drawing/2014/main" val="2043387816"/>
                    </a:ext>
                  </a:extLst>
                </a:gridCol>
                <a:gridCol w="1015502">
                  <a:extLst>
                    <a:ext uri="{9D8B030D-6E8A-4147-A177-3AD203B41FA5}">
                      <a16:colId xmlns:a16="http://schemas.microsoft.com/office/drawing/2014/main" val="4191571524"/>
                    </a:ext>
                  </a:extLst>
                </a:gridCol>
                <a:gridCol w="1015502">
                  <a:extLst>
                    <a:ext uri="{9D8B030D-6E8A-4147-A177-3AD203B41FA5}">
                      <a16:colId xmlns:a16="http://schemas.microsoft.com/office/drawing/2014/main" val="2293915401"/>
                    </a:ext>
                  </a:extLst>
                </a:gridCol>
                <a:gridCol w="1015502">
                  <a:extLst>
                    <a:ext uri="{9D8B030D-6E8A-4147-A177-3AD203B41FA5}">
                      <a16:colId xmlns:a16="http://schemas.microsoft.com/office/drawing/2014/main" val="850485396"/>
                    </a:ext>
                  </a:extLst>
                </a:gridCol>
                <a:gridCol w="1015502">
                  <a:extLst>
                    <a:ext uri="{9D8B030D-6E8A-4147-A177-3AD203B41FA5}">
                      <a16:colId xmlns:a16="http://schemas.microsoft.com/office/drawing/2014/main" val="3470214535"/>
                    </a:ext>
                  </a:extLst>
                </a:gridCol>
                <a:gridCol w="1015502">
                  <a:extLst>
                    <a:ext uri="{9D8B030D-6E8A-4147-A177-3AD203B41FA5}">
                      <a16:colId xmlns:a16="http://schemas.microsoft.com/office/drawing/2014/main" val="2964282404"/>
                    </a:ext>
                  </a:extLst>
                </a:gridCol>
              </a:tblGrid>
              <a:tr h="783771">
                <a:tc>
                  <a:txBody>
                    <a:bodyPr/>
                    <a:lstStyle/>
                    <a:p>
                      <a:pPr algn="ctr"/>
                      <a:r>
                        <a:rPr lang="en-US" sz="3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extLst>
                  <a:ext uri="{0D108BD9-81ED-4DB2-BD59-A6C34878D82A}">
                    <a16:rowId xmlns:a16="http://schemas.microsoft.com/office/drawing/2014/main" val="122455991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589282E-5250-48DC-B160-8930542E825B}"/>
              </a:ext>
            </a:extLst>
          </p:cNvPr>
          <p:cNvSpPr txBox="1"/>
          <p:nvPr/>
        </p:nvSpPr>
        <p:spPr>
          <a:xfrm>
            <a:off x="1586631" y="5528059"/>
            <a:ext cx="617477" cy="6777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804" dirty="0">
                <a:latin typeface="Arial" panose="020B0604020202020204" pitchFamily="34" charset="0"/>
                <a:cs typeface="Arial" panose="020B0604020202020204" pitchFamily="34" charset="0"/>
              </a:rPr>
              <a:t>а)</a:t>
            </a:r>
            <a:endParaRPr lang="en-US" sz="380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Solar System GIF | Gfycat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67300" y="1225614"/>
            <a:ext cx="6301894" cy="381628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067300" y="4710629"/>
            <a:ext cx="6301894" cy="4836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13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4" y="-34649"/>
            <a:ext cx="12186033" cy="107721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IV.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Quyida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rasmlari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sayyoralarning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nomlarini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topib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Yerga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yaqin-uzoqligiga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qarab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ketma-ketlikda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joylashtiring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89282E-5250-48DC-B160-8930542E825B}"/>
              </a:ext>
            </a:extLst>
          </p:cNvPr>
          <p:cNvSpPr txBox="1"/>
          <p:nvPr/>
        </p:nvSpPr>
        <p:spPr>
          <a:xfrm>
            <a:off x="1586631" y="5528059"/>
            <a:ext cx="617477" cy="6777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4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804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80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24DCBEE-DB03-4328-89A1-131AE9C69A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978" y="1235587"/>
            <a:ext cx="4593472" cy="3106902"/>
          </a:xfrm>
          <a:prstGeom prst="rect">
            <a:avLst/>
          </a:prstGeom>
        </p:spPr>
      </p:pic>
      <p:graphicFrame>
        <p:nvGraphicFramePr>
          <p:cNvPr id="8" name="Таблица 4">
            <a:extLst>
              <a:ext uri="{FF2B5EF4-FFF2-40B4-BE49-F238E27FC236}">
                <a16:creationId xmlns:a16="http://schemas.microsoft.com/office/drawing/2014/main" id="{D615A50E-E5FF-47EA-B461-204301D83C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0432709"/>
              </p:ext>
            </p:extLst>
          </p:nvPr>
        </p:nvGraphicFramePr>
        <p:xfrm>
          <a:off x="3036071" y="5522636"/>
          <a:ext cx="6093012" cy="7837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5502">
                  <a:extLst>
                    <a:ext uri="{9D8B030D-6E8A-4147-A177-3AD203B41FA5}">
                      <a16:colId xmlns:a16="http://schemas.microsoft.com/office/drawing/2014/main" val="469075355"/>
                    </a:ext>
                  </a:extLst>
                </a:gridCol>
                <a:gridCol w="1015502">
                  <a:extLst>
                    <a:ext uri="{9D8B030D-6E8A-4147-A177-3AD203B41FA5}">
                      <a16:colId xmlns:a16="http://schemas.microsoft.com/office/drawing/2014/main" val="2822006938"/>
                    </a:ext>
                  </a:extLst>
                </a:gridCol>
                <a:gridCol w="1015502">
                  <a:extLst>
                    <a:ext uri="{9D8B030D-6E8A-4147-A177-3AD203B41FA5}">
                      <a16:colId xmlns:a16="http://schemas.microsoft.com/office/drawing/2014/main" val="2043387816"/>
                    </a:ext>
                  </a:extLst>
                </a:gridCol>
                <a:gridCol w="1015502">
                  <a:extLst>
                    <a:ext uri="{9D8B030D-6E8A-4147-A177-3AD203B41FA5}">
                      <a16:colId xmlns:a16="http://schemas.microsoft.com/office/drawing/2014/main" val="4191571524"/>
                    </a:ext>
                  </a:extLst>
                </a:gridCol>
                <a:gridCol w="1015502">
                  <a:extLst>
                    <a:ext uri="{9D8B030D-6E8A-4147-A177-3AD203B41FA5}">
                      <a16:colId xmlns:a16="http://schemas.microsoft.com/office/drawing/2014/main" val="2293915401"/>
                    </a:ext>
                  </a:extLst>
                </a:gridCol>
                <a:gridCol w="1015502">
                  <a:extLst>
                    <a:ext uri="{9D8B030D-6E8A-4147-A177-3AD203B41FA5}">
                      <a16:colId xmlns:a16="http://schemas.microsoft.com/office/drawing/2014/main" val="850485396"/>
                    </a:ext>
                  </a:extLst>
                </a:gridCol>
              </a:tblGrid>
              <a:tr h="783771">
                <a:tc>
                  <a:txBody>
                    <a:bodyPr/>
                    <a:lstStyle/>
                    <a:p>
                      <a:pPr algn="ctr"/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extLst>
                  <a:ext uri="{0D108BD9-81ED-4DB2-BD59-A6C34878D82A}">
                    <a16:rowId xmlns:a16="http://schemas.microsoft.com/office/drawing/2014/main" val="1224559916"/>
                  </a:ext>
                </a:extLst>
              </a:tr>
            </a:tbl>
          </a:graphicData>
        </a:graphic>
      </p:graphicFrame>
      <p:pic>
        <p:nvPicPr>
          <p:cNvPr id="9" name="Picture 2" descr="Solar System GIF | Gfycat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67300" y="1225614"/>
            <a:ext cx="6301894" cy="3816286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5067300" y="4710629"/>
            <a:ext cx="6301894" cy="4836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10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4" y="-34649"/>
            <a:ext cx="12186033" cy="107721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IV.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Quyida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rasmlari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sayyoralarning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nomlarini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topib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Yerga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yaqin-uzoqligiga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qarab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ketma-ketlikda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joylashtiring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89282E-5250-48DC-B160-8930542E825B}"/>
              </a:ext>
            </a:extLst>
          </p:cNvPr>
          <p:cNvSpPr txBox="1"/>
          <p:nvPr/>
        </p:nvSpPr>
        <p:spPr>
          <a:xfrm>
            <a:off x="1586631" y="5528059"/>
            <a:ext cx="617477" cy="6777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4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804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80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24DCBEE-DB03-4328-89A1-131AE9C69A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978" y="1235587"/>
            <a:ext cx="4593472" cy="3106902"/>
          </a:xfrm>
          <a:prstGeom prst="rect">
            <a:avLst/>
          </a:prstGeom>
        </p:spPr>
      </p:pic>
      <p:graphicFrame>
        <p:nvGraphicFramePr>
          <p:cNvPr id="8" name="Таблица 4">
            <a:extLst>
              <a:ext uri="{FF2B5EF4-FFF2-40B4-BE49-F238E27FC236}">
                <a16:creationId xmlns:a16="http://schemas.microsoft.com/office/drawing/2014/main" id="{D615A50E-E5FF-47EA-B461-204301D83C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6202344"/>
              </p:ext>
            </p:extLst>
          </p:nvPr>
        </p:nvGraphicFramePr>
        <p:xfrm>
          <a:off x="3036071" y="5522636"/>
          <a:ext cx="6093012" cy="7837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5502">
                  <a:extLst>
                    <a:ext uri="{9D8B030D-6E8A-4147-A177-3AD203B41FA5}">
                      <a16:colId xmlns:a16="http://schemas.microsoft.com/office/drawing/2014/main" val="469075355"/>
                    </a:ext>
                  </a:extLst>
                </a:gridCol>
                <a:gridCol w="1015502">
                  <a:extLst>
                    <a:ext uri="{9D8B030D-6E8A-4147-A177-3AD203B41FA5}">
                      <a16:colId xmlns:a16="http://schemas.microsoft.com/office/drawing/2014/main" val="2822006938"/>
                    </a:ext>
                  </a:extLst>
                </a:gridCol>
                <a:gridCol w="1015502">
                  <a:extLst>
                    <a:ext uri="{9D8B030D-6E8A-4147-A177-3AD203B41FA5}">
                      <a16:colId xmlns:a16="http://schemas.microsoft.com/office/drawing/2014/main" val="2043387816"/>
                    </a:ext>
                  </a:extLst>
                </a:gridCol>
                <a:gridCol w="1015502">
                  <a:extLst>
                    <a:ext uri="{9D8B030D-6E8A-4147-A177-3AD203B41FA5}">
                      <a16:colId xmlns:a16="http://schemas.microsoft.com/office/drawing/2014/main" val="4191571524"/>
                    </a:ext>
                  </a:extLst>
                </a:gridCol>
                <a:gridCol w="1015502">
                  <a:extLst>
                    <a:ext uri="{9D8B030D-6E8A-4147-A177-3AD203B41FA5}">
                      <a16:colId xmlns:a16="http://schemas.microsoft.com/office/drawing/2014/main" val="2293915401"/>
                    </a:ext>
                  </a:extLst>
                </a:gridCol>
                <a:gridCol w="1015502">
                  <a:extLst>
                    <a:ext uri="{9D8B030D-6E8A-4147-A177-3AD203B41FA5}">
                      <a16:colId xmlns:a16="http://schemas.microsoft.com/office/drawing/2014/main" val="850485396"/>
                    </a:ext>
                  </a:extLst>
                </a:gridCol>
              </a:tblGrid>
              <a:tr h="783771">
                <a:tc>
                  <a:txBody>
                    <a:bodyPr/>
                    <a:lstStyle/>
                    <a:p>
                      <a:pPr algn="ctr"/>
                      <a:r>
                        <a:rPr lang="en-US" sz="3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extLst>
                  <a:ext uri="{0D108BD9-81ED-4DB2-BD59-A6C34878D82A}">
                    <a16:rowId xmlns:a16="http://schemas.microsoft.com/office/drawing/2014/main" val="1224559916"/>
                  </a:ext>
                </a:extLst>
              </a:tr>
            </a:tbl>
          </a:graphicData>
        </a:graphic>
      </p:graphicFrame>
      <p:pic>
        <p:nvPicPr>
          <p:cNvPr id="9" name="Picture 2" descr="Solar System GIF | Gfycat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39450" y="1235587"/>
            <a:ext cx="6301894" cy="3816286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5067300" y="4710629"/>
            <a:ext cx="6374044" cy="4836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23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4" y="-34649"/>
            <a:ext cx="12186033" cy="107721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IV.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Quyida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rasmlari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sayyoralarning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nomlarini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topib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Yerga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yaqin-uzoqligiga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qarab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ketma-ketlikda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joylashtiring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D615A50E-E5FF-47EA-B461-204301D83C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8401258"/>
              </p:ext>
            </p:extLst>
          </p:nvPr>
        </p:nvGraphicFramePr>
        <p:xfrm>
          <a:off x="3036071" y="5522636"/>
          <a:ext cx="6093012" cy="7837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5502">
                  <a:extLst>
                    <a:ext uri="{9D8B030D-6E8A-4147-A177-3AD203B41FA5}">
                      <a16:colId xmlns:a16="http://schemas.microsoft.com/office/drawing/2014/main" val="469075355"/>
                    </a:ext>
                  </a:extLst>
                </a:gridCol>
                <a:gridCol w="1015502">
                  <a:extLst>
                    <a:ext uri="{9D8B030D-6E8A-4147-A177-3AD203B41FA5}">
                      <a16:colId xmlns:a16="http://schemas.microsoft.com/office/drawing/2014/main" val="2822006938"/>
                    </a:ext>
                  </a:extLst>
                </a:gridCol>
                <a:gridCol w="1015502">
                  <a:extLst>
                    <a:ext uri="{9D8B030D-6E8A-4147-A177-3AD203B41FA5}">
                      <a16:colId xmlns:a16="http://schemas.microsoft.com/office/drawing/2014/main" val="2043387816"/>
                    </a:ext>
                  </a:extLst>
                </a:gridCol>
                <a:gridCol w="1015502">
                  <a:extLst>
                    <a:ext uri="{9D8B030D-6E8A-4147-A177-3AD203B41FA5}">
                      <a16:colId xmlns:a16="http://schemas.microsoft.com/office/drawing/2014/main" val="4191571524"/>
                    </a:ext>
                  </a:extLst>
                </a:gridCol>
                <a:gridCol w="1015502">
                  <a:extLst>
                    <a:ext uri="{9D8B030D-6E8A-4147-A177-3AD203B41FA5}">
                      <a16:colId xmlns:a16="http://schemas.microsoft.com/office/drawing/2014/main" val="2293915401"/>
                    </a:ext>
                  </a:extLst>
                </a:gridCol>
                <a:gridCol w="1015502">
                  <a:extLst>
                    <a:ext uri="{9D8B030D-6E8A-4147-A177-3AD203B41FA5}">
                      <a16:colId xmlns:a16="http://schemas.microsoft.com/office/drawing/2014/main" val="850485396"/>
                    </a:ext>
                  </a:extLst>
                </a:gridCol>
              </a:tblGrid>
              <a:tr h="783771">
                <a:tc>
                  <a:txBody>
                    <a:bodyPr/>
                    <a:lstStyle/>
                    <a:p>
                      <a:pPr algn="ctr"/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extLst>
                  <a:ext uri="{0D108BD9-81ED-4DB2-BD59-A6C34878D82A}">
                    <a16:rowId xmlns:a16="http://schemas.microsoft.com/office/drawing/2014/main" val="122455991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589282E-5250-48DC-B160-8930542E825B}"/>
              </a:ext>
            </a:extLst>
          </p:cNvPr>
          <p:cNvSpPr txBox="1"/>
          <p:nvPr/>
        </p:nvSpPr>
        <p:spPr>
          <a:xfrm>
            <a:off x="1586630" y="5528059"/>
            <a:ext cx="606256" cy="6777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4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sz="3804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80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7540E0D-4C81-4B8C-9BFB-884CD588CC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02" t="5382" r="1337" b="5382"/>
          <a:stretch/>
        </p:blipFill>
        <p:spPr>
          <a:xfrm>
            <a:off x="1490255" y="1626101"/>
            <a:ext cx="3107348" cy="3059930"/>
          </a:xfrm>
          <a:prstGeom prst="ellipse">
            <a:avLst/>
          </a:prstGeom>
        </p:spPr>
      </p:pic>
      <p:pic>
        <p:nvPicPr>
          <p:cNvPr id="6" name="Picture 2" descr="Solar System GIF | Gfycat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67300" y="1225614"/>
            <a:ext cx="6301894" cy="381628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067300" y="4710629"/>
            <a:ext cx="6301894" cy="4836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03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4" y="-34649"/>
            <a:ext cx="12186033" cy="107721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IV.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Quyida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rasmlari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sayyoralarning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nomlarini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topib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Yerga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yaqin-uzoqligiga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qarab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ketma-ketlikda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joylashtiring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D615A50E-E5FF-47EA-B461-204301D83C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2229915"/>
              </p:ext>
            </p:extLst>
          </p:nvPr>
        </p:nvGraphicFramePr>
        <p:xfrm>
          <a:off x="3036071" y="5522636"/>
          <a:ext cx="6093012" cy="7837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5502">
                  <a:extLst>
                    <a:ext uri="{9D8B030D-6E8A-4147-A177-3AD203B41FA5}">
                      <a16:colId xmlns:a16="http://schemas.microsoft.com/office/drawing/2014/main" val="469075355"/>
                    </a:ext>
                  </a:extLst>
                </a:gridCol>
                <a:gridCol w="1015502">
                  <a:extLst>
                    <a:ext uri="{9D8B030D-6E8A-4147-A177-3AD203B41FA5}">
                      <a16:colId xmlns:a16="http://schemas.microsoft.com/office/drawing/2014/main" val="2822006938"/>
                    </a:ext>
                  </a:extLst>
                </a:gridCol>
                <a:gridCol w="1015502">
                  <a:extLst>
                    <a:ext uri="{9D8B030D-6E8A-4147-A177-3AD203B41FA5}">
                      <a16:colId xmlns:a16="http://schemas.microsoft.com/office/drawing/2014/main" val="2043387816"/>
                    </a:ext>
                  </a:extLst>
                </a:gridCol>
                <a:gridCol w="1015502">
                  <a:extLst>
                    <a:ext uri="{9D8B030D-6E8A-4147-A177-3AD203B41FA5}">
                      <a16:colId xmlns:a16="http://schemas.microsoft.com/office/drawing/2014/main" val="4191571524"/>
                    </a:ext>
                  </a:extLst>
                </a:gridCol>
                <a:gridCol w="1015502">
                  <a:extLst>
                    <a:ext uri="{9D8B030D-6E8A-4147-A177-3AD203B41FA5}">
                      <a16:colId xmlns:a16="http://schemas.microsoft.com/office/drawing/2014/main" val="2293915401"/>
                    </a:ext>
                  </a:extLst>
                </a:gridCol>
                <a:gridCol w="1015502">
                  <a:extLst>
                    <a:ext uri="{9D8B030D-6E8A-4147-A177-3AD203B41FA5}">
                      <a16:colId xmlns:a16="http://schemas.microsoft.com/office/drawing/2014/main" val="850485396"/>
                    </a:ext>
                  </a:extLst>
                </a:gridCol>
              </a:tblGrid>
              <a:tr h="783771">
                <a:tc>
                  <a:txBody>
                    <a:bodyPr/>
                    <a:lstStyle/>
                    <a:p>
                      <a:pPr algn="ctr"/>
                      <a:r>
                        <a:rPr lang="en-US" sz="3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extLst>
                  <a:ext uri="{0D108BD9-81ED-4DB2-BD59-A6C34878D82A}">
                    <a16:rowId xmlns:a16="http://schemas.microsoft.com/office/drawing/2014/main" val="122455991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589282E-5250-48DC-B160-8930542E825B}"/>
              </a:ext>
            </a:extLst>
          </p:cNvPr>
          <p:cNvSpPr txBox="1"/>
          <p:nvPr/>
        </p:nvSpPr>
        <p:spPr>
          <a:xfrm>
            <a:off x="1586630" y="5528059"/>
            <a:ext cx="606256" cy="6777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4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sz="3804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80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7540E0D-4C81-4B8C-9BFB-884CD588CC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02" t="5382" r="1337" b="5382"/>
          <a:stretch/>
        </p:blipFill>
        <p:spPr>
          <a:xfrm>
            <a:off x="1490255" y="1626101"/>
            <a:ext cx="3107348" cy="3059930"/>
          </a:xfrm>
          <a:prstGeom prst="ellipse">
            <a:avLst/>
          </a:prstGeom>
        </p:spPr>
      </p:pic>
      <p:pic>
        <p:nvPicPr>
          <p:cNvPr id="6" name="Picture 2" descr="Solar System GIF | Gfycat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67300" y="1225614"/>
            <a:ext cx="6301894" cy="381628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067300" y="4710629"/>
            <a:ext cx="6301894" cy="4836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2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4" y="-34649"/>
            <a:ext cx="12186033" cy="107721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IV.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Quyida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rasmlari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sayyoralarning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nomlarini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topib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Yerga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yaqin-uzoqligiga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qarab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ketma-ketlikda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joylashtiring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D615A50E-E5FF-47EA-B461-204301D83C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1284206"/>
              </p:ext>
            </p:extLst>
          </p:nvPr>
        </p:nvGraphicFramePr>
        <p:xfrm>
          <a:off x="3036070" y="5522636"/>
          <a:ext cx="4062008" cy="7837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5502">
                  <a:extLst>
                    <a:ext uri="{9D8B030D-6E8A-4147-A177-3AD203B41FA5}">
                      <a16:colId xmlns:a16="http://schemas.microsoft.com/office/drawing/2014/main" val="469075355"/>
                    </a:ext>
                  </a:extLst>
                </a:gridCol>
                <a:gridCol w="1015502">
                  <a:extLst>
                    <a:ext uri="{9D8B030D-6E8A-4147-A177-3AD203B41FA5}">
                      <a16:colId xmlns:a16="http://schemas.microsoft.com/office/drawing/2014/main" val="2822006938"/>
                    </a:ext>
                  </a:extLst>
                </a:gridCol>
                <a:gridCol w="1015502">
                  <a:extLst>
                    <a:ext uri="{9D8B030D-6E8A-4147-A177-3AD203B41FA5}">
                      <a16:colId xmlns:a16="http://schemas.microsoft.com/office/drawing/2014/main" val="2043387816"/>
                    </a:ext>
                  </a:extLst>
                </a:gridCol>
                <a:gridCol w="1015502">
                  <a:extLst>
                    <a:ext uri="{9D8B030D-6E8A-4147-A177-3AD203B41FA5}">
                      <a16:colId xmlns:a16="http://schemas.microsoft.com/office/drawing/2014/main" val="4191571524"/>
                    </a:ext>
                  </a:extLst>
                </a:gridCol>
              </a:tblGrid>
              <a:tr h="783771">
                <a:tc>
                  <a:txBody>
                    <a:bodyPr/>
                    <a:lstStyle/>
                    <a:p>
                      <a:pPr algn="ctr"/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extLst>
                  <a:ext uri="{0D108BD9-81ED-4DB2-BD59-A6C34878D82A}">
                    <a16:rowId xmlns:a16="http://schemas.microsoft.com/office/drawing/2014/main" val="122455991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589282E-5250-48DC-B160-8930542E825B}"/>
              </a:ext>
            </a:extLst>
          </p:cNvPr>
          <p:cNvSpPr txBox="1"/>
          <p:nvPr/>
        </p:nvSpPr>
        <p:spPr>
          <a:xfrm>
            <a:off x="1586631" y="5528059"/>
            <a:ext cx="617477" cy="6777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4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3804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80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C33E3EF-7A5F-4B46-BC69-9EFE983ED7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13" t="8043" r="10156" b="5382"/>
          <a:stretch/>
        </p:blipFill>
        <p:spPr>
          <a:xfrm>
            <a:off x="7702534" y="1639712"/>
            <a:ext cx="3210785" cy="3013490"/>
          </a:xfrm>
          <a:prstGeom prst="ellipse">
            <a:avLst/>
          </a:prstGeom>
        </p:spPr>
      </p:pic>
      <p:pic>
        <p:nvPicPr>
          <p:cNvPr id="6" name="Picture 2" descr="Solar System GIF | Gfycat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000" y="1238314"/>
            <a:ext cx="6301894" cy="381628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635000" y="4565823"/>
            <a:ext cx="6301894" cy="4836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97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24806" y="1042199"/>
            <a:ext cx="4389481" cy="2988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824955" y="4385386"/>
            <a:ext cx="10617201" cy="1382986"/>
          </a:xfrm>
          <a:prstGeom prst="wedgeRoundRectCallout">
            <a:avLst>
              <a:gd name="adj1" fmla="val 20257"/>
              <a:gd name="adj2" fmla="val -89277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967" y="0"/>
            <a:ext cx="12186033" cy="87286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072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Eratosfen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23575F-4FDA-4D50-A3CE-8768F6A79E71}"/>
              </a:ext>
            </a:extLst>
          </p:cNvPr>
          <p:cNvSpPr txBox="1"/>
          <p:nvPr/>
        </p:nvSpPr>
        <p:spPr>
          <a:xfrm>
            <a:off x="956733" y="4535214"/>
            <a:ext cx="101430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Eratosfen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tuzgan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xaritasida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hududlar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ettirilgan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pic>
        <p:nvPicPr>
          <p:cNvPr id="5122" name="Picture 2" descr="Эратосфен - вся правда о талантливом мыслителе и одаренном ученом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1" t="6636" b="8697"/>
          <a:stretch/>
        </p:blipFill>
        <p:spPr bwMode="auto">
          <a:xfrm flipH="1">
            <a:off x="239968" y="954958"/>
            <a:ext cx="2579432" cy="3225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4" name="Picture 4" descr="2256 лет назад Эратосфен Киренский впервые в мире вычислил радиус Земли:  blogrev — LiveJourna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098" y="1227324"/>
            <a:ext cx="4125827" cy="2681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786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4" y="-34649"/>
            <a:ext cx="12186033" cy="107721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IV.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Quyida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rasmlari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sayyoralarning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nomlarini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topib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Yerga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yaqin-uzoqligiga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qarab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ketma-ketlikda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joylashtiring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D615A50E-E5FF-47EA-B461-204301D83C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694550"/>
              </p:ext>
            </p:extLst>
          </p:nvPr>
        </p:nvGraphicFramePr>
        <p:xfrm>
          <a:off x="3036070" y="5522636"/>
          <a:ext cx="4062008" cy="7837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5502">
                  <a:extLst>
                    <a:ext uri="{9D8B030D-6E8A-4147-A177-3AD203B41FA5}">
                      <a16:colId xmlns:a16="http://schemas.microsoft.com/office/drawing/2014/main" val="469075355"/>
                    </a:ext>
                  </a:extLst>
                </a:gridCol>
                <a:gridCol w="1015502">
                  <a:extLst>
                    <a:ext uri="{9D8B030D-6E8A-4147-A177-3AD203B41FA5}">
                      <a16:colId xmlns:a16="http://schemas.microsoft.com/office/drawing/2014/main" val="2822006938"/>
                    </a:ext>
                  </a:extLst>
                </a:gridCol>
                <a:gridCol w="1015502">
                  <a:extLst>
                    <a:ext uri="{9D8B030D-6E8A-4147-A177-3AD203B41FA5}">
                      <a16:colId xmlns:a16="http://schemas.microsoft.com/office/drawing/2014/main" val="2043387816"/>
                    </a:ext>
                  </a:extLst>
                </a:gridCol>
                <a:gridCol w="1015502">
                  <a:extLst>
                    <a:ext uri="{9D8B030D-6E8A-4147-A177-3AD203B41FA5}">
                      <a16:colId xmlns:a16="http://schemas.microsoft.com/office/drawing/2014/main" val="4191571524"/>
                    </a:ext>
                  </a:extLst>
                </a:gridCol>
              </a:tblGrid>
              <a:tr h="783771">
                <a:tc>
                  <a:txBody>
                    <a:bodyPr/>
                    <a:lstStyle/>
                    <a:p>
                      <a:pPr algn="ctr"/>
                      <a:r>
                        <a:rPr lang="en-US" sz="3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en-US" sz="3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extLst>
                  <a:ext uri="{0D108BD9-81ED-4DB2-BD59-A6C34878D82A}">
                    <a16:rowId xmlns:a16="http://schemas.microsoft.com/office/drawing/2014/main" val="122455991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589282E-5250-48DC-B160-8930542E825B}"/>
              </a:ext>
            </a:extLst>
          </p:cNvPr>
          <p:cNvSpPr txBox="1"/>
          <p:nvPr/>
        </p:nvSpPr>
        <p:spPr>
          <a:xfrm>
            <a:off x="1586631" y="5528059"/>
            <a:ext cx="617477" cy="6777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4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3804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80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C33E3EF-7A5F-4B46-BC69-9EFE983ED7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13" t="8043" r="10156" b="5382"/>
          <a:stretch/>
        </p:blipFill>
        <p:spPr>
          <a:xfrm>
            <a:off x="7956534" y="1569656"/>
            <a:ext cx="3210785" cy="3013490"/>
          </a:xfrm>
          <a:prstGeom prst="ellipse">
            <a:avLst/>
          </a:prstGeom>
        </p:spPr>
      </p:pic>
      <p:pic>
        <p:nvPicPr>
          <p:cNvPr id="6" name="Picture 2" descr="Solar System GIF | Gfycat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1168258"/>
            <a:ext cx="6301894" cy="381628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609600" y="4583146"/>
            <a:ext cx="6301894" cy="4836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51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4" y="-34649"/>
            <a:ext cx="12189016" cy="107721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IV.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Quyida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rasmlari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sayyoralarning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nomlarini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topib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Yerga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yaqin-uzoqligiga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qarab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ketma-ketlikda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joylashtiring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5">
            <a:extLst>
              <a:ext uri="{FF2B5EF4-FFF2-40B4-BE49-F238E27FC236}">
                <a16:creationId xmlns:a16="http://schemas.microsoft.com/office/drawing/2014/main" id="{8AF5CB30-CFFE-4D09-8A3A-0F82709002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4295679"/>
              </p:ext>
            </p:extLst>
          </p:nvPr>
        </p:nvGraphicFramePr>
        <p:xfrm>
          <a:off x="4571998" y="1573309"/>
          <a:ext cx="7266635" cy="23191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98572">
                  <a:extLst>
                    <a:ext uri="{9D8B030D-6E8A-4147-A177-3AD203B41FA5}">
                      <a16:colId xmlns:a16="http://schemas.microsoft.com/office/drawing/2014/main" val="1862276649"/>
                    </a:ext>
                  </a:extLst>
                </a:gridCol>
                <a:gridCol w="716429">
                  <a:extLst>
                    <a:ext uri="{9D8B030D-6E8A-4147-A177-3AD203B41FA5}">
                      <a16:colId xmlns:a16="http://schemas.microsoft.com/office/drawing/2014/main" val="2404880502"/>
                    </a:ext>
                  </a:extLst>
                </a:gridCol>
                <a:gridCol w="716429">
                  <a:extLst>
                    <a:ext uri="{9D8B030D-6E8A-4147-A177-3AD203B41FA5}">
                      <a16:colId xmlns:a16="http://schemas.microsoft.com/office/drawing/2014/main" val="1293792326"/>
                    </a:ext>
                  </a:extLst>
                </a:gridCol>
                <a:gridCol w="818776">
                  <a:extLst>
                    <a:ext uri="{9D8B030D-6E8A-4147-A177-3AD203B41FA5}">
                      <a16:colId xmlns:a16="http://schemas.microsoft.com/office/drawing/2014/main" val="661597897"/>
                    </a:ext>
                  </a:extLst>
                </a:gridCol>
                <a:gridCol w="716429">
                  <a:extLst>
                    <a:ext uri="{9D8B030D-6E8A-4147-A177-3AD203B41FA5}">
                      <a16:colId xmlns:a16="http://schemas.microsoft.com/office/drawing/2014/main" val="1684696484"/>
                    </a:ext>
                  </a:extLst>
                </a:gridCol>
              </a:tblGrid>
              <a:tr h="1481650">
                <a:tc>
                  <a:txBody>
                    <a:bodyPr/>
                    <a:lstStyle/>
                    <a:p>
                      <a:r>
                        <a:rPr lang="en-US" sz="4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Yerga</a:t>
                      </a:r>
                      <a:r>
                        <a:rPr lang="en-US" sz="4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2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nisbatan</a:t>
                      </a:r>
                      <a:r>
                        <a:rPr lang="en-US" sz="4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2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tutgan</a:t>
                      </a:r>
                      <a:r>
                        <a:rPr lang="en-US" sz="4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2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o‘rni</a:t>
                      </a:r>
                      <a:endParaRPr lang="en-US" sz="4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4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4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4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4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extLst>
                  <a:ext uri="{0D108BD9-81ED-4DB2-BD59-A6C34878D82A}">
                    <a16:rowId xmlns:a16="http://schemas.microsoft.com/office/drawing/2014/main" val="444447272"/>
                  </a:ext>
                </a:extLst>
              </a:tr>
              <a:tr h="837454">
                <a:tc>
                  <a:txBody>
                    <a:bodyPr/>
                    <a:lstStyle/>
                    <a:p>
                      <a:r>
                        <a:rPr lang="en-US" sz="4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Belgilanishi</a:t>
                      </a:r>
                      <a:endParaRPr lang="en-US" sz="4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US" sz="4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sz="4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en-US" sz="4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sz="4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/>
                </a:tc>
                <a:extLst>
                  <a:ext uri="{0D108BD9-81ED-4DB2-BD59-A6C34878D82A}">
                    <a16:rowId xmlns:a16="http://schemas.microsoft.com/office/drawing/2014/main" val="2317407335"/>
                  </a:ext>
                </a:extLst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r="5194"/>
          <a:stretch>
            <a:fillRect/>
          </a:stretch>
        </p:blipFill>
        <p:spPr bwMode="auto">
          <a:xfrm>
            <a:off x="160865" y="1363328"/>
            <a:ext cx="4242307" cy="292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D615A50E-E5FF-47EA-B461-204301D83C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7624740"/>
              </p:ext>
            </p:extLst>
          </p:nvPr>
        </p:nvGraphicFramePr>
        <p:xfrm>
          <a:off x="775471" y="4616703"/>
          <a:ext cx="5633800" cy="65803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04225">
                  <a:extLst>
                    <a:ext uri="{9D8B030D-6E8A-4147-A177-3AD203B41FA5}">
                      <a16:colId xmlns:a16="http://schemas.microsoft.com/office/drawing/2014/main" val="469075355"/>
                    </a:ext>
                  </a:extLst>
                </a:gridCol>
                <a:gridCol w="704225">
                  <a:extLst>
                    <a:ext uri="{9D8B030D-6E8A-4147-A177-3AD203B41FA5}">
                      <a16:colId xmlns:a16="http://schemas.microsoft.com/office/drawing/2014/main" val="2822006938"/>
                    </a:ext>
                  </a:extLst>
                </a:gridCol>
                <a:gridCol w="704225">
                  <a:extLst>
                    <a:ext uri="{9D8B030D-6E8A-4147-A177-3AD203B41FA5}">
                      <a16:colId xmlns:a16="http://schemas.microsoft.com/office/drawing/2014/main" val="2043387816"/>
                    </a:ext>
                  </a:extLst>
                </a:gridCol>
                <a:gridCol w="704225">
                  <a:extLst>
                    <a:ext uri="{9D8B030D-6E8A-4147-A177-3AD203B41FA5}">
                      <a16:colId xmlns:a16="http://schemas.microsoft.com/office/drawing/2014/main" val="4191571524"/>
                    </a:ext>
                  </a:extLst>
                </a:gridCol>
                <a:gridCol w="704225">
                  <a:extLst>
                    <a:ext uri="{9D8B030D-6E8A-4147-A177-3AD203B41FA5}">
                      <a16:colId xmlns:a16="http://schemas.microsoft.com/office/drawing/2014/main" val="2293915401"/>
                    </a:ext>
                  </a:extLst>
                </a:gridCol>
                <a:gridCol w="704225">
                  <a:extLst>
                    <a:ext uri="{9D8B030D-6E8A-4147-A177-3AD203B41FA5}">
                      <a16:colId xmlns:a16="http://schemas.microsoft.com/office/drawing/2014/main" val="850485396"/>
                    </a:ext>
                  </a:extLst>
                </a:gridCol>
                <a:gridCol w="704225">
                  <a:extLst>
                    <a:ext uri="{9D8B030D-6E8A-4147-A177-3AD203B41FA5}">
                      <a16:colId xmlns:a16="http://schemas.microsoft.com/office/drawing/2014/main" val="3470214535"/>
                    </a:ext>
                  </a:extLst>
                </a:gridCol>
                <a:gridCol w="704225">
                  <a:extLst>
                    <a:ext uri="{9D8B030D-6E8A-4147-A177-3AD203B41FA5}">
                      <a16:colId xmlns:a16="http://schemas.microsoft.com/office/drawing/2014/main" val="2964282404"/>
                    </a:ext>
                  </a:extLst>
                </a:gridCol>
              </a:tblGrid>
              <a:tr h="65803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extLst>
                  <a:ext uri="{0D108BD9-81ED-4DB2-BD59-A6C34878D82A}">
                    <a16:rowId xmlns:a16="http://schemas.microsoft.com/office/drawing/2014/main" val="1224559916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70701" y="4613359"/>
            <a:ext cx="5052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9968" y="5612426"/>
            <a:ext cx="5052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49187" y="5502359"/>
            <a:ext cx="5052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d)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052859" y="4627605"/>
            <a:ext cx="4844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c)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Таблица 4">
            <a:extLst>
              <a:ext uri="{FF2B5EF4-FFF2-40B4-BE49-F238E27FC236}">
                <a16:creationId xmlns:a16="http://schemas.microsoft.com/office/drawing/2014/main" id="{D615A50E-E5FF-47EA-B461-204301D83C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9372522"/>
              </p:ext>
            </p:extLst>
          </p:nvPr>
        </p:nvGraphicFramePr>
        <p:xfrm>
          <a:off x="735235" y="5451560"/>
          <a:ext cx="4903566" cy="68408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7261">
                  <a:extLst>
                    <a:ext uri="{9D8B030D-6E8A-4147-A177-3AD203B41FA5}">
                      <a16:colId xmlns:a16="http://schemas.microsoft.com/office/drawing/2014/main" val="469075355"/>
                    </a:ext>
                  </a:extLst>
                </a:gridCol>
                <a:gridCol w="817261">
                  <a:extLst>
                    <a:ext uri="{9D8B030D-6E8A-4147-A177-3AD203B41FA5}">
                      <a16:colId xmlns:a16="http://schemas.microsoft.com/office/drawing/2014/main" val="2822006938"/>
                    </a:ext>
                  </a:extLst>
                </a:gridCol>
                <a:gridCol w="817261">
                  <a:extLst>
                    <a:ext uri="{9D8B030D-6E8A-4147-A177-3AD203B41FA5}">
                      <a16:colId xmlns:a16="http://schemas.microsoft.com/office/drawing/2014/main" val="2043387816"/>
                    </a:ext>
                  </a:extLst>
                </a:gridCol>
                <a:gridCol w="817261">
                  <a:extLst>
                    <a:ext uri="{9D8B030D-6E8A-4147-A177-3AD203B41FA5}">
                      <a16:colId xmlns:a16="http://schemas.microsoft.com/office/drawing/2014/main" val="4191571524"/>
                    </a:ext>
                  </a:extLst>
                </a:gridCol>
                <a:gridCol w="817261">
                  <a:extLst>
                    <a:ext uri="{9D8B030D-6E8A-4147-A177-3AD203B41FA5}">
                      <a16:colId xmlns:a16="http://schemas.microsoft.com/office/drawing/2014/main" val="2293915401"/>
                    </a:ext>
                  </a:extLst>
                </a:gridCol>
                <a:gridCol w="817261">
                  <a:extLst>
                    <a:ext uri="{9D8B030D-6E8A-4147-A177-3AD203B41FA5}">
                      <a16:colId xmlns:a16="http://schemas.microsoft.com/office/drawing/2014/main" val="850485396"/>
                    </a:ext>
                  </a:extLst>
                </a:gridCol>
              </a:tblGrid>
              <a:tr h="68408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</a:t>
                      </a:r>
                      <a:endParaRPr lang="en-US" sz="28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</a:t>
                      </a:r>
                      <a:endParaRPr lang="en-US" sz="28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</a:t>
                      </a:r>
                      <a:endParaRPr lang="en-US" sz="28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</a:t>
                      </a:r>
                      <a:endParaRPr lang="en-US" sz="28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</a:t>
                      </a:r>
                      <a:endParaRPr lang="en-US" sz="28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</a:t>
                      </a:r>
                      <a:endParaRPr lang="en-US" sz="28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extLst>
                  <a:ext uri="{0D108BD9-81ED-4DB2-BD59-A6C34878D82A}">
                    <a16:rowId xmlns:a16="http://schemas.microsoft.com/office/drawing/2014/main" val="1224559916"/>
                  </a:ext>
                </a:extLst>
              </a:tr>
            </a:tbl>
          </a:graphicData>
        </a:graphic>
      </p:graphicFrame>
      <p:graphicFrame>
        <p:nvGraphicFramePr>
          <p:cNvPr id="12" name="Таблица 4">
            <a:extLst>
              <a:ext uri="{FF2B5EF4-FFF2-40B4-BE49-F238E27FC236}">
                <a16:creationId xmlns:a16="http://schemas.microsoft.com/office/drawing/2014/main" id="{D615A50E-E5FF-47EA-B461-204301D83C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7086098"/>
              </p:ext>
            </p:extLst>
          </p:nvPr>
        </p:nvGraphicFramePr>
        <p:xfrm>
          <a:off x="7789921" y="4532035"/>
          <a:ext cx="4167618" cy="75963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94603">
                  <a:extLst>
                    <a:ext uri="{9D8B030D-6E8A-4147-A177-3AD203B41FA5}">
                      <a16:colId xmlns:a16="http://schemas.microsoft.com/office/drawing/2014/main" val="469075355"/>
                    </a:ext>
                  </a:extLst>
                </a:gridCol>
                <a:gridCol w="694603">
                  <a:extLst>
                    <a:ext uri="{9D8B030D-6E8A-4147-A177-3AD203B41FA5}">
                      <a16:colId xmlns:a16="http://schemas.microsoft.com/office/drawing/2014/main" val="2822006938"/>
                    </a:ext>
                  </a:extLst>
                </a:gridCol>
                <a:gridCol w="694603">
                  <a:extLst>
                    <a:ext uri="{9D8B030D-6E8A-4147-A177-3AD203B41FA5}">
                      <a16:colId xmlns:a16="http://schemas.microsoft.com/office/drawing/2014/main" val="2043387816"/>
                    </a:ext>
                  </a:extLst>
                </a:gridCol>
                <a:gridCol w="694603">
                  <a:extLst>
                    <a:ext uri="{9D8B030D-6E8A-4147-A177-3AD203B41FA5}">
                      <a16:colId xmlns:a16="http://schemas.microsoft.com/office/drawing/2014/main" val="4191571524"/>
                    </a:ext>
                  </a:extLst>
                </a:gridCol>
                <a:gridCol w="694603">
                  <a:extLst>
                    <a:ext uri="{9D8B030D-6E8A-4147-A177-3AD203B41FA5}">
                      <a16:colId xmlns:a16="http://schemas.microsoft.com/office/drawing/2014/main" val="2293915401"/>
                    </a:ext>
                  </a:extLst>
                </a:gridCol>
                <a:gridCol w="694603">
                  <a:extLst>
                    <a:ext uri="{9D8B030D-6E8A-4147-A177-3AD203B41FA5}">
                      <a16:colId xmlns:a16="http://schemas.microsoft.com/office/drawing/2014/main" val="850485396"/>
                    </a:ext>
                  </a:extLst>
                </a:gridCol>
              </a:tblGrid>
              <a:tr h="759631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</a:t>
                      </a:r>
                      <a:endParaRPr lang="en-US" sz="28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</a:t>
                      </a:r>
                      <a:endParaRPr lang="en-US" sz="28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</a:t>
                      </a:r>
                      <a:endParaRPr lang="en-US" sz="28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</a:t>
                      </a:r>
                      <a:endParaRPr lang="en-US" sz="28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</a:t>
                      </a:r>
                      <a:endParaRPr lang="en-US" sz="28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</a:t>
                      </a:r>
                      <a:endParaRPr lang="en-US" sz="28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extLst>
                  <a:ext uri="{0D108BD9-81ED-4DB2-BD59-A6C34878D82A}">
                    <a16:rowId xmlns:a16="http://schemas.microsoft.com/office/drawing/2014/main" val="1224559916"/>
                  </a:ext>
                </a:extLst>
              </a:tr>
            </a:tbl>
          </a:graphicData>
        </a:graphic>
      </p:graphicFrame>
      <p:graphicFrame>
        <p:nvGraphicFramePr>
          <p:cNvPr id="13" name="Таблица 4">
            <a:extLst>
              <a:ext uri="{FF2B5EF4-FFF2-40B4-BE49-F238E27FC236}">
                <a16:creationId xmlns:a16="http://schemas.microsoft.com/office/drawing/2014/main" id="{D615A50E-E5FF-47EA-B461-204301D83C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2780088"/>
              </p:ext>
            </p:extLst>
          </p:nvPr>
        </p:nvGraphicFramePr>
        <p:xfrm>
          <a:off x="7887470" y="5451559"/>
          <a:ext cx="3263132" cy="68408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5783">
                  <a:extLst>
                    <a:ext uri="{9D8B030D-6E8A-4147-A177-3AD203B41FA5}">
                      <a16:colId xmlns:a16="http://schemas.microsoft.com/office/drawing/2014/main" val="469075355"/>
                    </a:ext>
                  </a:extLst>
                </a:gridCol>
                <a:gridCol w="815783">
                  <a:extLst>
                    <a:ext uri="{9D8B030D-6E8A-4147-A177-3AD203B41FA5}">
                      <a16:colId xmlns:a16="http://schemas.microsoft.com/office/drawing/2014/main" val="2822006938"/>
                    </a:ext>
                  </a:extLst>
                </a:gridCol>
                <a:gridCol w="815783">
                  <a:extLst>
                    <a:ext uri="{9D8B030D-6E8A-4147-A177-3AD203B41FA5}">
                      <a16:colId xmlns:a16="http://schemas.microsoft.com/office/drawing/2014/main" val="2043387816"/>
                    </a:ext>
                  </a:extLst>
                </a:gridCol>
                <a:gridCol w="815783">
                  <a:extLst>
                    <a:ext uri="{9D8B030D-6E8A-4147-A177-3AD203B41FA5}">
                      <a16:colId xmlns:a16="http://schemas.microsoft.com/office/drawing/2014/main" val="4191571524"/>
                    </a:ext>
                  </a:extLst>
                </a:gridCol>
              </a:tblGrid>
              <a:tr h="684087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</a:t>
                      </a:r>
                      <a:endParaRPr lang="en-US" sz="28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</a:t>
                      </a:r>
                      <a:endParaRPr lang="en-US" sz="28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</a:t>
                      </a:r>
                      <a:endParaRPr lang="en-US" sz="28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80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</a:t>
                      </a:r>
                      <a:endParaRPr lang="en-US" sz="28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93259" marR="193259" marT="96629" marB="96629" anchor="ctr"/>
                </a:tc>
                <a:extLst>
                  <a:ext uri="{0D108BD9-81ED-4DB2-BD59-A6C34878D82A}">
                    <a16:rowId xmlns:a16="http://schemas.microsoft.com/office/drawing/2014/main" val="1224559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0637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92000" cy="10450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5"/>
          <p:cNvSpPr/>
          <p:nvPr/>
        </p:nvSpPr>
        <p:spPr>
          <a:xfrm>
            <a:off x="763932" y="1473656"/>
            <a:ext cx="1728830" cy="706796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2" name="object 13"/>
          <p:cNvGrpSpPr/>
          <p:nvPr/>
        </p:nvGrpSpPr>
        <p:grpSpPr>
          <a:xfrm>
            <a:off x="670114" y="2395982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grpSp>
        <p:nvGrpSpPr>
          <p:cNvPr id="3" name="object 16"/>
          <p:cNvGrpSpPr/>
          <p:nvPr/>
        </p:nvGrpSpPr>
        <p:grpSpPr>
          <a:xfrm>
            <a:off x="525162" y="5478357"/>
            <a:ext cx="2206370" cy="489857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9" name="object 2"/>
          <p:cNvSpPr txBox="1">
            <a:spLocks noGrp="1"/>
          </p:cNvSpPr>
          <p:nvPr>
            <p:ph type="title"/>
          </p:nvPr>
        </p:nvSpPr>
        <p:spPr>
          <a:xfrm>
            <a:off x="338640" y="105337"/>
            <a:ext cx="11496676" cy="7553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Mustaqil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bajarish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uchun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topshiriq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:</a:t>
            </a:r>
            <a:endParaRPr sz="4800" b="1" spc="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2910939" y="1321060"/>
            <a:ext cx="8654528" cy="201597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8100" algn="just" defTabSz="685800">
              <a:lnSpc>
                <a:spcPct val="10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71-72-sahifalaridagi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Umumlashtiruvchi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2" name="Picture 4" descr="https://avatars.mds.yandex.net/get-pdb/1924971/fc83c6fb-5aaf-4b2e-b351-34a7da5ca867/s1200?webp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57932" y="3730539"/>
            <a:ext cx="2457416" cy="2155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Итоговый тест по географии за 5 класс - Онлайн тест | Online Test P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259" y="3337033"/>
            <a:ext cx="3065498" cy="307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50258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24806" y="1042199"/>
            <a:ext cx="4389481" cy="2988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559394" y="4507923"/>
            <a:ext cx="11079178" cy="1382986"/>
          </a:xfrm>
          <a:prstGeom prst="wedgeRoundRectCallout">
            <a:avLst>
              <a:gd name="adj1" fmla="val 23530"/>
              <a:gd name="adj2" fmla="val -83767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967" y="0"/>
            <a:ext cx="12186033" cy="87286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072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Eratosfenning</a:t>
            </a:r>
            <a:r>
              <a:rPr lang="en-US" sz="5072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72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dunyo</a:t>
            </a:r>
            <a:r>
              <a:rPr lang="en-US" sz="5072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72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xaritasi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23575F-4FDA-4D50-A3CE-8768F6A79E71}"/>
              </a:ext>
            </a:extLst>
          </p:cNvPr>
          <p:cNvSpPr txBox="1"/>
          <p:nvPr/>
        </p:nvSpPr>
        <p:spPr>
          <a:xfrm>
            <a:off x="670710" y="4630460"/>
            <a:ext cx="107084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Eratosfen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tuzgan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xaritasida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Janubiy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Yevropa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Shimoliy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Afrika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Osiyoning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g‘arbiy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qismlari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tasvirlangan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Эратосфен - вся правда о талантливом мыслителе и одаренном ученом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1" t="6636" b="8697"/>
          <a:stretch/>
        </p:blipFill>
        <p:spPr bwMode="auto">
          <a:xfrm flipH="1">
            <a:off x="239968" y="954958"/>
            <a:ext cx="2579432" cy="3225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4" name="Picture 4" descr="2256 лет назад Эратосфен Киренский впервые в мире вычислил радиус Земли:  blogrev — LiveJourna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098" y="1227324"/>
            <a:ext cx="4125827" cy="2681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912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157540" y="4535215"/>
            <a:ext cx="11882886" cy="1382986"/>
          </a:xfrm>
          <a:prstGeom prst="wedgeRoundRectCallout">
            <a:avLst>
              <a:gd name="adj1" fmla="val 18104"/>
              <a:gd name="adj2" fmla="val -64177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967" y="0"/>
            <a:ext cx="12186033" cy="87286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072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5072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5072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Quyidagi</a:t>
            </a:r>
            <a:r>
              <a:rPr lang="en-US" sz="5072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72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5072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72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5072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72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bering</a:t>
            </a:r>
            <a:r>
              <a:rPr lang="en-US" sz="5072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23575F-4FDA-4D50-A3CE-8768F6A79E71}"/>
              </a:ext>
            </a:extLst>
          </p:cNvPr>
          <p:cNvSpPr txBox="1"/>
          <p:nvPr/>
        </p:nvSpPr>
        <p:spPr>
          <a:xfrm>
            <a:off x="157540" y="4642709"/>
            <a:ext cx="1195203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Milodiy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2-asrda ilk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xaritaga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nisbatan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ancha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mukammalroq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dunyo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xaritasini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tuzgan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qadimgi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>
                <a:latin typeface="Arial" pitchFamily="34" charset="0"/>
                <a:cs typeface="Arial" pitchFamily="34" charset="0"/>
              </a:rPr>
              <a:t>yunon</a:t>
            </a:r>
            <a:r>
              <a:rPr lang="en-US" sz="3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olimi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err="1" smtClean="0">
                <a:latin typeface="Arial" pitchFamily="34" charset="0"/>
                <a:cs typeface="Arial" pitchFamily="34" charset="0"/>
              </a:rPr>
              <a:t>kim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AstroNavigator: Великие астрологи. Клавдий Птолем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74" y="1022695"/>
            <a:ext cx="2721127" cy="3269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0118" y="1022695"/>
            <a:ext cx="5401528" cy="303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 descr="Ptolemey — Vikipediy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2963" y="1022695"/>
            <a:ext cx="3201263" cy="3032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492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967" y="0"/>
            <a:ext cx="12186033" cy="87286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072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Klavdiy</a:t>
            </a:r>
            <a:r>
              <a:rPr lang="en-US" sz="5072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72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Ptolemey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AstroNavigator: Великие астрологи. Клавдий Птолем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74" y="1022695"/>
            <a:ext cx="2721127" cy="3269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0118" y="1022695"/>
            <a:ext cx="5401528" cy="303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 descr="Ptolemey — Vikipediy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2963" y="1022695"/>
            <a:ext cx="3201263" cy="3032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537088" y="4783319"/>
            <a:ext cx="10617201" cy="1382986"/>
          </a:xfrm>
          <a:prstGeom prst="wedgeRoundRectCallout">
            <a:avLst>
              <a:gd name="adj1" fmla="val 20257"/>
              <a:gd name="adj2" fmla="val -89277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23575F-4FDA-4D50-A3CE-8768F6A79E71}"/>
              </a:ext>
            </a:extLst>
          </p:cNvPr>
          <p:cNvSpPr txBox="1"/>
          <p:nvPr/>
        </p:nvSpPr>
        <p:spPr>
          <a:xfrm>
            <a:off x="859348" y="4936203"/>
            <a:ext cx="101430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Ptolemey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tuzgan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xaritasida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hududlar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ettirilgan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00216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967" y="0"/>
            <a:ext cx="12186033" cy="87286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072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Klavdiy</a:t>
            </a:r>
            <a:r>
              <a:rPr lang="en-US" sz="5072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72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Ptolemeyning</a:t>
            </a:r>
            <a:r>
              <a:rPr lang="en-US" sz="5072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72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dunyo</a:t>
            </a:r>
            <a:r>
              <a:rPr lang="en-US" sz="5072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72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xaritasi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AstroNavigator: Великие астрологи. Клавдий Птолем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74" y="1022695"/>
            <a:ext cx="2721127" cy="3269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0118" y="1022695"/>
            <a:ext cx="5401528" cy="303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 descr="Ptolemey — Vikipediy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2963" y="1022695"/>
            <a:ext cx="3201263" cy="3032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385414" y="4630435"/>
            <a:ext cx="11427138" cy="1382986"/>
          </a:xfrm>
          <a:prstGeom prst="wedgeRoundRectCallout">
            <a:avLst>
              <a:gd name="adj1" fmla="val 20257"/>
              <a:gd name="adj2" fmla="val -89277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23575F-4FDA-4D50-A3CE-8768F6A79E71}"/>
              </a:ext>
            </a:extLst>
          </p:cNvPr>
          <p:cNvSpPr txBox="1"/>
          <p:nvPr/>
        </p:nvSpPr>
        <p:spPr>
          <a:xfrm>
            <a:off x="385415" y="4783319"/>
            <a:ext cx="114271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Ptolemey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xaritasida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Yevropa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Osiyoning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qismi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hamda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Afrikaning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shimoli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ettirilgan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891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25187" y="3373039"/>
            <a:ext cx="2953277" cy="2962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Скругленная прямоугольная выноска 11"/>
          <p:cNvSpPr/>
          <p:nvPr/>
        </p:nvSpPr>
        <p:spPr>
          <a:xfrm>
            <a:off x="253999" y="4854441"/>
            <a:ext cx="8144934" cy="1787487"/>
          </a:xfrm>
          <a:prstGeom prst="wedgeRoundRectCallout">
            <a:avLst>
              <a:gd name="adj1" fmla="val 56133"/>
              <a:gd name="adj2" fmla="val -31062"/>
              <a:gd name="adj3" fmla="val 16667"/>
            </a:avLst>
          </a:prstGeom>
          <a:solidFill>
            <a:schemeClr val="bg1"/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71267" y="1087551"/>
            <a:ext cx="4853890" cy="218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Скругленная прямоугольная выноска 10"/>
          <p:cNvSpPr/>
          <p:nvPr/>
        </p:nvSpPr>
        <p:spPr>
          <a:xfrm>
            <a:off x="254000" y="2946400"/>
            <a:ext cx="6772773" cy="1787487"/>
          </a:xfrm>
          <a:prstGeom prst="wedgeRoundRectCallout">
            <a:avLst>
              <a:gd name="adj1" fmla="val 54008"/>
              <a:gd name="adj2" fmla="val -41483"/>
              <a:gd name="adj3" fmla="val 16667"/>
            </a:avLst>
          </a:prstGeom>
          <a:solidFill>
            <a:schemeClr val="bg1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42F899-621D-4551-BFF0-31183C03A606}"/>
              </a:ext>
            </a:extLst>
          </p:cNvPr>
          <p:cNvSpPr txBox="1"/>
          <p:nvPr/>
        </p:nvSpPr>
        <p:spPr>
          <a:xfrm>
            <a:off x="0" y="956841"/>
            <a:ext cx="7086600" cy="1754326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Xorazmiy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Beruniyning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xaritalarida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hududlar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ettirilgan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382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17862" y="2930237"/>
            <a:ext cx="675340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 err="1">
                <a:latin typeface="Arial" pitchFamily="34" charset="0"/>
                <a:cs typeface="Arial" pitchFamily="34" charset="0"/>
              </a:rPr>
              <a:t>Xorazmiy</a:t>
            </a:r>
            <a:r>
              <a:rPr lang="en-US" sz="3600" b="1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u="sng" dirty="0" err="1">
                <a:latin typeface="Arial" pitchFamily="34" charset="0"/>
                <a:cs typeface="Arial" pitchFamily="34" charset="0"/>
              </a:rPr>
              <a:t>xaritasida</a:t>
            </a:r>
            <a:r>
              <a:rPr lang="en-US" sz="3600" b="1" u="sng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O‘rta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Osiyo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unga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yondosh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yerlar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aks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ettirilgan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1909" y="4969120"/>
            <a:ext cx="810629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u="sng" dirty="0" err="1" smtClean="0">
                <a:latin typeface="Arial" pitchFamily="34" charset="0"/>
                <a:cs typeface="Arial" pitchFamily="34" charset="0"/>
              </a:rPr>
              <a:t>Beruniy</a:t>
            </a:r>
            <a:r>
              <a:rPr lang="en-US" sz="2800" b="1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Shimoliy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yarimshar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globusini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yasagan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Yer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sharining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narigi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tomonida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ham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quruqlik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borligi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haqida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yozib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qoldirgan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dunyo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xaritasini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tuzgan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67" y="0"/>
            <a:ext cx="12186033" cy="87286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072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5072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5072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Quyidagi</a:t>
            </a:r>
            <a:r>
              <a:rPr lang="en-US" sz="5072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72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5072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72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5072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72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bering</a:t>
            </a:r>
            <a:r>
              <a:rPr lang="en-US" sz="5072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431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5468</TotalTime>
  <Words>1214</Words>
  <Application>Microsoft Office PowerPoint</Application>
  <PresentationFormat>Широкоэкранный</PresentationFormat>
  <Paragraphs>261</Paragraphs>
  <Slides>42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50" baseType="lpstr">
      <vt:lpstr>Arial</vt:lpstr>
      <vt:lpstr>Arial </vt:lpstr>
      <vt:lpstr>Calibri</vt:lpstr>
      <vt:lpstr>Calibri Light</vt:lpstr>
      <vt:lpstr>Tahoma</vt:lpstr>
      <vt:lpstr>Times New Roman</vt:lpstr>
      <vt:lpstr>Тема Office</vt:lpstr>
      <vt:lpstr>Image</vt:lpstr>
      <vt:lpstr>Geograﬁya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Dunyo okeani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II. O‘tilgan mavzular yuzasidan test savoli tuzish</vt:lpstr>
      <vt:lpstr>II. O‘tilgan mavzular yuzasidan test savoli tuzish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Пользователь</cp:lastModifiedBy>
  <cp:revision>817</cp:revision>
  <dcterms:created xsi:type="dcterms:W3CDTF">2020-04-09T12:18:10Z</dcterms:created>
  <dcterms:modified xsi:type="dcterms:W3CDTF">2020-12-14T10:23:56Z</dcterms:modified>
</cp:coreProperties>
</file>