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4" r:id="rId2"/>
    <p:sldId id="476" r:id="rId3"/>
    <p:sldId id="477" r:id="rId4"/>
    <p:sldId id="485" r:id="rId5"/>
    <p:sldId id="483" r:id="rId6"/>
    <p:sldId id="484" r:id="rId7"/>
    <p:sldId id="479" r:id="rId8"/>
    <p:sldId id="402" r:id="rId9"/>
    <p:sldId id="497" r:id="rId10"/>
    <p:sldId id="492" r:id="rId11"/>
    <p:sldId id="487" r:id="rId12"/>
    <p:sldId id="493" r:id="rId13"/>
    <p:sldId id="478" r:id="rId14"/>
    <p:sldId id="498" r:id="rId15"/>
    <p:sldId id="465" r:id="rId16"/>
    <p:sldId id="482" r:id="rId17"/>
    <p:sldId id="494" r:id="rId18"/>
    <p:sldId id="486" r:id="rId19"/>
    <p:sldId id="496" r:id="rId20"/>
    <p:sldId id="489" r:id="rId21"/>
    <p:sldId id="490" r:id="rId22"/>
    <p:sldId id="499" r:id="rId23"/>
    <p:sldId id="491" r:id="rId24"/>
    <p:sldId id="500" r:id="rId25"/>
    <p:sldId id="502" r:id="rId26"/>
    <p:sldId id="374" r:id="rId27"/>
    <p:sldId id="466" r:id="rId28"/>
    <p:sldId id="50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476"/>
            <p14:sldId id="477"/>
            <p14:sldId id="485"/>
            <p14:sldId id="483"/>
            <p14:sldId id="484"/>
            <p14:sldId id="479"/>
            <p14:sldId id="402"/>
            <p14:sldId id="497"/>
            <p14:sldId id="492"/>
            <p14:sldId id="487"/>
            <p14:sldId id="493"/>
            <p14:sldId id="478"/>
            <p14:sldId id="498"/>
            <p14:sldId id="465"/>
            <p14:sldId id="482"/>
            <p14:sldId id="494"/>
            <p14:sldId id="486"/>
            <p14:sldId id="496"/>
            <p14:sldId id="489"/>
            <p14:sldId id="490"/>
            <p14:sldId id="499"/>
            <p14:sldId id="491"/>
            <p14:sldId id="500"/>
            <p14:sldId id="502"/>
            <p14:sldId id="374"/>
            <p14:sldId id="466"/>
            <p14:sldId id="5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339966"/>
    <a:srgbClr val="0000FF"/>
    <a:srgbClr val="19C139"/>
    <a:srgbClr val="3333FF"/>
    <a:srgbClr val="CC66FF"/>
    <a:srgbClr val="9900FF"/>
    <a:srgbClr val="F49D46"/>
    <a:srgbClr val="149C2E"/>
    <a:srgbClr val="F8ED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051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1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1638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3274" y="2190260"/>
            <a:ext cx="8030091" cy="187380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sz="6000" b="1" spc="-11" dirty="0" err="1" smtClean="0">
                <a:latin typeface="Arial"/>
                <a:cs typeface="Arial"/>
              </a:rPr>
              <a:t>Mavzu:</a:t>
            </a:r>
            <a:r>
              <a:rPr lang="en-US" sz="6000" b="1" spc="-11" dirty="0" err="1" smtClean="0">
                <a:latin typeface="Arial"/>
                <a:cs typeface="Arial"/>
              </a:rPr>
              <a:t>Atmosferaning</a:t>
            </a: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tuzilishi</a:t>
            </a:r>
            <a:endParaRPr sz="60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9156" y="2299602"/>
            <a:ext cx="595928" cy="1515010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9155" y="4379470"/>
            <a:ext cx="595929" cy="1532195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1" y="292066"/>
            <a:ext cx="1865460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86546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1" y="57586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98134" y="691978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72509" y="282329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0376" y="0"/>
            <a:ext cx="1745796" cy="1745796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6556" y="3674398"/>
            <a:ext cx="2248332" cy="20784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Atmosfera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tarkibi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181" y="947807"/>
            <a:ext cx="117953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tozaligiga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410" name="Picture 2" descr="4b00b3404bfb7ba725c39601000fd658.gif (600×400) | Пейзажи, Природа, Гифу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81" y="2592406"/>
            <a:ext cx="5609638" cy="375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Встреча с собой: Человек и Приро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2592406"/>
            <a:ext cx="5969000" cy="375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16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Ученые предложили увеличить концентрацию углекислого газа в атмосфере:  coal_liza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7526"/>
            <a:ext cx="12192000" cy="584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115" y="1465007"/>
            <a:ext cx="5449551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qobig‘ining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2000 km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0682" y="1041977"/>
            <a:ext cx="4885368" cy="575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2682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Las capas de la atmósf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999499"/>
            <a:ext cx="5511800" cy="58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13400" y="1264335"/>
            <a:ext cx="566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50-55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351" y="2311016"/>
            <a:ext cx="50102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80-85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0350" y="3357697"/>
            <a:ext cx="551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1 000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40350" y="4404378"/>
            <a:ext cx="551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2 000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529" y="4154104"/>
            <a:ext cx="1609725" cy="260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918" y="2234072"/>
            <a:ext cx="2068444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4539" y="3280753"/>
            <a:ext cx="2147822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4539" y="4249504"/>
            <a:ext cx="1917635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3999" y="4896820"/>
            <a:ext cx="2403475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4540" y="5572581"/>
            <a:ext cx="214782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00574" y="4896819"/>
            <a:ext cx="296861" cy="3609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01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763" y="958849"/>
            <a:ext cx="5199289" cy="58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5442" y="5241925"/>
            <a:ext cx="19812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822" y="1027140"/>
            <a:ext cx="2032000" cy="6477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2 000 km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0880" y="1640153"/>
            <a:ext cx="20684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76" y="2452926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2593" y="3330774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7378" y="3908425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6243" y="4395113"/>
            <a:ext cx="1695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096000" y="1169213"/>
            <a:ext cx="583406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err="1" smtClean="0">
                <a:latin typeface="Arial "/>
              </a:rPr>
              <a:t>Atmosfera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massasinig</a:t>
            </a:r>
            <a:endParaRPr lang="en-US" sz="5000" dirty="0" smtClean="0">
              <a:latin typeface="Arial "/>
            </a:endParaRPr>
          </a:p>
          <a:p>
            <a:pPr algn="ctr"/>
            <a:r>
              <a:rPr lang="en-US" sz="5000" dirty="0" smtClean="0">
                <a:latin typeface="Arial "/>
              </a:rPr>
              <a:t> 99,5 % </a:t>
            </a:r>
            <a:r>
              <a:rPr lang="en-US" sz="5000" dirty="0" err="1" smtClean="0">
                <a:latin typeface="Arial "/>
              </a:rPr>
              <a:t>i</a:t>
            </a:r>
            <a:r>
              <a:rPr lang="en-US" sz="5000" dirty="0" smtClean="0">
                <a:latin typeface="Arial "/>
              </a:rPr>
              <a:t> </a:t>
            </a:r>
          </a:p>
          <a:p>
            <a:pPr algn="ctr"/>
            <a:r>
              <a:rPr lang="en-US" sz="5000" dirty="0" smtClean="0">
                <a:latin typeface="Arial "/>
              </a:rPr>
              <a:t>80 km </a:t>
            </a:r>
            <a:r>
              <a:rPr lang="en-US" sz="5000" dirty="0" err="1" smtClean="0">
                <a:latin typeface="Arial "/>
              </a:rPr>
              <a:t>gacha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bo‘lgan</a:t>
            </a:r>
            <a:r>
              <a:rPr lang="en-US" sz="5000" dirty="0" smtClean="0">
                <a:latin typeface="Arial "/>
              </a:rPr>
              <a:t> </a:t>
            </a:r>
          </a:p>
          <a:p>
            <a:pPr algn="ctr"/>
            <a:r>
              <a:rPr lang="en-US" sz="5000" dirty="0" err="1" smtClean="0">
                <a:latin typeface="Arial "/>
              </a:rPr>
              <a:t>quyi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qismiga</a:t>
            </a:r>
            <a:r>
              <a:rPr lang="en-US" sz="5000" dirty="0" smtClean="0">
                <a:latin typeface="Arial "/>
              </a:rPr>
              <a:t> </a:t>
            </a:r>
          </a:p>
          <a:p>
            <a:pPr algn="ctr"/>
            <a:r>
              <a:rPr lang="en-US" sz="5000" dirty="0" err="1" smtClean="0">
                <a:latin typeface="Arial "/>
              </a:rPr>
              <a:t>to‘g‘ri</a:t>
            </a:r>
            <a:r>
              <a:rPr lang="en-US" sz="5000" dirty="0" smtClean="0">
                <a:latin typeface="Arial "/>
              </a:rPr>
              <a:t> </a:t>
            </a:r>
            <a:r>
              <a:rPr lang="en-US" sz="5000" dirty="0" err="1" smtClean="0">
                <a:latin typeface="Arial "/>
              </a:rPr>
              <a:t>keladi</a:t>
            </a:r>
            <a:r>
              <a:rPr lang="en-US" sz="5000" dirty="0">
                <a:latin typeface="Arial "/>
              </a:rPr>
              <a:t>.</a:t>
            </a:r>
            <a:endParaRPr lang="ru-RU" sz="5000" dirty="0">
              <a:latin typeface="Arial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85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914400"/>
            <a:ext cx="12192000" cy="5943600"/>
            <a:chOff x="0" y="889000"/>
            <a:chExt cx="12192000" cy="59436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889000"/>
              <a:ext cx="12192000" cy="59436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</p:sp>
        <p:sp>
          <p:nvSpPr>
            <p:cNvPr id="7" name="Полилиния 6"/>
            <p:cNvSpPr/>
            <p:nvPr/>
          </p:nvSpPr>
          <p:spPr>
            <a:xfrm>
              <a:off x="3967403" y="4267483"/>
              <a:ext cx="3766893" cy="2515105"/>
            </a:xfrm>
            <a:custGeom>
              <a:avLst/>
              <a:gdLst>
                <a:gd name="connsiteX0" fmla="*/ 0 w 3766893"/>
                <a:gd name="connsiteY0" fmla="*/ 1257553 h 2515105"/>
                <a:gd name="connsiteX1" fmla="*/ 1883447 w 3766893"/>
                <a:gd name="connsiteY1" fmla="*/ 0 h 2515105"/>
                <a:gd name="connsiteX2" fmla="*/ 3766894 w 3766893"/>
                <a:gd name="connsiteY2" fmla="*/ 1257553 h 2515105"/>
                <a:gd name="connsiteX3" fmla="*/ 1883447 w 3766893"/>
                <a:gd name="connsiteY3" fmla="*/ 2515106 h 2515105"/>
                <a:gd name="connsiteX4" fmla="*/ 0 w 3766893"/>
                <a:gd name="connsiteY4" fmla="*/ 1257553 h 251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6893" h="2515105">
                  <a:moveTo>
                    <a:pt x="0" y="1257553"/>
                  </a:moveTo>
                  <a:cubicBezTo>
                    <a:pt x="0" y="563026"/>
                    <a:pt x="843248" y="0"/>
                    <a:pt x="1883447" y="0"/>
                  </a:cubicBezTo>
                  <a:cubicBezTo>
                    <a:pt x="2923646" y="0"/>
                    <a:pt x="3766894" y="563026"/>
                    <a:pt x="3766894" y="1257553"/>
                  </a:cubicBezTo>
                  <a:cubicBezTo>
                    <a:pt x="3766894" y="1952080"/>
                    <a:pt x="2923646" y="2515106"/>
                    <a:pt x="1883447" y="2515106"/>
                  </a:cubicBezTo>
                  <a:cubicBezTo>
                    <a:pt x="843248" y="2515106"/>
                    <a:pt x="0" y="1952080"/>
                    <a:pt x="0" y="1257553"/>
                  </a:cubicBezTo>
                  <a:close/>
                </a:path>
              </a:pathLst>
            </a:custGeom>
            <a:solidFill>
              <a:srgbClr val="00B0F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9429" tIns="386109" rIns="569429" bIns="386109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TROPOSFERA</a:t>
              </a:r>
              <a:endParaRPr lang="ru-RU" sz="2800" b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Стрелка влево 7"/>
            <p:cNvSpPr/>
            <p:nvPr/>
          </p:nvSpPr>
          <p:spPr>
            <a:xfrm rot="12808591">
              <a:off x="1839198" y="3638071"/>
              <a:ext cx="2782389" cy="7732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7030A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Полилиния 8"/>
            <p:cNvSpPr/>
            <p:nvPr/>
          </p:nvSpPr>
          <p:spPr>
            <a:xfrm>
              <a:off x="244460" y="1985007"/>
              <a:ext cx="3624609" cy="2062029"/>
            </a:xfrm>
            <a:custGeom>
              <a:avLst/>
              <a:gdLst>
                <a:gd name="connsiteX0" fmla="*/ 0 w 3624609"/>
                <a:gd name="connsiteY0" fmla="*/ 206203 h 2062029"/>
                <a:gd name="connsiteX1" fmla="*/ 206203 w 3624609"/>
                <a:gd name="connsiteY1" fmla="*/ 0 h 2062029"/>
                <a:gd name="connsiteX2" fmla="*/ 3418406 w 3624609"/>
                <a:gd name="connsiteY2" fmla="*/ 0 h 2062029"/>
                <a:gd name="connsiteX3" fmla="*/ 3624609 w 3624609"/>
                <a:gd name="connsiteY3" fmla="*/ 206203 h 2062029"/>
                <a:gd name="connsiteX4" fmla="*/ 3624609 w 3624609"/>
                <a:gd name="connsiteY4" fmla="*/ 1855826 h 2062029"/>
                <a:gd name="connsiteX5" fmla="*/ 3418406 w 3624609"/>
                <a:gd name="connsiteY5" fmla="*/ 2062029 h 2062029"/>
                <a:gd name="connsiteX6" fmla="*/ 206203 w 3624609"/>
                <a:gd name="connsiteY6" fmla="*/ 2062029 h 2062029"/>
                <a:gd name="connsiteX7" fmla="*/ 0 w 3624609"/>
                <a:gd name="connsiteY7" fmla="*/ 1855826 h 2062029"/>
                <a:gd name="connsiteX8" fmla="*/ 0 w 3624609"/>
                <a:gd name="connsiteY8" fmla="*/ 206203 h 2062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4609" h="2062029">
                  <a:moveTo>
                    <a:pt x="0" y="206203"/>
                  </a:moveTo>
                  <a:cubicBezTo>
                    <a:pt x="0" y="92320"/>
                    <a:pt x="92320" y="0"/>
                    <a:pt x="206203" y="0"/>
                  </a:cubicBezTo>
                  <a:lnTo>
                    <a:pt x="3418406" y="0"/>
                  </a:lnTo>
                  <a:cubicBezTo>
                    <a:pt x="3532289" y="0"/>
                    <a:pt x="3624609" y="92320"/>
                    <a:pt x="3624609" y="206203"/>
                  </a:cubicBezTo>
                  <a:lnTo>
                    <a:pt x="3624609" y="1855826"/>
                  </a:lnTo>
                  <a:cubicBezTo>
                    <a:pt x="3624609" y="1969709"/>
                    <a:pt x="3532289" y="2062029"/>
                    <a:pt x="3418406" y="2062029"/>
                  </a:cubicBezTo>
                  <a:lnTo>
                    <a:pt x="206203" y="2062029"/>
                  </a:lnTo>
                  <a:cubicBezTo>
                    <a:pt x="92320" y="2062029"/>
                    <a:pt x="0" y="1969709"/>
                    <a:pt x="0" y="1855826"/>
                  </a:cubicBezTo>
                  <a:lnTo>
                    <a:pt x="0" y="206203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35" tIns="113735" rIns="113735" bIns="113735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Tropos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 –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yunoncha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so‘z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aylanmoq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o‘zgarmoq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degan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ma’noni</a:t>
              </a:r>
              <a:r>
                <a:rPr lang="en-US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anglatadi</a:t>
              </a:r>
              <a:endParaRPr lang="ru-RU" sz="28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Стрелка влево 9"/>
            <p:cNvSpPr/>
            <p:nvPr/>
          </p:nvSpPr>
          <p:spPr>
            <a:xfrm rot="16315411">
              <a:off x="4953077" y="2734811"/>
              <a:ext cx="2123114" cy="7732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7030A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3970700" y="991369"/>
              <a:ext cx="3995568" cy="2062029"/>
            </a:xfrm>
            <a:custGeom>
              <a:avLst/>
              <a:gdLst>
                <a:gd name="connsiteX0" fmla="*/ 0 w 3995568"/>
                <a:gd name="connsiteY0" fmla="*/ 206203 h 2062029"/>
                <a:gd name="connsiteX1" fmla="*/ 206203 w 3995568"/>
                <a:gd name="connsiteY1" fmla="*/ 0 h 2062029"/>
                <a:gd name="connsiteX2" fmla="*/ 3789365 w 3995568"/>
                <a:gd name="connsiteY2" fmla="*/ 0 h 2062029"/>
                <a:gd name="connsiteX3" fmla="*/ 3995568 w 3995568"/>
                <a:gd name="connsiteY3" fmla="*/ 206203 h 2062029"/>
                <a:gd name="connsiteX4" fmla="*/ 3995568 w 3995568"/>
                <a:gd name="connsiteY4" fmla="*/ 1855826 h 2062029"/>
                <a:gd name="connsiteX5" fmla="*/ 3789365 w 3995568"/>
                <a:gd name="connsiteY5" fmla="*/ 2062029 h 2062029"/>
                <a:gd name="connsiteX6" fmla="*/ 206203 w 3995568"/>
                <a:gd name="connsiteY6" fmla="*/ 2062029 h 2062029"/>
                <a:gd name="connsiteX7" fmla="*/ 0 w 3995568"/>
                <a:gd name="connsiteY7" fmla="*/ 1855826 h 2062029"/>
                <a:gd name="connsiteX8" fmla="*/ 0 w 3995568"/>
                <a:gd name="connsiteY8" fmla="*/ 206203 h 2062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95568" h="2062029">
                  <a:moveTo>
                    <a:pt x="0" y="206203"/>
                  </a:moveTo>
                  <a:cubicBezTo>
                    <a:pt x="0" y="92320"/>
                    <a:pt x="92320" y="0"/>
                    <a:pt x="206203" y="0"/>
                  </a:cubicBezTo>
                  <a:lnTo>
                    <a:pt x="3789365" y="0"/>
                  </a:lnTo>
                  <a:cubicBezTo>
                    <a:pt x="3903248" y="0"/>
                    <a:pt x="3995568" y="92320"/>
                    <a:pt x="3995568" y="206203"/>
                  </a:cubicBezTo>
                  <a:lnTo>
                    <a:pt x="3995568" y="1855826"/>
                  </a:lnTo>
                  <a:cubicBezTo>
                    <a:pt x="3995568" y="1969709"/>
                    <a:pt x="3903248" y="2062029"/>
                    <a:pt x="3789365" y="2062029"/>
                  </a:cubicBezTo>
                  <a:lnTo>
                    <a:pt x="206203" y="2062029"/>
                  </a:lnTo>
                  <a:cubicBezTo>
                    <a:pt x="92320" y="2062029"/>
                    <a:pt x="0" y="1969709"/>
                    <a:pt x="0" y="1855826"/>
                  </a:cubicBezTo>
                  <a:lnTo>
                    <a:pt x="0" y="206203"/>
                  </a:lnTo>
                  <a:close/>
                </a:path>
              </a:pathLst>
            </a:custGeom>
            <a:solidFill>
              <a:srgbClr val="C8A5E3"/>
            </a:solidFill>
            <a:ln>
              <a:solidFill>
                <a:srgbClr val="7030A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6595" tIns="136595" rIns="136595" bIns="136595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Atmosferaning</a:t>
              </a:r>
              <a:r>
                <a:rPr lang="en-US" sz="40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quyi</a:t>
              </a:r>
              <a:r>
                <a:rPr lang="en-US" sz="40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qatlami</a:t>
              </a:r>
              <a:endParaRPr lang="ru-RU" sz="4000" b="1" i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Стрелка влево 12"/>
            <p:cNvSpPr/>
            <p:nvPr/>
          </p:nvSpPr>
          <p:spPr>
            <a:xfrm rot="19825559">
              <a:off x="7222064" y="3638071"/>
              <a:ext cx="3001508" cy="7732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7030A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8057194" y="2112011"/>
              <a:ext cx="3982371" cy="1935026"/>
            </a:xfrm>
            <a:custGeom>
              <a:avLst/>
              <a:gdLst>
                <a:gd name="connsiteX0" fmla="*/ 0 w 3982371"/>
                <a:gd name="connsiteY0" fmla="*/ 206203 h 2062029"/>
                <a:gd name="connsiteX1" fmla="*/ 206203 w 3982371"/>
                <a:gd name="connsiteY1" fmla="*/ 0 h 2062029"/>
                <a:gd name="connsiteX2" fmla="*/ 3776168 w 3982371"/>
                <a:gd name="connsiteY2" fmla="*/ 0 h 2062029"/>
                <a:gd name="connsiteX3" fmla="*/ 3982371 w 3982371"/>
                <a:gd name="connsiteY3" fmla="*/ 206203 h 2062029"/>
                <a:gd name="connsiteX4" fmla="*/ 3982371 w 3982371"/>
                <a:gd name="connsiteY4" fmla="*/ 1855826 h 2062029"/>
                <a:gd name="connsiteX5" fmla="*/ 3776168 w 3982371"/>
                <a:gd name="connsiteY5" fmla="*/ 2062029 h 2062029"/>
                <a:gd name="connsiteX6" fmla="*/ 206203 w 3982371"/>
                <a:gd name="connsiteY6" fmla="*/ 2062029 h 2062029"/>
                <a:gd name="connsiteX7" fmla="*/ 0 w 3982371"/>
                <a:gd name="connsiteY7" fmla="*/ 1855826 h 2062029"/>
                <a:gd name="connsiteX8" fmla="*/ 0 w 3982371"/>
                <a:gd name="connsiteY8" fmla="*/ 206203 h 2062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2371" h="2062029">
                  <a:moveTo>
                    <a:pt x="0" y="206203"/>
                  </a:moveTo>
                  <a:cubicBezTo>
                    <a:pt x="0" y="92320"/>
                    <a:pt x="92320" y="0"/>
                    <a:pt x="206203" y="0"/>
                  </a:cubicBezTo>
                  <a:lnTo>
                    <a:pt x="3776168" y="0"/>
                  </a:lnTo>
                  <a:cubicBezTo>
                    <a:pt x="3890051" y="0"/>
                    <a:pt x="3982371" y="92320"/>
                    <a:pt x="3982371" y="206203"/>
                  </a:cubicBezTo>
                  <a:lnTo>
                    <a:pt x="3982371" y="1855826"/>
                  </a:lnTo>
                  <a:cubicBezTo>
                    <a:pt x="3982371" y="1969709"/>
                    <a:pt x="3890051" y="2062029"/>
                    <a:pt x="3776168" y="2062029"/>
                  </a:cubicBezTo>
                  <a:lnTo>
                    <a:pt x="206203" y="2062029"/>
                  </a:lnTo>
                  <a:cubicBezTo>
                    <a:pt x="92320" y="2062029"/>
                    <a:pt x="0" y="1969709"/>
                    <a:pt x="0" y="1855826"/>
                  </a:cubicBezTo>
                  <a:lnTo>
                    <a:pt x="0" y="206203"/>
                  </a:lnTo>
                  <a:close/>
                </a:path>
              </a:pathLst>
            </a:custGeom>
            <a:solidFill>
              <a:srgbClr val="FCCE7C"/>
            </a:solidFill>
            <a:ln>
              <a:solidFill>
                <a:srgbClr val="FFC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6595" tIns="136595" rIns="136595" bIns="136595" numCol="1" spcCol="1270" anchor="ctr" anchorCtr="0">
              <a:noAutofit/>
            </a:bodyPr>
            <a:lstStyle/>
            <a:p>
              <a:pPr lvl="0" algn="ctr" defTabSz="17780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36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O‘rtacha</a:t>
              </a:r>
              <a:r>
                <a:rPr lang="en-US" sz="36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kern="1200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qalinligi</a:t>
              </a:r>
              <a:r>
                <a:rPr lang="en-US" sz="36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lvl="0" algn="ctr" defTabSz="17780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36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10–11 km</a:t>
              </a:r>
              <a:endParaRPr lang="ru-RU" sz="36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Полилиния 18"/>
          <p:cNvSpPr/>
          <p:nvPr/>
        </p:nvSpPr>
        <p:spPr>
          <a:xfrm>
            <a:off x="244461" y="4936037"/>
            <a:ext cx="3387740" cy="1534795"/>
          </a:xfrm>
          <a:custGeom>
            <a:avLst/>
            <a:gdLst>
              <a:gd name="connsiteX0" fmla="*/ 0 w 3982371"/>
              <a:gd name="connsiteY0" fmla="*/ 206203 h 2062029"/>
              <a:gd name="connsiteX1" fmla="*/ 206203 w 3982371"/>
              <a:gd name="connsiteY1" fmla="*/ 0 h 2062029"/>
              <a:gd name="connsiteX2" fmla="*/ 3776168 w 3982371"/>
              <a:gd name="connsiteY2" fmla="*/ 0 h 2062029"/>
              <a:gd name="connsiteX3" fmla="*/ 3982371 w 3982371"/>
              <a:gd name="connsiteY3" fmla="*/ 206203 h 2062029"/>
              <a:gd name="connsiteX4" fmla="*/ 3982371 w 3982371"/>
              <a:gd name="connsiteY4" fmla="*/ 1855826 h 2062029"/>
              <a:gd name="connsiteX5" fmla="*/ 3776168 w 3982371"/>
              <a:gd name="connsiteY5" fmla="*/ 2062029 h 2062029"/>
              <a:gd name="connsiteX6" fmla="*/ 206203 w 3982371"/>
              <a:gd name="connsiteY6" fmla="*/ 2062029 h 2062029"/>
              <a:gd name="connsiteX7" fmla="*/ 0 w 3982371"/>
              <a:gd name="connsiteY7" fmla="*/ 1855826 h 2062029"/>
              <a:gd name="connsiteX8" fmla="*/ 0 w 3982371"/>
              <a:gd name="connsiteY8" fmla="*/ 206203 h 2062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2371" h="2062029">
                <a:moveTo>
                  <a:pt x="0" y="206203"/>
                </a:moveTo>
                <a:cubicBezTo>
                  <a:pt x="0" y="92320"/>
                  <a:pt x="92320" y="0"/>
                  <a:pt x="206203" y="0"/>
                </a:cubicBezTo>
                <a:lnTo>
                  <a:pt x="3776168" y="0"/>
                </a:lnTo>
                <a:cubicBezTo>
                  <a:pt x="3890051" y="0"/>
                  <a:pt x="3982371" y="92320"/>
                  <a:pt x="3982371" y="206203"/>
                </a:cubicBezTo>
                <a:lnTo>
                  <a:pt x="3982371" y="1855826"/>
                </a:lnTo>
                <a:cubicBezTo>
                  <a:pt x="3982371" y="1969709"/>
                  <a:pt x="3890051" y="2062029"/>
                  <a:pt x="3776168" y="2062029"/>
                </a:cubicBezTo>
                <a:lnTo>
                  <a:pt x="206203" y="2062029"/>
                </a:lnTo>
                <a:cubicBezTo>
                  <a:pt x="92320" y="2062029"/>
                  <a:pt x="0" y="1969709"/>
                  <a:pt x="0" y="1855826"/>
                </a:cubicBezTo>
                <a:lnTo>
                  <a:pt x="0" y="206203"/>
                </a:lnTo>
                <a:close/>
              </a:path>
            </a:pathLst>
          </a:custGeom>
          <a:solidFill>
            <a:srgbClr val="FCCE7C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595" tIns="136595" rIns="136595" bIns="136595" numCol="1" spcCol="1270" anchor="ctr" anchorCtr="0">
            <a:noAutofit/>
          </a:bodyPr>
          <a:lstStyle/>
          <a:p>
            <a:pPr lvl="0" algn="ctr" defTabSz="1778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1778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qatlamda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7966269" y="4806719"/>
            <a:ext cx="4073296" cy="1534795"/>
          </a:xfrm>
          <a:custGeom>
            <a:avLst/>
            <a:gdLst>
              <a:gd name="connsiteX0" fmla="*/ 0 w 3982371"/>
              <a:gd name="connsiteY0" fmla="*/ 206203 h 2062029"/>
              <a:gd name="connsiteX1" fmla="*/ 206203 w 3982371"/>
              <a:gd name="connsiteY1" fmla="*/ 0 h 2062029"/>
              <a:gd name="connsiteX2" fmla="*/ 3776168 w 3982371"/>
              <a:gd name="connsiteY2" fmla="*/ 0 h 2062029"/>
              <a:gd name="connsiteX3" fmla="*/ 3982371 w 3982371"/>
              <a:gd name="connsiteY3" fmla="*/ 206203 h 2062029"/>
              <a:gd name="connsiteX4" fmla="*/ 3982371 w 3982371"/>
              <a:gd name="connsiteY4" fmla="*/ 1855826 h 2062029"/>
              <a:gd name="connsiteX5" fmla="*/ 3776168 w 3982371"/>
              <a:gd name="connsiteY5" fmla="*/ 2062029 h 2062029"/>
              <a:gd name="connsiteX6" fmla="*/ 206203 w 3982371"/>
              <a:gd name="connsiteY6" fmla="*/ 2062029 h 2062029"/>
              <a:gd name="connsiteX7" fmla="*/ 0 w 3982371"/>
              <a:gd name="connsiteY7" fmla="*/ 1855826 h 2062029"/>
              <a:gd name="connsiteX8" fmla="*/ 0 w 3982371"/>
              <a:gd name="connsiteY8" fmla="*/ 206203 h 2062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2371" h="2062029">
                <a:moveTo>
                  <a:pt x="0" y="206203"/>
                </a:moveTo>
                <a:cubicBezTo>
                  <a:pt x="0" y="92320"/>
                  <a:pt x="92320" y="0"/>
                  <a:pt x="206203" y="0"/>
                </a:cubicBezTo>
                <a:lnTo>
                  <a:pt x="3776168" y="0"/>
                </a:lnTo>
                <a:cubicBezTo>
                  <a:pt x="3890051" y="0"/>
                  <a:pt x="3982371" y="92320"/>
                  <a:pt x="3982371" y="206203"/>
                </a:cubicBezTo>
                <a:lnTo>
                  <a:pt x="3982371" y="1855826"/>
                </a:lnTo>
                <a:cubicBezTo>
                  <a:pt x="3982371" y="1969709"/>
                  <a:pt x="3890051" y="2062029"/>
                  <a:pt x="3776168" y="2062029"/>
                </a:cubicBezTo>
                <a:lnTo>
                  <a:pt x="206203" y="2062029"/>
                </a:lnTo>
                <a:cubicBezTo>
                  <a:pt x="92320" y="2062029"/>
                  <a:pt x="0" y="1969709"/>
                  <a:pt x="0" y="1855826"/>
                </a:cubicBezTo>
                <a:lnTo>
                  <a:pt x="0" y="206203"/>
                </a:lnTo>
                <a:close/>
              </a:path>
            </a:pathLst>
          </a:custGeom>
          <a:solidFill>
            <a:srgbClr val="FCCE7C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595" tIns="136595" rIns="136595" bIns="136595" numCol="1" spcCol="1270" anchor="ctr" anchorCtr="0">
            <a:noAutofit/>
          </a:bodyPr>
          <a:lstStyle/>
          <a:p>
            <a:pPr lvl="0" algn="ctr" defTabSz="1778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8–9 km,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km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64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Troposfera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20575"/>
            <a:ext cx="12192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qatlamda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mavjudotlar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qatlamda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8" name="Picture 6" descr="Ветер и Дождь ~ Поэзия (Стихи для детей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751572"/>
            <a:ext cx="58039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Идет снег гифки, анимированные GIF изображения идет снег - скачать гиф  картинки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1573"/>
            <a:ext cx="57658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33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en-US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Мадейра, Море, Темные Облака, Дождь, Дождь Над Океан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56753"/>
            <a:ext cx="5651500" cy="580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C:\Users\user\Desktop\Без имени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8292" y="997527"/>
            <a:ext cx="6293708" cy="586047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0" y="1135589"/>
            <a:ext cx="5997389" cy="558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055922" y="1171109"/>
            <a:ext cx="626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64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14EFC-B24D-44F7-9593-C83669B5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-17798"/>
            <a:ext cx="12190507" cy="108439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BB5E4E-2969-4990-A784-C7A3D8755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52" y="1066598"/>
            <a:ext cx="6756848" cy="57853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781800" y="2869003"/>
            <a:ext cx="5410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0,6 °C,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ko‘tarilganda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018" y="1518957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017" y="2321751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5000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0017" y="3073172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4000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16" y="3900188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3000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16" y="4727204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2000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016" y="5464829"/>
            <a:ext cx="63817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1000 m</a:t>
            </a: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19" y="6202454"/>
            <a:ext cx="638175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Climate Change Animation GIF - Find &amp; Share on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75" y="1020492"/>
            <a:ext cx="5365379" cy="18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985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Ученые предложили увеличить концентрацию углекислого газа в атмосфере:  coal_liza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7526"/>
            <a:ext cx="12192000" cy="584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8573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Обои стратосфера, земля, красиво, земля, Облака. Скачать обои на рабочий  стол Косм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933" y="1068631"/>
            <a:ext cx="4084073" cy="280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715 стратосфера Фото - Бесплатные и RF Фото от Dreamstim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2" b="1119"/>
          <a:stretch/>
        </p:blipFill>
        <p:spPr bwMode="auto">
          <a:xfrm>
            <a:off x="105314" y="1026870"/>
            <a:ext cx="3828876" cy="311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4138"/>
            <a:ext cx="12192000" cy="10265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верх 11">
            <a:extLst>
              <a:ext uri="{FF2B5EF4-FFF2-40B4-BE49-F238E27FC236}">
                <a16:creationId xmlns:a16="http://schemas.microsoft.com/office/drawing/2014/main" id="{E580CDDB-5B24-4AA5-B710-40311CC751F0}"/>
              </a:ext>
            </a:extLst>
          </p:cNvPr>
          <p:cNvSpPr/>
          <p:nvPr/>
        </p:nvSpPr>
        <p:spPr>
          <a:xfrm rot="2538265">
            <a:off x="5957819" y="4347015"/>
            <a:ext cx="1981609" cy="1173226"/>
          </a:xfrm>
          <a:prstGeom prst="curvedUpArrow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низ 12">
            <a:extLst>
              <a:ext uri="{FF2B5EF4-FFF2-40B4-BE49-F238E27FC236}">
                <a16:creationId xmlns:a16="http://schemas.microsoft.com/office/drawing/2014/main" id="{A5A294EE-78ED-419E-9741-66BDF35CAEDF}"/>
              </a:ext>
            </a:extLst>
          </p:cNvPr>
          <p:cNvSpPr/>
          <p:nvPr/>
        </p:nvSpPr>
        <p:spPr>
          <a:xfrm rot="7633066">
            <a:off x="4430098" y="4382551"/>
            <a:ext cx="1948660" cy="1145120"/>
          </a:xfrm>
          <a:prstGeom prst="curvedDownArrow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25BEC16E-74CD-429E-A5EE-5543001D3EA1}"/>
              </a:ext>
            </a:extLst>
          </p:cNvPr>
          <p:cNvSpPr/>
          <p:nvPr/>
        </p:nvSpPr>
        <p:spPr>
          <a:xfrm>
            <a:off x="105314" y="4279899"/>
            <a:ext cx="4355440" cy="2311400"/>
          </a:xfrm>
          <a:prstGeom prst="wedgeRoundRectCallout">
            <a:avLst>
              <a:gd name="adj1" fmla="val 19063"/>
              <a:gd name="adj2" fmla="val -61527"/>
              <a:gd name="adj3" fmla="val 16667"/>
            </a:avLst>
          </a:prstGeom>
          <a:solidFill>
            <a:srgbClr val="CC00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“stratum”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8006656" y="4183725"/>
            <a:ext cx="4014166" cy="2330663"/>
          </a:xfrm>
          <a:prstGeom prst="wedgeRoundRectCallout">
            <a:avLst>
              <a:gd name="adj1" fmla="val -23108"/>
              <a:gd name="adj2" fmla="val -64960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- 45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- 75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25BEC16E-74CD-429E-A5EE-5543001D3EA1}"/>
              </a:ext>
            </a:extLst>
          </p:cNvPr>
          <p:cNvSpPr/>
          <p:nvPr/>
        </p:nvSpPr>
        <p:spPr>
          <a:xfrm>
            <a:off x="4040128" y="1419456"/>
            <a:ext cx="3927867" cy="2121769"/>
          </a:xfrm>
          <a:prstGeom prst="wedgeRoundRectCallout">
            <a:avLst>
              <a:gd name="adj1" fmla="val -21272"/>
              <a:gd name="adj2" fmla="val -72262"/>
              <a:gd name="adj3" fmla="val 16667"/>
            </a:avLst>
          </a:prstGeom>
          <a:solidFill>
            <a:srgbClr val="3399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3652" y="1166861"/>
            <a:ext cx="1726748" cy="546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50-55 km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528299" y="1166861"/>
            <a:ext cx="1371117" cy="546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+ 10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157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353" y="3853982"/>
            <a:ext cx="2162732" cy="2818308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6508932" y="5374311"/>
            <a:ext cx="4887202" cy="9771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455123" y="3926122"/>
            <a:ext cx="5160715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28571" y="2652486"/>
            <a:ext cx="6091162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46085" y="1279070"/>
            <a:ext cx="6440715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3485679" y="3797460"/>
            <a:ext cx="1681408" cy="1447639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829226" y="2421632"/>
            <a:ext cx="1689001" cy="152081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16567" y="1111488"/>
            <a:ext cx="1624965" cy="1519226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4674052" y="5173531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3718606" y="2745629"/>
            <a:ext cx="6111471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 smtClean="0">
                <a:latin typeface="Arial" charset="0"/>
              </a:rPr>
              <a:t>Havo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qobig‘ining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ahamiyati</a:t>
            </a:r>
            <a:endParaRPr lang="ru-RU" sz="34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471339" y="1420588"/>
            <a:ext cx="6215461" cy="629243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Atmosfera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va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uning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tarkibi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85586" y="1420586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173514" y="2699657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773715" y="4105728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982029" y="5424714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рямоугольник 27"/>
          <p:cNvSpPr/>
          <p:nvPr/>
        </p:nvSpPr>
        <p:spPr>
          <a:xfrm>
            <a:off x="957943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5483679" y="4150242"/>
            <a:ext cx="5182064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 smtClean="0">
                <a:latin typeface="Arial" charset="0"/>
              </a:rPr>
              <a:t>Atmosferaning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tuzilishi</a:t>
            </a:r>
            <a:endParaRPr lang="ru-RU" sz="3400" b="1" dirty="0">
              <a:latin typeface="Arial" charset="0"/>
            </a:endParaRPr>
          </a:p>
        </p:txBody>
      </p:sp>
      <p:sp>
        <p:nvSpPr>
          <p:cNvPr id="30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6748898" y="5607643"/>
            <a:ext cx="4892768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Atmosferani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o‘rganish</a:t>
            </a:r>
            <a:endParaRPr lang="ru-RU" sz="32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46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6305550" y="1140994"/>
            <a:ext cx="5667567" cy="1836075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-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“thermos” -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330201" y="1140993"/>
            <a:ext cx="5768782" cy="1836075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3399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qatlamlaridir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208444" y="3194735"/>
            <a:ext cx="6097106" cy="3002865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CC00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koinotdan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6567582" y="3194734"/>
            <a:ext cx="5410201" cy="3002865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yog‘dulari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9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231" y="943809"/>
            <a:ext cx="53881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Методическая разработка урока по географии &quot;Атмосфер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/>
          <a:stretch/>
        </p:blipFill>
        <p:spPr bwMode="auto">
          <a:xfrm>
            <a:off x="5816600" y="1190030"/>
            <a:ext cx="6078414" cy="533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Исследование атмосферы - Libt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32" y="3005912"/>
            <a:ext cx="548976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8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2575" y="923330"/>
            <a:ext cx="11872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yog‘ishidan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554" name="Picture 2" descr="1487740035_animaciya-solnce.gif (433×244) | Country life photography,  Nature gif, Landscap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812" y="2756456"/>
            <a:ext cx="8274055" cy="363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Гифки «Дождь». Подборка GIF анимации с особой атмосферой дожд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4" y="2756456"/>
            <a:ext cx="6187425" cy="363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53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2533" y="923330"/>
            <a:ext cx="117729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yo‘ldoshlaridan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метеорологическая станция - это... Что такое метеорологическая станция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16" y="2891118"/>
            <a:ext cx="5191125" cy="3798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Познавательная экскурсия на метеостанцию - Официальный сайт Кировского ЦГМ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725" y="2726949"/>
            <a:ext cx="6554992" cy="390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6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2533" y="1034157"/>
            <a:ext cx="11772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602" name="Picture 2" descr="ᐈ Метеорологическая станция: картинка и фото метеорологическая станция,  скачать изображения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83" y="2714644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Метеоролог - Проектори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"/>
          <a:stretch/>
        </p:blipFill>
        <p:spPr bwMode="auto">
          <a:xfrm>
            <a:off x="4346382" y="2668247"/>
            <a:ext cx="3505201" cy="385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Метеоролог кто это такой и что он делает описание для дет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309" y="3057544"/>
            <a:ext cx="3881673" cy="232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2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158" y="923330"/>
            <a:ext cx="114376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jonzotlarning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tozaligiga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6626" name="Picture 2" descr="Высокий смог: грязный воздух крадет у жителей Земли годы жизни | Статьи |  Извест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00" y="2739212"/>
            <a:ext cx="5198824" cy="389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Однажды в Рыбинске » Грязный воздух негативно влияет на мозг детей — Учены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63" y="2739212"/>
            <a:ext cx="5198824" cy="389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58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763932" y="147365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665584" y="234589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525162" y="547835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980267" y="1387999"/>
            <a:ext cx="8855049" cy="31526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73-75-sahifalaridagi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700" y="3979109"/>
            <a:ext cx="2184400" cy="2557328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354732" y="4771561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042"/>
          <a:stretch/>
        </p:blipFill>
        <p:spPr>
          <a:xfrm>
            <a:off x="127462" y="1104900"/>
            <a:ext cx="11943041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6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" y="923330"/>
            <a:ext cx="12186033" cy="593467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</p:spPr>
      </p:pic>
      <p:sp>
        <p:nvSpPr>
          <p:cNvPr id="8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8542867" y="2963334"/>
            <a:ext cx="3496733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7848600" y="2422659"/>
            <a:ext cx="3653365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7133166" y="1948526"/>
            <a:ext cx="3187701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5952068" y="1459248"/>
            <a:ext cx="3530600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4969932" y="943244"/>
            <a:ext cx="3073401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3894667" y="4319193"/>
            <a:ext cx="2057401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km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2836334" y="3803189"/>
            <a:ext cx="2294468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km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2173718" y="3347741"/>
            <a:ext cx="2220481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km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685800" y="2835145"/>
            <a:ext cx="2660551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km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228601" y="2280431"/>
            <a:ext cx="2235199" cy="540675"/>
          </a:xfrm>
          <a:prstGeom prst="wedgeRoundRectCallout">
            <a:avLst>
              <a:gd name="adj1" fmla="val -23108"/>
              <a:gd name="adj2" fmla="val -49703"/>
              <a:gd name="adj3" fmla="val 16667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km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0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eenhouse Gas 'Detergent' Recycles Itself in Atmosphere: NASA Study | NAS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7527"/>
            <a:ext cx="12192000" cy="586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3818966" y="1253669"/>
            <a:ext cx="8186768" cy="5096331"/>
          </a:xfrm>
          <a:prstGeom prst="cloud">
            <a:avLst/>
          </a:prstGeom>
          <a:solidFill>
            <a:srgbClr val="7DC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27495" y="1881559"/>
            <a:ext cx="670535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bug‘,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sphaira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81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Revolving Earth GIFs | Teno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8630"/>
            <a:ext cx="12192000" cy="586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069601"/>
            <a:ext cx="419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890000" y="978630"/>
            <a:ext cx="330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meteor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2854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Earth GIFs - Get the best GIF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926"/>
            <a:ext cx="12192000" cy="596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350" y="1061134"/>
            <a:ext cx="1192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ko‘rpa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asrab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6778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Microbes Survive, and Maybe Thrive, High in the Atmosphere | Science | AA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7527"/>
            <a:ext cx="10414000" cy="586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67600" y="997527"/>
            <a:ext cx="4724399" cy="2677656"/>
          </a:xfrm>
          <a:prstGeom prst="rect">
            <a:avLst/>
          </a:prstGeom>
          <a:solidFill>
            <a:srgbClr val="3333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bo‘lmaganida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+120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- 180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°,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- 200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3567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2714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1856"/>
            <a:ext cx="7061200" cy="5780039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610971" y="1171575"/>
            <a:ext cx="2724150" cy="990600"/>
          </a:xfrm>
          <a:prstGeom prst="round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"/>
              </a:rPr>
              <a:t>78 % </a:t>
            </a:r>
            <a:r>
              <a:rPr lang="en-US" sz="4000" b="1" dirty="0" err="1" smtClean="0">
                <a:solidFill>
                  <a:schemeClr val="tx1"/>
                </a:solidFill>
                <a:latin typeface="Arial "/>
              </a:rPr>
              <a:t>azot</a:t>
            </a:r>
            <a:endParaRPr lang="ru-RU" sz="4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6680" y="5227173"/>
            <a:ext cx="3114676" cy="1169695"/>
          </a:xfrm>
          <a:prstGeom prst="round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1 %</a:t>
            </a:r>
          </a:p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boshqa</a:t>
            </a:r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gazlar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77783" y="5366645"/>
            <a:ext cx="3114676" cy="1169695"/>
          </a:xfrm>
          <a:prstGeom prst="roundRect">
            <a:avLst/>
          </a:prstGeom>
          <a:solidFill>
            <a:srgbClr val="CC0099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21 %</a:t>
            </a:r>
          </a:p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 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Arial "/>
              </a:rPr>
              <a:t>kislorod</a:t>
            </a:r>
            <a:endParaRPr lang="ru-RU" sz="3000" b="1" dirty="0">
              <a:solidFill>
                <a:schemeClr val="tx1"/>
              </a:solidFill>
              <a:latin typeface="Arial 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61200" y="1027140"/>
            <a:ext cx="5130800" cy="5509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aralashmasidan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78 %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21 %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ham bor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467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Atmosfera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qobig‘i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24" y="875834"/>
            <a:ext cx="11617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Природа...gif | Пейзажи, Лес живопись, Живописные пейзаж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8" y="1552629"/>
            <a:ext cx="11760634" cy="508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337300"/>
            <a:ext cx="12192000" cy="393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Atmosfera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qobig‘i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24" y="967854"/>
            <a:ext cx="11617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Загрязнение атмосферы - Эколог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04" y="2140057"/>
            <a:ext cx="5715938" cy="428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Автомобили и загрязнение воздуха | Very Life Victo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8" y="2140058"/>
            <a:ext cx="5965825" cy="424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48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5739</TotalTime>
  <Words>678</Words>
  <Application>Microsoft Office PowerPoint</Application>
  <PresentationFormat>Широкоэкранный</PresentationFormat>
  <Paragraphs>139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Arial </vt:lpstr>
      <vt:lpstr>Arial Black</vt:lpstr>
      <vt:lpstr>Calibri</vt:lpstr>
      <vt:lpstr>Calibri Light</vt:lpstr>
      <vt:lpstr>Tahoma</vt:lpstr>
      <vt:lpstr>Тема Office</vt:lpstr>
      <vt:lpstr>Geograﬁya</vt:lpstr>
      <vt:lpstr>Презентация PowerPoint</vt:lpstr>
      <vt:lpstr>Atmosfera va uning tuzilishi</vt:lpstr>
      <vt:lpstr>Atmosfera</vt:lpstr>
      <vt:lpstr>Atmosfera</vt:lpstr>
      <vt:lpstr>Atmosfera</vt:lpstr>
      <vt:lpstr>Презентация PowerPoint</vt:lpstr>
      <vt:lpstr>Презентация PowerPoint</vt:lpstr>
      <vt:lpstr>Презентация PowerPoint</vt:lpstr>
      <vt:lpstr>Презентация PowerPoint</vt:lpstr>
      <vt:lpstr>Atmosfera qatlamlari</vt:lpstr>
      <vt:lpstr> </vt:lpstr>
      <vt:lpstr>Презентация PowerPoint</vt:lpstr>
      <vt:lpstr>Презентация PowerPoint</vt:lpstr>
      <vt:lpstr>Презентация PowerPoint</vt:lpstr>
      <vt:lpstr> </vt:lpstr>
      <vt:lpstr>Havo haroratining o‘zgarishi</vt:lpstr>
      <vt:lpstr>Atmosfera qatlamlari</vt:lpstr>
      <vt:lpstr>Stratosfera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882</cp:revision>
  <dcterms:created xsi:type="dcterms:W3CDTF">2020-04-09T12:18:10Z</dcterms:created>
  <dcterms:modified xsi:type="dcterms:W3CDTF">2020-12-17T07:41:58Z</dcterms:modified>
</cp:coreProperties>
</file>