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24" r:id="rId2"/>
    <p:sldId id="476" r:id="rId3"/>
    <p:sldId id="477" r:id="rId4"/>
    <p:sldId id="485" r:id="rId5"/>
    <p:sldId id="483" r:id="rId6"/>
    <p:sldId id="484" r:id="rId7"/>
    <p:sldId id="479" r:id="rId8"/>
    <p:sldId id="402" r:id="rId9"/>
    <p:sldId id="497" r:id="rId10"/>
    <p:sldId id="492" r:id="rId11"/>
    <p:sldId id="487" r:id="rId12"/>
    <p:sldId id="493" r:id="rId13"/>
    <p:sldId id="478" r:id="rId14"/>
    <p:sldId id="498" r:id="rId15"/>
    <p:sldId id="465" r:id="rId16"/>
    <p:sldId id="482" r:id="rId17"/>
    <p:sldId id="494" r:id="rId18"/>
    <p:sldId id="486" r:id="rId19"/>
    <p:sldId id="496" r:id="rId20"/>
    <p:sldId id="489" r:id="rId21"/>
    <p:sldId id="490" r:id="rId22"/>
    <p:sldId id="499" r:id="rId23"/>
    <p:sldId id="491" r:id="rId24"/>
    <p:sldId id="500" r:id="rId25"/>
    <p:sldId id="502" r:id="rId26"/>
    <p:sldId id="374" r:id="rId27"/>
    <p:sldId id="466" r:id="rId28"/>
    <p:sldId id="50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2FEB1EC-8F1F-4360-ADED-A8029CF6C304}">
          <p14:sldIdLst>
            <p14:sldId id="324"/>
            <p14:sldId id="476"/>
            <p14:sldId id="477"/>
            <p14:sldId id="485"/>
            <p14:sldId id="483"/>
            <p14:sldId id="484"/>
            <p14:sldId id="479"/>
            <p14:sldId id="402"/>
            <p14:sldId id="497"/>
            <p14:sldId id="492"/>
            <p14:sldId id="487"/>
            <p14:sldId id="493"/>
            <p14:sldId id="478"/>
            <p14:sldId id="498"/>
            <p14:sldId id="465"/>
            <p14:sldId id="482"/>
            <p14:sldId id="494"/>
            <p14:sldId id="486"/>
            <p14:sldId id="496"/>
            <p14:sldId id="489"/>
            <p14:sldId id="490"/>
            <p14:sldId id="499"/>
            <p14:sldId id="491"/>
            <p14:sldId id="500"/>
            <p14:sldId id="502"/>
            <p14:sldId id="374"/>
            <p14:sldId id="466"/>
            <p14:sldId id="50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339966"/>
    <a:srgbClr val="0000FF"/>
    <a:srgbClr val="19C139"/>
    <a:srgbClr val="3333FF"/>
    <a:srgbClr val="CC66FF"/>
    <a:srgbClr val="9900FF"/>
    <a:srgbClr val="F49D46"/>
    <a:srgbClr val="149C2E"/>
    <a:srgbClr val="F8E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433" autoAdjust="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876B27-4B0B-4FA4-B0D4-AD02671C02B6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B1BDDE-80FC-40FA-9DA6-9971B04D4C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549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noProof="0" smtClean="0"/>
              <a:pPr/>
              <a:t>2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00516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96BE-CA75-428B-BBC5-9F24111234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8C9C93-B56B-4688-B743-CE27EA3DB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5FF194-9888-4803-9524-7A922856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3A54B3-30EB-4102-A714-0D118C1BC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CDD8B8-7C2C-41C2-AD35-83788C78C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396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875E3-7B5D-401B-8E5B-0DDE0D76A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17BC9C0-42AF-4B67-B528-692119C859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A521DC-964F-4103-95BD-533B4A5C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591C6-8C3F-496B-A5BF-0B59FEE8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C59CF5-FB01-4904-B725-82B047F7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5060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A1CBC2-D8E6-43D9-A7FE-89A542F61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37D8C7-50C8-4487-96B3-0E62E054B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6BACAE-2FB2-4457-ACB3-DBE5A2A04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9A25EF-42EE-47F7-8587-0F2E2A4BE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7A4335-7541-46CD-A9C3-F080F6A9A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2545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33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12/17/2020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510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2D1A39-BE46-458D-A8C9-3ECA1F127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E91B14-1C95-42C3-BC3D-1E80920777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B3B91-AD91-4839-B1A1-F53222081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22799F-3353-4F1F-8027-A64CE296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B2692C0-63AB-420A-BBA6-4B1D116B5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633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8A00E7-9554-4138-801F-03B1DE57D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D261F7-6D2F-472D-A2D7-C97D05160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119E90-9F1F-4381-8477-B6E8F6DDB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55CA1-D94A-4AA8-A46C-6700B4F5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59DB4D-68CF-454C-AA18-268332EA4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7837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6EADAA-AC61-4E52-BF3B-51EA2889B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D30279-5F09-4263-8AFC-540A919CE3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24E78E2-7041-45F8-826D-EC5E792C1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AA2A53-8213-42E0-ADA6-87CABE29C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311B1B4-2B5E-45D4-96DB-DCD6013E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61D893C-88C8-4076-B83F-55C516EE1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5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D2E89-789E-4D9A-9F8B-60E3D44AE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61A76B-6E7E-4CD3-9550-354997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E8660AA-2773-46C1-8DD8-CF3778F4E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7220BAE-9E4A-4BE5-B2E6-C171AD21F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B57A784-E1CC-488E-AACC-B7626D31D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63E77B1-69C6-4172-B846-F85EE9211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4B5CBCC-F519-4D18-B73F-CD2DDBC70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E44579-D201-43DC-90A2-2795B15A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5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850CF-2B8D-4FE4-8786-3C575ABD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EFA6FCA-F3CA-49E7-87CD-9A04E99E3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9E226F4-717A-40D4-8A62-DD4D3161A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5DA021-FE5A-4DEE-BE02-FC5A4EB3A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8904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9E2A5-E371-4E56-B8E5-D051225FD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4855D0-5EC6-401B-BF7C-02403BA54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F656C7-1346-450C-A4F0-81A228BD5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307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CFF4F-A56C-47ED-B778-620CF2F15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AF2F68-BAB9-4276-B107-B575B064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991BFD8-4780-44FE-9170-D6B5468F91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AA14E1-4B64-4F3A-B5A9-6B5483625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89B814-88FA-4737-B961-5BFE7E9E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DF5A97-EC61-415E-8ED6-C37BA8EC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99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89BF11-5E3D-47CF-B973-19DC878F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BF2653-A83F-483A-BD91-9CDFA712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C4F1DB-236B-4DCF-9DE8-D792FCA7BC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D0C578-A931-4CED-9D4F-3D364C039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8FE6C5-DC22-4EE5-BBA4-4A3F544D2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7EF9DE-4CB2-4511-848B-7C758534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9322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47DBC3-9780-4C82-84C5-21DDB2220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D25FE5-3EE5-4F83-82C3-3F1027D8F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AB8A18-8814-40D0-B6CD-E8F30F1782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14DC6-9373-4927-9723-F2D54102B2A5}" type="datetimeFigureOut">
              <a:rPr lang="ru-RU" smtClean="0"/>
              <a:pPr/>
              <a:t>17.12.2020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13629-378D-4E24-84CB-781E75EEE3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D1704A-6C59-4C37-A1CF-917030A72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5B3D8-C38B-4518-AB0A-53B4E875C67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957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1638"/>
            <a:ext cx="12173957" cy="1907931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>
              <a:solidFill>
                <a:srgbClr val="0000FF"/>
              </a:solidFill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13274" y="2190260"/>
            <a:ext cx="8030091" cy="1873809"/>
          </a:xfrm>
          <a:prstGeom prst="rect">
            <a:avLst/>
          </a:prstGeom>
        </p:spPr>
        <p:txBody>
          <a:bodyPr vert="horz" wrap="square" lIns="0" tIns="26887" rIns="0" bIns="0" rtlCol="0">
            <a:spAutoFit/>
          </a:bodyPr>
          <a:lstStyle/>
          <a:p>
            <a:pPr marL="38986" algn="ctr">
              <a:spcBef>
                <a:spcPts val="212"/>
              </a:spcBef>
            </a:pPr>
            <a:r>
              <a:rPr sz="6000" b="1" spc="-11" dirty="0" err="1" smtClean="0">
                <a:latin typeface="Arial"/>
                <a:cs typeface="Arial"/>
              </a:rPr>
              <a:t>Mavzu:</a:t>
            </a:r>
            <a:r>
              <a:rPr lang="en-US" sz="6000" b="1" spc="-11" dirty="0" err="1" smtClean="0">
                <a:latin typeface="Arial"/>
                <a:cs typeface="Arial"/>
              </a:rPr>
              <a:t>Atmosferaning</a:t>
            </a:r>
            <a:r>
              <a:rPr lang="en-US" sz="6000" b="1" spc="-11" dirty="0" smtClean="0">
                <a:latin typeface="Arial"/>
                <a:cs typeface="Arial"/>
              </a:rPr>
              <a:t> </a:t>
            </a:r>
            <a:r>
              <a:rPr lang="en-US" sz="6000" b="1" spc="-11" dirty="0" err="1" smtClean="0">
                <a:latin typeface="Arial"/>
                <a:cs typeface="Arial"/>
              </a:rPr>
              <a:t>tuzilishi</a:t>
            </a:r>
            <a:endParaRPr sz="6000" b="1" i="1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09156" y="2299602"/>
            <a:ext cx="595928" cy="1515010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2264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9155" y="4379470"/>
            <a:ext cx="595929" cy="1532195"/>
          </a:xfrm>
          <a:custGeom>
            <a:avLst/>
            <a:gdLst/>
            <a:ahLst/>
            <a:cxnLst/>
            <a:rect l="l" t="t" r="r" b="b"/>
            <a:pathLst>
              <a:path w="343534" h="680085">
                <a:moveTo>
                  <a:pt x="0" y="679462"/>
                </a:moveTo>
                <a:lnTo>
                  <a:pt x="343319" y="679462"/>
                </a:lnTo>
                <a:lnTo>
                  <a:pt x="343319" y="0"/>
                </a:lnTo>
                <a:lnTo>
                  <a:pt x="0" y="0"/>
                </a:lnTo>
                <a:lnTo>
                  <a:pt x="0" y="679462"/>
                </a:lnTo>
                <a:close/>
              </a:path>
            </a:pathLst>
          </a:custGeom>
          <a:solidFill>
            <a:srgbClr val="95979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69341" y="292066"/>
            <a:ext cx="1865460" cy="1323797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solidFill>
            <a:srgbClr val="00A858"/>
          </a:solidFill>
          <a:ln w="571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69339" y="328119"/>
            <a:ext cx="1865461" cy="1274971"/>
          </a:xfrm>
          <a:custGeom>
            <a:avLst/>
            <a:gdLst/>
            <a:ahLst/>
            <a:cxnLst/>
            <a:rect l="l" t="t" r="r" b="b"/>
            <a:pathLst>
              <a:path w="603250" h="603250">
                <a:moveTo>
                  <a:pt x="0" y="602729"/>
                </a:moveTo>
                <a:lnTo>
                  <a:pt x="602716" y="602729"/>
                </a:lnTo>
                <a:lnTo>
                  <a:pt x="602716" y="0"/>
                </a:lnTo>
                <a:lnTo>
                  <a:pt x="0" y="0"/>
                </a:lnTo>
                <a:lnTo>
                  <a:pt x="0" y="602729"/>
                </a:lnTo>
                <a:close/>
              </a:path>
            </a:pathLst>
          </a:custGeom>
          <a:ln w="30481">
            <a:solidFill>
              <a:srgbClr val="FDFDF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0133831" y="575869"/>
            <a:ext cx="752246" cy="756190"/>
          </a:xfrm>
          <a:prstGeom prst="rect">
            <a:avLst/>
          </a:prstGeom>
        </p:spPr>
        <p:txBody>
          <a:bodyPr vert="horz" wrap="square" lIns="0" tIns="24198" rIns="0" bIns="0" rtlCol="0">
            <a:spAutoFit/>
          </a:bodyPr>
          <a:lstStyle/>
          <a:p>
            <a:pPr>
              <a:spcBef>
                <a:spcPts val="191"/>
              </a:spcBef>
            </a:pPr>
            <a:r>
              <a:rPr lang="en-US" sz="4800" b="1" spc="11" dirty="0" smtClean="0">
                <a:solidFill>
                  <a:srgbClr val="FDFDFD"/>
                </a:solidFill>
                <a:latin typeface="Arial"/>
                <a:cs typeface="Arial"/>
              </a:rPr>
              <a:t>5</a:t>
            </a:r>
            <a:r>
              <a:rPr sz="4800" b="1" spc="-11" dirty="0" smtClean="0">
                <a:solidFill>
                  <a:srgbClr val="FDFDFD"/>
                </a:solidFill>
                <a:latin typeface="Arial"/>
                <a:cs typeface="Arial"/>
              </a:rPr>
              <a:t>-</a:t>
            </a:r>
            <a:endParaRPr sz="48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798134" y="691978"/>
            <a:ext cx="807417" cy="579790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sz="3600" spc="-11" dirty="0">
                <a:solidFill>
                  <a:srgbClr val="FDFDFD"/>
                </a:solidFill>
                <a:latin typeface="Arial"/>
                <a:cs typeface="Arial"/>
              </a:rPr>
              <a:t>sinf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172509" y="282329"/>
            <a:ext cx="5610493" cy="1256899"/>
          </a:xfrm>
          <a:prstGeom prst="rect">
            <a:avLst/>
          </a:prstGeom>
        </p:spPr>
        <p:txBody>
          <a:bodyPr vert="horz" wrap="square" lIns="0" tIns="25543" rIns="0" bIns="0" rtlCol="0">
            <a:spAutoFit/>
          </a:bodyPr>
          <a:lstStyle/>
          <a:p>
            <a:pPr marL="26887">
              <a:lnSpc>
                <a:spcPct val="100000"/>
              </a:lnSpc>
              <a:spcBef>
                <a:spcPts val="201"/>
              </a:spcBef>
            </a:pPr>
            <a:r>
              <a:rPr sz="8000" b="1" dirty="0">
                <a:solidFill>
                  <a:srgbClr val="FFFFFF"/>
                </a:solidFill>
                <a:latin typeface="Arial "/>
              </a:rPr>
              <a:t>Geograﬁya</a:t>
            </a:r>
            <a:endParaRPr sz="8000" b="1" dirty="0">
              <a:latin typeface="Arial "/>
            </a:endParaRPr>
          </a:p>
        </p:txBody>
      </p:sp>
      <p:pic>
        <p:nvPicPr>
          <p:cNvPr id="15" name="Picture 11" descr="https://pngicon.ru/file/uploads/iconka_globus.png">
            <a:extLst>
              <a:ext uri="{FF2B5EF4-FFF2-40B4-BE49-F238E27FC236}">
                <a16:creationId xmlns:a16="http://schemas.microsoft.com/office/drawing/2014/main" id="{25924ACD-7B1E-41FD-8D8C-119171EC6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40376" y="0"/>
            <a:ext cx="1745796" cy="1745796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6556" y="3674398"/>
            <a:ext cx="2248332" cy="2078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Atmosfera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tarkibi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6181" y="947807"/>
            <a:ext cx="117953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tozaligini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doimo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qattiq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nazorat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turish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ifloslanishining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Chunki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insonning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sog‘ligi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tozaligiga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410" name="Picture 2" descr="4b00b3404bfb7ba725c39601000fd658.gif (600×400) | Пейзажи, Природа, Гифу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1" y="2592406"/>
            <a:ext cx="5609638" cy="375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Встреча с собой: Человек и Природ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2592406"/>
            <a:ext cx="5969000" cy="375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16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Ученые предложили увеличить концентрацию углекислого газа в атмосфере:  coal_liza — LiveJou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26"/>
            <a:ext cx="12192000" cy="584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0115" y="1465007"/>
            <a:ext cx="5449551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qobig‘ining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aniq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yo‘q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Taxminan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2000 km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deyiladi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balandlikda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havoning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zichligi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qancha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qatlamlarga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ajratiladi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90682" y="1041977"/>
            <a:ext cx="4885368" cy="5754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6126822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Las capas de la atmósf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999499"/>
            <a:ext cx="5511800" cy="58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13400" y="1264335"/>
            <a:ext cx="5664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50-55 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0351" y="2311016"/>
            <a:ext cx="50102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80-85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40350" y="3357697"/>
            <a:ext cx="5515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1 000 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40350" y="4404378"/>
            <a:ext cx="5515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2 000 km</a:t>
            </a:r>
            <a:endParaRPr lang="ru-RU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Автоэлектрик | Восклицательный знак, Школьные темы, Картинки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529" y="4154104"/>
            <a:ext cx="1609725" cy="260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3918" y="2234072"/>
            <a:ext cx="2068444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44539" y="3280753"/>
            <a:ext cx="2147822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4539" y="4249504"/>
            <a:ext cx="191763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3999" y="4896820"/>
            <a:ext cx="2403475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4540" y="5572581"/>
            <a:ext cx="214782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00574" y="4896819"/>
            <a:ext cx="296861" cy="360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01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8763" y="958849"/>
            <a:ext cx="5199289" cy="589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chegarasi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15442" y="5241925"/>
            <a:ext cx="19812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yuzasidan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822" y="1027140"/>
            <a:ext cx="2032000" cy="647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chegara</a:t>
            </a:r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2 000 km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0880" y="1640153"/>
            <a:ext cx="206844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4376" y="2452926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62593" y="3330774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7378" y="3908425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56243" y="4395113"/>
            <a:ext cx="16954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096000" y="1169213"/>
            <a:ext cx="5834064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000" dirty="0" err="1" smtClean="0">
                <a:latin typeface="Arial "/>
              </a:rPr>
              <a:t>Atmosfera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massasinig</a:t>
            </a:r>
            <a:endParaRPr lang="en-US" sz="5000" dirty="0" smtClean="0">
              <a:latin typeface="Arial "/>
            </a:endParaRPr>
          </a:p>
          <a:p>
            <a:pPr algn="ctr"/>
            <a:r>
              <a:rPr lang="en-US" sz="5000" dirty="0" smtClean="0">
                <a:latin typeface="Arial "/>
              </a:rPr>
              <a:t> 99,5 % </a:t>
            </a:r>
            <a:r>
              <a:rPr lang="en-US" sz="5000" dirty="0" err="1" smtClean="0">
                <a:latin typeface="Arial "/>
              </a:rPr>
              <a:t>i</a:t>
            </a:r>
            <a:r>
              <a:rPr lang="en-US" sz="5000" dirty="0" smtClean="0">
                <a:latin typeface="Arial "/>
              </a:rPr>
              <a:t> </a:t>
            </a:r>
          </a:p>
          <a:p>
            <a:pPr algn="ctr"/>
            <a:r>
              <a:rPr lang="en-US" sz="5000" dirty="0" smtClean="0">
                <a:latin typeface="Arial "/>
              </a:rPr>
              <a:t>80 km </a:t>
            </a:r>
            <a:r>
              <a:rPr lang="en-US" sz="5000" dirty="0" err="1" smtClean="0">
                <a:latin typeface="Arial "/>
              </a:rPr>
              <a:t>gacha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bo‘lgan</a:t>
            </a:r>
            <a:r>
              <a:rPr lang="en-US" sz="5000" dirty="0" smtClean="0">
                <a:latin typeface="Arial "/>
              </a:rPr>
              <a:t> </a:t>
            </a:r>
          </a:p>
          <a:p>
            <a:pPr algn="ctr"/>
            <a:r>
              <a:rPr lang="en-US" sz="5000" dirty="0" err="1" smtClean="0">
                <a:latin typeface="Arial "/>
              </a:rPr>
              <a:t>quyi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qismiga</a:t>
            </a:r>
            <a:r>
              <a:rPr lang="en-US" sz="5000" dirty="0" smtClean="0">
                <a:latin typeface="Arial "/>
              </a:rPr>
              <a:t> </a:t>
            </a:r>
          </a:p>
          <a:p>
            <a:pPr algn="ctr"/>
            <a:r>
              <a:rPr lang="en-US" sz="5000" dirty="0" err="1" smtClean="0">
                <a:latin typeface="Arial "/>
              </a:rPr>
              <a:t>to‘g‘ri</a:t>
            </a:r>
            <a:r>
              <a:rPr lang="en-US" sz="5000" dirty="0" smtClean="0">
                <a:latin typeface="Arial "/>
              </a:rPr>
              <a:t> </a:t>
            </a:r>
            <a:r>
              <a:rPr lang="en-US" sz="5000" dirty="0" err="1" smtClean="0">
                <a:latin typeface="Arial "/>
              </a:rPr>
              <a:t>keladi</a:t>
            </a:r>
            <a:r>
              <a:rPr lang="en-US" sz="5000" dirty="0">
                <a:latin typeface="Arial "/>
              </a:rPr>
              <a:t>.</a:t>
            </a:r>
            <a:endParaRPr lang="ru-RU" sz="50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7855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914401"/>
          </a:xfrm>
          <a:prstGeom prst="rect">
            <a:avLst/>
          </a:prstGeom>
          <a:solidFill>
            <a:srgbClr val="0070C0"/>
          </a:solidFill>
          <a:ln>
            <a:solidFill>
              <a:srgbClr val="1E0A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ru-RU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0" y="914400"/>
            <a:ext cx="12192000" cy="5943600"/>
            <a:chOff x="0" y="889000"/>
            <a:chExt cx="12192000" cy="5943600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889000"/>
              <a:ext cx="12192000" cy="5943600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</p:sp>
        <p:sp>
          <p:nvSpPr>
            <p:cNvPr id="7" name="Полилиния 6"/>
            <p:cNvSpPr/>
            <p:nvPr/>
          </p:nvSpPr>
          <p:spPr>
            <a:xfrm>
              <a:off x="3967403" y="4267483"/>
              <a:ext cx="3766893" cy="2515105"/>
            </a:xfrm>
            <a:custGeom>
              <a:avLst/>
              <a:gdLst>
                <a:gd name="connsiteX0" fmla="*/ 0 w 3766893"/>
                <a:gd name="connsiteY0" fmla="*/ 1257553 h 2515105"/>
                <a:gd name="connsiteX1" fmla="*/ 1883447 w 3766893"/>
                <a:gd name="connsiteY1" fmla="*/ 0 h 2515105"/>
                <a:gd name="connsiteX2" fmla="*/ 3766894 w 3766893"/>
                <a:gd name="connsiteY2" fmla="*/ 1257553 h 2515105"/>
                <a:gd name="connsiteX3" fmla="*/ 1883447 w 3766893"/>
                <a:gd name="connsiteY3" fmla="*/ 2515106 h 2515105"/>
                <a:gd name="connsiteX4" fmla="*/ 0 w 3766893"/>
                <a:gd name="connsiteY4" fmla="*/ 1257553 h 2515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66893" h="2515105">
                  <a:moveTo>
                    <a:pt x="0" y="1257553"/>
                  </a:moveTo>
                  <a:cubicBezTo>
                    <a:pt x="0" y="563026"/>
                    <a:pt x="843248" y="0"/>
                    <a:pt x="1883447" y="0"/>
                  </a:cubicBezTo>
                  <a:cubicBezTo>
                    <a:pt x="2923646" y="0"/>
                    <a:pt x="3766894" y="563026"/>
                    <a:pt x="3766894" y="1257553"/>
                  </a:cubicBezTo>
                  <a:cubicBezTo>
                    <a:pt x="3766894" y="1952080"/>
                    <a:pt x="2923646" y="2515106"/>
                    <a:pt x="1883447" y="2515106"/>
                  </a:cubicBezTo>
                  <a:cubicBezTo>
                    <a:pt x="843248" y="2515106"/>
                    <a:pt x="0" y="1952080"/>
                    <a:pt x="0" y="1257553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69429" tIns="386109" rIns="569429" bIns="38610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TROPOSFERA</a:t>
              </a:r>
              <a:endParaRPr lang="ru-RU" sz="2800" b="1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Стрелка влево 7"/>
            <p:cNvSpPr/>
            <p:nvPr/>
          </p:nvSpPr>
          <p:spPr>
            <a:xfrm rot="12808591">
              <a:off x="1839198" y="3638071"/>
              <a:ext cx="2782389" cy="77326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7030A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Полилиния 8"/>
            <p:cNvSpPr/>
            <p:nvPr/>
          </p:nvSpPr>
          <p:spPr>
            <a:xfrm>
              <a:off x="244460" y="1985007"/>
              <a:ext cx="3624609" cy="2062029"/>
            </a:xfrm>
            <a:custGeom>
              <a:avLst/>
              <a:gdLst>
                <a:gd name="connsiteX0" fmla="*/ 0 w 3624609"/>
                <a:gd name="connsiteY0" fmla="*/ 206203 h 2062029"/>
                <a:gd name="connsiteX1" fmla="*/ 206203 w 3624609"/>
                <a:gd name="connsiteY1" fmla="*/ 0 h 2062029"/>
                <a:gd name="connsiteX2" fmla="*/ 3418406 w 3624609"/>
                <a:gd name="connsiteY2" fmla="*/ 0 h 2062029"/>
                <a:gd name="connsiteX3" fmla="*/ 3624609 w 3624609"/>
                <a:gd name="connsiteY3" fmla="*/ 206203 h 2062029"/>
                <a:gd name="connsiteX4" fmla="*/ 3624609 w 3624609"/>
                <a:gd name="connsiteY4" fmla="*/ 1855826 h 2062029"/>
                <a:gd name="connsiteX5" fmla="*/ 3418406 w 3624609"/>
                <a:gd name="connsiteY5" fmla="*/ 2062029 h 2062029"/>
                <a:gd name="connsiteX6" fmla="*/ 206203 w 3624609"/>
                <a:gd name="connsiteY6" fmla="*/ 2062029 h 2062029"/>
                <a:gd name="connsiteX7" fmla="*/ 0 w 3624609"/>
                <a:gd name="connsiteY7" fmla="*/ 1855826 h 2062029"/>
                <a:gd name="connsiteX8" fmla="*/ 0 w 3624609"/>
                <a:gd name="connsiteY8" fmla="*/ 206203 h 206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4609" h="2062029">
                  <a:moveTo>
                    <a:pt x="0" y="206203"/>
                  </a:moveTo>
                  <a:cubicBezTo>
                    <a:pt x="0" y="92320"/>
                    <a:pt x="92320" y="0"/>
                    <a:pt x="206203" y="0"/>
                  </a:cubicBezTo>
                  <a:lnTo>
                    <a:pt x="3418406" y="0"/>
                  </a:lnTo>
                  <a:cubicBezTo>
                    <a:pt x="3532289" y="0"/>
                    <a:pt x="3624609" y="92320"/>
                    <a:pt x="3624609" y="206203"/>
                  </a:cubicBezTo>
                  <a:lnTo>
                    <a:pt x="3624609" y="1855826"/>
                  </a:lnTo>
                  <a:cubicBezTo>
                    <a:pt x="3624609" y="1969709"/>
                    <a:pt x="3532289" y="2062029"/>
                    <a:pt x="3418406" y="2062029"/>
                  </a:cubicBezTo>
                  <a:lnTo>
                    <a:pt x="206203" y="2062029"/>
                  </a:lnTo>
                  <a:cubicBezTo>
                    <a:pt x="92320" y="2062029"/>
                    <a:pt x="0" y="1969709"/>
                    <a:pt x="0" y="1855826"/>
                  </a:cubicBezTo>
                  <a:lnTo>
                    <a:pt x="0" y="206203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13735" tIns="113735" rIns="113735" bIns="113735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Tropos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 –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yunoncha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so‘z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bo‘lib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aylanmoq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o‘zgarmoq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degan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ma’noni</a:t>
              </a:r>
              <a:r>
                <a:rPr lang="en-US" sz="28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anglatadi</a:t>
              </a:r>
              <a:endParaRPr lang="ru-RU" sz="28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Стрелка влево 9"/>
            <p:cNvSpPr/>
            <p:nvPr/>
          </p:nvSpPr>
          <p:spPr>
            <a:xfrm rot="16315411">
              <a:off x="4953077" y="2734811"/>
              <a:ext cx="2123114" cy="77326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7030A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3970700" y="991369"/>
              <a:ext cx="3995568" cy="2062029"/>
            </a:xfrm>
            <a:custGeom>
              <a:avLst/>
              <a:gdLst>
                <a:gd name="connsiteX0" fmla="*/ 0 w 3995568"/>
                <a:gd name="connsiteY0" fmla="*/ 206203 h 2062029"/>
                <a:gd name="connsiteX1" fmla="*/ 206203 w 3995568"/>
                <a:gd name="connsiteY1" fmla="*/ 0 h 2062029"/>
                <a:gd name="connsiteX2" fmla="*/ 3789365 w 3995568"/>
                <a:gd name="connsiteY2" fmla="*/ 0 h 2062029"/>
                <a:gd name="connsiteX3" fmla="*/ 3995568 w 3995568"/>
                <a:gd name="connsiteY3" fmla="*/ 206203 h 2062029"/>
                <a:gd name="connsiteX4" fmla="*/ 3995568 w 3995568"/>
                <a:gd name="connsiteY4" fmla="*/ 1855826 h 2062029"/>
                <a:gd name="connsiteX5" fmla="*/ 3789365 w 3995568"/>
                <a:gd name="connsiteY5" fmla="*/ 2062029 h 2062029"/>
                <a:gd name="connsiteX6" fmla="*/ 206203 w 3995568"/>
                <a:gd name="connsiteY6" fmla="*/ 2062029 h 2062029"/>
                <a:gd name="connsiteX7" fmla="*/ 0 w 3995568"/>
                <a:gd name="connsiteY7" fmla="*/ 1855826 h 2062029"/>
                <a:gd name="connsiteX8" fmla="*/ 0 w 3995568"/>
                <a:gd name="connsiteY8" fmla="*/ 206203 h 206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95568" h="2062029">
                  <a:moveTo>
                    <a:pt x="0" y="206203"/>
                  </a:moveTo>
                  <a:cubicBezTo>
                    <a:pt x="0" y="92320"/>
                    <a:pt x="92320" y="0"/>
                    <a:pt x="206203" y="0"/>
                  </a:cubicBezTo>
                  <a:lnTo>
                    <a:pt x="3789365" y="0"/>
                  </a:lnTo>
                  <a:cubicBezTo>
                    <a:pt x="3903248" y="0"/>
                    <a:pt x="3995568" y="92320"/>
                    <a:pt x="3995568" y="206203"/>
                  </a:cubicBezTo>
                  <a:lnTo>
                    <a:pt x="3995568" y="1855826"/>
                  </a:lnTo>
                  <a:cubicBezTo>
                    <a:pt x="3995568" y="1969709"/>
                    <a:pt x="3903248" y="2062029"/>
                    <a:pt x="3789365" y="2062029"/>
                  </a:cubicBezTo>
                  <a:lnTo>
                    <a:pt x="206203" y="2062029"/>
                  </a:lnTo>
                  <a:cubicBezTo>
                    <a:pt x="92320" y="2062029"/>
                    <a:pt x="0" y="1969709"/>
                    <a:pt x="0" y="1855826"/>
                  </a:cubicBezTo>
                  <a:lnTo>
                    <a:pt x="0" y="206203"/>
                  </a:lnTo>
                  <a:close/>
                </a:path>
              </a:pathLst>
            </a:custGeom>
            <a:solidFill>
              <a:srgbClr val="C8A5E3"/>
            </a:solidFill>
            <a:ln>
              <a:solidFill>
                <a:srgbClr val="7030A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595" tIns="136595" rIns="136595" bIns="136595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Atmosferaning</a:t>
              </a:r>
              <a:r>
                <a:rPr lang="en-US" sz="40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quyi</a:t>
              </a:r>
              <a:r>
                <a:rPr lang="en-US" sz="40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qatlami</a:t>
              </a:r>
              <a:endParaRPr lang="ru-RU" sz="4000" b="1" i="1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Стрелка влево 12"/>
            <p:cNvSpPr/>
            <p:nvPr/>
          </p:nvSpPr>
          <p:spPr>
            <a:xfrm rot="19825559">
              <a:off x="7222064" y="3638071"/>
              <a:ext cx="3001508" cy="773260"/>
            </a:xfrm>
            <a:prstGeom prst="leftArrow">
              <a:avLst>
                <a:gd name="adj1" fmla="val 60000"/>
                <a:gd name="adj2" fmla="val 50000"/>
              </a:avLst>
            </a:prstGeom>
            <a:solidFill>
              <a:srgbClr val="7030A0"/>
            </a:solidFill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8057194" y="2112011"/>
              <a:ext cx="3982371" cy="1935026"/>
            </a:xfrm>
            <a:custGeom>
              <a:avLst/>
              <a:gdLst>
                <a:gd name="connsiteX0" fmla="*/ 0 w 3982371"/>
                <a:gd name="connsiteY0" fmla="*/ 206203 h 2062029"/>
                <a:gd name="connsiteX1" fmla="*/ 206203 w 3982371"/>
                <a:gd name="connsiteY1" fmla="*/ 0 h 2062029"/>
                <a:gd name="connsiteX2" fmla="*/ 3776168 w 3982371"/>
                <a:gd name="connsiteY2" fmla="*/ 0 h 2062029"/>
                <a:gd name="connsiteX3" fmla="*/ 3982371 w 3982371"/>
                <a:gd name="connsiteY3" fmla="*/ 206203 h 2062029"/>
                <a:gd name="connsiteX4" fmla="*/ 3982371 w 3982371"/>
                <a:gd name="connsiteY4" fmla="*/ 1855826 h 2062029"/>
                <a:gd name="connsiteX5" fmla="*/ 3776168 w 3982371"/>
                <a:gd name="connsiteY5" fmla="*/ 2062029 h 2062029"/>
                <a:gd name="connsiteX6" fmla="*/ 206203 w 3982371"/>
                <a:gd name="connsiteY6" fmla="*/ 2062029 h 2062029"/>
                <a:gd name="connsiteX7" fmla="*/ 0 w 3982371"/>
                <a:gd name="connsiteY7" fmla="*/ 1855826 h 2062029"/>
                <a:gd name="connsiteX8" fmla="*/ 0 w 3982371"/>
                <a:gd name="connsiteY8" fmla="*/ 206203 h 2062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82371" h="2062029">
                  <a:moveTo>
                    <a:pt x="0" y="206203"/>
                  </a:moveTo>
                  <a:cubicBezTo>
                    <a:pt x="0" y="92320"/>
                    <a:pt x="92320" y="0"/>
                    <a:pt x="206203" y="0"/>
                  </a:cubicBezTo>
                  <a:lnTo>
                    <a:pt x="3776168" y="0"/>
                  </a:lnTo>
                  <a:cubicBezTo>
                    <a:pt x="3890051" y="0"/>
                    <a:pt x="3982371" y="92320"/>
                    <a:pt x="3982371" y="206203"/>
                  </a:cubicBezTo>
                  <a:lnTo>
                    <a:pt x="3982371" y="1855826"/>
                  </a:lnTo>
                  <a:cubicBezTo>
                    <a:pt x="3982371" y="1969709"/>
                    <a:pt x="3890051" y="2062029"/>
                    <a:pt x="3776168" y="2062029"/>
                  </a:cubicBezTo>
                  <a:lnTo>
                    <a:pt x="206203" y="2062029"/>
                  </a:lnTo>
                  <a:cubicBezTo>
                    <a:pt x="92320" y="2062029"/>
                    <a:pt x="0" y="1969709"/>
                    <a:pt x="0" y="1855826"/>
                  </a:cubicBezTo>
                  <a:lnTo>
                    <a:pt x="0" y="206203"/>
                  </a:lnTo>
                  <a:close/>
                </a:path>
              </a:pathLst>
            </a:custGeom>
            <a:solidFill>
              <a:srgbClr val="FCCE7C"/>
            </a:solidFill>
            <a:ln>
              <a:solidFill>
                <a:srgbClr val="FFC00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36595" tIns="136595" rIns="136595" bIns="136595" numCol="1" spcCol="1270" anchor="ctr" anchorCtr="0">
              <a:noAutofit/>
            </a:bodyPr>
            <a:lstStyle/>
            <a:p>
              <a:pPr lvl="0" algn="ctr" defTabSz="1778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36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O‘rtacha</a:t>
              </a:r>
              <a:r>
                <a:rPr lang="en-US" sz="36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kern="1200" dirty="0" err="1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qalinligi</a:t>
              </a:r>
              <a:r>
                <a:rPr lang="en-US" sz="36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lvl="0" algn="ctr" defTabSz="177800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3600" kern="12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10–11 km</a:t>
              </a:r>
              <a:endParaRPr lang="ru-RU" sz="36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Полилиния 18"/>
          <p:cNvSpPr/>
          <p:nvPr/>
        </p:nvSpPr>
        <p:spPr>
          <a:xfrm>
            <a:off x="244461" y="4936037"/>
            <a:ext cx="3387740" cy="1534795"/>
          </a:xfrm>
          <a:custGeom>
            <a:avLst/>
            <a:gdLst>
              <a:gd name="connsiteX0" fmla="*/ 0 w 3982371"/>
              <a:gd name="connsiteY0" fmla="*/ 206203 h 2062029"/>
              <a:gd name="connsiteX1" fmla="*/ 206203 w 3982371"/>
              <a:gd name="connsiteY1" fmla="*/ 0 h 2062029"/>
              <a:gd name="connsiteX2" fmla="*/ 3776168 w 3982371"/>
              <a:gd name="connsiteY2" fmla="*/ 0 h 2062029"/>
              <a:gd name="connsiteX3" fmla="*/ 3982371 w 3982371"/>
              <a:gd name="connsiteY3" fmla="*/ 206203 h 2062029"/>
              <a:gd name="connsiteX4" fmla="*/ 3982371 w 3982371"/>
              <a:gd name="connsiteY4" fmla="*/ 1855826 h 2062029"/>
              <a:gd name="connsiteX5" fmla="*/ 3776168 w 3982371"/>
              <a:gd name="connsiteY5" fmla="*/ 2062029 h 2062029"/>
              <a:gd name="connsiteX6" fmla="*/ 206203 w 3982371"/>
              <a:gd name="connsiteY6" fmla="*/ 2062029 h 2062029"/>
              <a:gd name="connsiteX7" fmla="*/ 0 w 3982371"/>
              <a:gd name="connsiteY7" fmla="*/ 1855826 h 2062029"/>
              <a:gd name="connsiteX8" fmla="*/ 0 w 3982371"/>
              <a:gd name="connsiteY8" fmla="*/ 206203 h 206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2371" h="2062029">
                <a:moveTo>
                  <a:pt x="0" y="206203"/>
                </a:moveTo>
                <a:cubicBezTo>
                  <a:pt x="0" y="92320"/>
                  <a:pt x="92320" y="0"/>
                  <a:pt x="206203" y="0"/>
                </a:cubicBezTo>
                <a:lnTo>
                  <a:pt x="3776168" y="0"/>
                </a:lnTo>
                <a:cubicBezTo>
                  <a:pt x="3890051" y="0"/>
                  <a:pt x="3982371" y="92320"/>
                  <a:pt x="3982371" y="206203"/>
                </a:cubicBezTo>
                <a:lnTo>
                  <a:pt x="3982371" y="1855826"/>
                </a:lnTo>
                <a:cubicBezTo>
                  <a:pt x="3982371" y="1969709"/>
                  <a:pt x="3890051" y="2062029"/>
                  <a:pt x="3776168" y="2062029"/>
                </a:cubicBezTo>
                <a:lnTo>
                  <a:pt x="206203" y="2062029"/>
                </a:lnTo>
                <a:cubicBezTo>
                  <a:pt x="92320" y="2062029"/>
                  <a:pt x="0" y="1969709"/>
                  <a:pt x="0" y="1855826"/>
                </a:cubicBezTo>
                <a:lnTo>
                  <a:pt x="0" y="206203"/>
                </a:lnTo>
                <a:close/>
              </a:path>
            </a:pathLst>
          </a:custGeom>
          <a:solidFill>
            <a:srgbClr val="FCCE7C"/>
          </a:solidFill>
          <a:ln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595" tIns="136595" rIns="136595" bIns="136595" numCol="1" spcCol="1270" anchor="ctr" anchorCtr="0">
            <a:noAutofit/>
          </a:bodyPr>
          <a:lstStyle/>
          <a:p>
            <a:pPr lvl="0" algn="ctr" defTabSz="1778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1778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qatlamda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7966269" y="4806719"/>
            <a:ext cx="4073296" cy="1534795"/>
          </a:xfrm>
          <a:custGeom>
            <a:avLst/>
            <a:gdLst>
              <a:gd name="connsiteX0" fmla="*/ 0 w 3982371"/>
              <a:gd name="connsiteY0" fmla="*/ 206203 h 2062029"/>
              <a:gd name="connsiteX1" fmla="*/ 206203 w 3982371"/>
              <a:gd name="connsiteY1" fmla="*/ 0 h 2062029"/>
              <a:gd name="connsiteX2" fmla="*/ 3776168 w 3982371"/>
              <a:gd name="connsiteY2" fmla="*/ 0 h 2062029"/>
              <a:gd name="connsiteX3" fmla="*/ 3982371 w 3982371"/>
              <a:gd name="connsiteY3" fmla="*/ 206203 h 2062029"/>
              <a:gd name="connsiteX4" fmla="*/ 3982371 w 3982371"/>
              <a:gd name="connsiteY4" fmla="*/ 1855826 h 2062029"/>
              <a:gd name="connsiteX5" fmla="*/ 3776168 w 3982371"/>
              <a:gd name="connsiteY5" fmla="*/ 2062029 h 2062029"/>
              <a:gd name="connsiteX6" fmla="*/ 206203 w 3982371"/>
              <a:gd name="connsiteY6" fmla="*/ 2062029 h 2062029"/>
              <a:gd name="connsiteX7" fmla="*/ 0 w 3982371"/>
              <a:gd name="connsiteY7" fmla="*/ 1855826 h 2062029"/>
              <a:gd name="connsiteX8" fmla="*/ 0 w 3982371"/>
              <a:gd name="connsiteY8" fmla="*/ 206203 h 2062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82371" h="2062029">
                <a:moveTo>
                  <a:pt x="0" y="206203"/>
                </a:moveTo>
                <a:cubicBezTo>
                  <a:pt x="0" y="92320"/>
                  <a:pt x="92320" y="0"/>
                  <a:pt x="206203" y="0"/>
                </a:cubicBezTo>
                <a:lnTo>
                  <a:pt x="3776168" y="0"/>
                </a:lnTo>
                <a:cubicBezTo>
                  <a:pt x="3890051" y="0"/>
                  <a:pt x="3982371" y="92320"/>
                  <a:pt x="3982371" y="206203"/>
                </a:cubicBezTo>
                <a:lnTo>
                  <a:pt x="3982371" y="1855826"/>
                </a:lnTo>
                <a:cubicBezTo>
                  <a:pt x="3982371" y="1969709"/>
                  <a:pt x="3890051" y="2062029"/>
                  <a:pt x="3776168" y="2062029"/>
                </a:cubicBezTo>
                <a:lnTo>
                  <a:pt x="206203" y="2062029"/>
                </a:lnTo>
                <a:cubicBezTo>
                  <a:pt x="92320" y="2062029"/>
                  <a:pt x="0" y="1969709"/>
                  <a:pt x="0" y="1855826"/>
                </a:cubicBezTo>
                <a:lnTo>
                  <a:pt x="0" y="206203"/>
                </a:lnTo>
                <a:close/>
              </a:path>
            </a:pathLst>
          </a:custGeom>
          <a:solidFill>
            <a:srgbClr val="FCCE7C"/>
          </a:solidFill>
          <a:ln>
            <a:solidFill>
              <a:srgbClr val="FFC00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6595" tIns="136595" rIns="136595" bIns="136595" numCol="1" spcCol="1270" anchor="ctr" anchorCtr="0">
            <a:noAutofit/>
          </a:bodyPr>
          <a:lstStyle/>
          <a:p>
            <a:pPr lvl="0" algn="ctr" defTabSz="177800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</a:pP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ustida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8–9 km,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ekvatorda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km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yetadi</a:t>
            </a:r>
            <a:endParaRPr lang="ru-RU" sz="2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9648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Troposfera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920575"/>
            <a:ext cx="12192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qatlamda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bulutlar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paydo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Yog‘inlar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yog‘adi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o‘zgarib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mavjudotlar</a:t>
            </a:r>
            <a:r>
              <a:rPr lang="en-US" sz="2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qatlamda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yashaydi</a:t>
            </a:r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2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8" name="Picture 6" descr="Ветер и Дождь ~ Поэзия (Стихи для детей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751572"/>
            <a:ext cx="58039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Идет снег гифки, анимированные GIF изображения идет снег - скачать гиф  картинки на GIF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51573"/>
            <a:ext cx="57658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3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00FF"/>
          </a:solidFill>
        </p:spPr>
        <p:txBody>
          <a:bodyPr>
            <a:normAutofit/>
          </a:bodyPr>
          <a:lstStyle/>
          <a:p>
            <a:pPr algn="ctr"/>
            <a:r>
              <a:rPr lang="en-US" sz="5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4" name="Picture 6" descr="Мадейра, Море, Темные Облака, Дождь, Дождь Над Океаном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56753"/>
            <a:ext cx="5651500" cy="5801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 descr="C:\Users\user\Desktop\Без имени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98292" y="997527"/>
            <a:ext cx="6293708" cy="586047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096000" y="1135589"/>
            <a:ext cx="5997389" cy="5587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55922" y="1171109"/>
            <a:ext cx="6261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Tabiatda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suvning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aylanma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harakati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864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14EFC-B24D-44F7-9593-C83669B57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" y="-17798"/>
            <a:ext cx="12190507" cy="1084396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haroratining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o‘zgarishi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7BB5E4E-2969-4990-A784-C7A3D8755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2" y="1066598"/>
            <a:ext cx="6756848" cy="578533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6781800" y="2869003"/>
            <a:ext cx="5410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harorati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100 m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o‘rtacha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0,6 °C,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1000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balandlikka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ko‘tarilganda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0018" y="1518957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6000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00017" y="2321751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5000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0017" y="3073172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4000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16" y="3900188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3000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0016" y="4727204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2000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0016" y="5464829"/>
            <a:ext cx="638175" cy="2539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1000 m</a:t>
            </a:r>
            <a:endParaRPr lang="ru-RU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00019" y="6202454"/>
            <a:ext cx="638175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Climate Change Animation GIF - Find &amp; Share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875" y="1020492"/>
            <a:ext cx="5365379" cy="18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985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Ученые предложили увеличить концентрацию углекислого газа в атмосфере:  coal_liza — LiveJourna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26"/>
            <a:ext cx="12192000" cy="584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573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Обои стратосфера, земля, красиво, земля, Облака. Скачать обои на рабочий  стол Космо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3933" y="1068631"/>
            <a:ext cx="4084073" cy="280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715 стратосфера Фото - Бесплатные и RF Фото от Dreamstim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2" b="1119"/>
          <a:stretch/>
        </p:blipFill>
        <p:spPr bwMode="auto">
          <a:xfrm>
            <a:off x="105314" y="1026870"/>
            <a:ext cx="3828876" cy="311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138"/>
            <a:ext cx="12192000" cy="1026595"/>
          </a:xfrm>
          <a:solidFill>
            <a:srgbClr val="0070C0"/>
          </a:solidFill>
        </p:spPr>
        <p:txBody>
          <a:bodyPr>
            <a:no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трелка: изогнутая вверх 11">
            <a:extLst>
              <a:ext uri="{FF2B5EF4-FFF2-40B4-BE49-F238E27FC236}">
                <a16:creationId xmlns:a16="http://schemas.microsoft.com/office/drawing/2014/main" id="{E580CDDB-5B24-4AA5-B710-40311CC751F0}"/>
              </a:ext>
            </a:extLst>
          </p:cNvPr>
          <p:cNvSpPr/>
          <p:nvPr/>
        </p:nvSpPr>
        <p:spPr>
          <a:xfrm rot="2538265">
            <a:off x="5957819" y="4347015"/>
            <a:ext cx="1981609" cy="1173226"/>
          </a:xfrm>
          <a:prstGeom prst="curvedUpArrow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вниз 12">
            <a:extLst>
              <a:ext uri="{FF2B5EF4-FFF2-40B4-BE49-F238E27FC236}">
                <a16:creationId xmlns:a16="http://schemas.microsoft.com/office/drawing/2014/main" id="{A5A294EE-78ED-419E-9741-66BDF35CAEDF}"/>
              </a:ext>
            </a:extLst>
          </p:cNvPr>
          <p:cNvSpPr/>
          <p:nvPr/>
        </p:nvSpPr>
        <p:spPr>
          <a:xfrm rot="7633066">
            <a:off x="4430098" y="4382551"/>
            <a:ext cx="1948660" cy="1145120"/>
          </a:xfrm>
          <a:prstGeom prst="curvedDownArrow">
            <a:avLst/>
          </a:prstGeom>
          <a:solidFill>
            <a:srgbClr val="1F02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25BEC16E-74CD-429E-A5EE-5543001D3EA1}"/>
              </a:ext>
            </a:extLst>
          </p:cNvPr>
          <p:cNvSpPr/>
          <p:nvPr/>
        </p:nvSpPr>
        <p:spPr>
          <a:xfrm>
            <a:off x="105314" y="4279899"/>
            <a:ext cx="4355440" cy="2311400"/>
          </a:xfrm>
          <a:prstGeom prst="wedgeRoundRectCallout">
            <a:avLst>
              <a:gd name="adj1" fmla="val 19063"/>
              <a:gd name="adj2" fmla="val -61527"/>
              <a:gd name="adj3" fmla="val 16667"/>
            </a:avLst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“stratum”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anglatadi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8006656" y="4183725"/>
            <a:ext cx="4014166" cy="2330663"/>
          </a:xfrm>
          <a:prstGeom prst="wedgeRoundRectCallout">
            <a:avLst>
              <a:gd name="adj1" fmla="val -23108"/>
              <a:gd name="adj2" fmla="val -64960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qismida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- 45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- 75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pasayadi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2">
            <a:extLst>
              <a:ext uri="{FF2B5EF4-FFF2-40B4-BE49-F238E27FC236}">
                <a16:creationId xmlns:a16="http://schemas.microsoft.com/office/drawing/2014/main" id="{25BEC16E-74CD-429E-A5EE-5543001D3EA1}"/>
              </a:ext>
            </a:extLst>
          </p:cNvPr>
          <p:cNvSpPr/>
          <p:nvPr/>
        </p:nvSpPr>
        <p:spPr>
          <a:xfrm>
            <a:off x="4040128" y="1419456"/>
            <a:ext cx="3927867" cy="2121769"/>
          </a:xfrm>
          <a:prstGeom prst="wedgeRoundRectCallout">
            <a:avLst>
              <a:gd name="adj1" fmla="val -21272"/>
              <a:gd name="adj2" fmla="val -72262"/>
              <a:gd name="adj3" fmla="val 16667"/>
            </a:avLst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Troposferadan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yuqorida</a:t>
            </a:r>
            <a:r>
              <a:rPr lang="en-US" sz="3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joylashgan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03652" y="1166861"/>
            <a:ext cx="1726748" cy="546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50-55 km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0528299" y="1166861"/>
            <a:ext cx="1371117" cy="5461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+ 10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157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353" y="3853982"/>
            <a:ext cx="2162732" cy="2818308"/>
          </a:xfrm>
          <a:prstGeom prst="rect">
            <a:avLst/>
          </a:prstGeom>
        </p:spPr>
      </p:pic>
      <p:sp>
        <p:nvSpPr>
          <p:cNvPr id="23" name="Скругленный прямоугольник 22"/>
          <p:cNvSpPr/>
          <p:nvPr/>
        </p:nvSpPr>
        <p:spPr>
          <a:xfrm>
            <a:off x="6508932" y="5374311"/>
            <a:ext cx="4887202" cy="9771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455123" y="3926122"/>
            <a:ext cx="5160715" cy="1070918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3628571" y="2652486"/>
            <a:ext cx="6091162" cy="970006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246085" y="1279070"/>
            <a:ext cx="6440715" cy="939801"/>
          </a:xfrm>
          <a:prstGeom prst="roundRect">
            <a:avLst/>
          </a:prstGeom>
          <a:solidFill>
            <a:srgbClr val="92D050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Oval 6">
            <a:extLst>
              <a:ext uri="{FF2B5EF4-FFF2-40B4-BE49-F238E27FC236}">
                <a16:creationId xmlns:a16="http://schemas.microsoft.com/office/drawing/2014/main" id="{367294B8-5A68-483E-8C18-233EEBC4FE42}"/>
              </a:ext>
            </a:extLst>
          </p:cNvPr>
          <p:cNvSpPr>
            <a:spLocks noChangeAspect="1"/>
          </p:cNvSpPr>
          <p:nvPr/>
        </p:nvSpPr>
        <p:spPr>
          <a:xfrm>
            <a:off x="3485679" y="3797460"/>
            <a:ext cx="1681408" cy="1447639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Oval 5">
            <a:extLst>
              <a:ext uri="{FF2B5EF4-FFF2-40B4-BE49-F238E27FC236}">
                <a16:creationId xmlns:a16="http://schemas.microsoft.com/office/drawing/2014/main" id="{4798382B-41CA-4E4C-BEC2-2D8C9AD2F77D}"/>
              </a:ext>
            </a:extLst>
          </p:cNvPr>
          <p:cNvSpPr>
            <a:spLocks noChangeAspect="1"/>
          </p:cNvSpPr>
          <p:nvPr/>
        </p:nvSpPr>
        <p:spPr>
          <a:xfrm>
            <a:off x="1829226" y="2421632"/>
            <a:ext cx="1689001" cy="1520811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Oval 4">
            <a:extLst>
              <a:ext uri="{FF2B5EF4-FFF2-40B4-BE49-F238E27FC236}">
                <a16:creationId xmlns:a16="http://schemas.microsoft.com/office/drawing/2014/main" id="{FE3AC6EB-A1BF-4BDE-AC7B-1CEE8E51860A}"/>
              </a:ext>
            </a:extLst>
          </p:cNvPr>
          <p:cNvSpPr>
            <a:spLocks noChangeAspect="1"/>
          </p:cNvSpPr>
          <p:nvPr/>
        </p:nvSpPr>
        <p:spPr>
          <a:xfrm>
            <a:off x="416567" y="1111488"/>
            <a:ext cx="1624965" cy="1519226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Oval 7">
            <a:extLst>
              <a:ext uri="{FF2B5EF4-FFF2-40B4-BE49-F238E27FC236}">
                <a16:creationId xmlns:a16="http://schemas.microsoft.com/office/drawing/2014/main" id="{87651407-2A3D-4014-93CF-B52254ED5EED}"/>
              </a:ext>
            </a:extLst>
          </p:cNvPr>
          <p:cNvSpPr>
            <a:spLocks noChangeAspect="1"/>
          </p:cNvSpPr>
          <p:nvPr/>
        </p:nvSpPr>
        <p:spPr>
          <a:xfrm>
            <a:off x="4674052" y="5173531"/>
            <a:ext cx="1679577" cy="1435912"/>
          </a:xfrm>
          <a:prstGeom prst="ellipse">
            <a:avLst/>
          </a:prstGeom>
          <a:solidFill>
            <a:srgbClr val="19C139"/>
          </a:solidFill>
          <a:ln w="9525" cmpd="sng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12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3718606" y="2745629"/>
            <a:ext cx="6111471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 smtClean="0">
                <a:latin typeface="Arial" charset="0"/>
              </a:rPr>
              <a:t>Havo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qobig‘ining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ahamiyati</a:t>
            </a:r>
            <a:endParaRPr lang="ru-RU" sz="3400" dirty="0">
              <a:solidFill>
                <a:srgbClr val="404040"/>
              </a:solidFill>
            </a:endParaRPr>
          </a:p>
        </p:txBody>
      </p:sp>
      <p:sp>
        <p:nvSpPr>
          <p:cNvPr id="86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2471339" y="1420588"/>
            <a:ext cx="6215461" cy="629243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600" b="1" dirty="0" err="1" smtClean="0">
                <a:latin typeface="Arial" charset="0"/>
              </a:rPr>
              <a:t>Atmosfera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va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uning</a:t>
            </a:r>
            <a:r>
              <a:rPr lang="en-US" sz="3600" b="1" dirty="0" smtClean="0">
                <a:latin typeface="Arial" charset="0"/>
              </a:rPr>
              <a:t> </a:t>
            </a:r>
            <a:r>
              <a:rPr lang="en-US" sz="3600" b="1" dirty="0" err="1" smtClean="0">
                <a:latin typeface="Arial" charset="0"/>
              </a:rPr>
              <a:t>tarkibi</a:t>
            </a:r>
            <a:endParaRPr lang="en-US" sz="3600" b="1" dirty="0">
              <a:latin typeface="Arial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85586" y="1420586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1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173514" y="2699657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2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3773715" y="4105728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3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4982029" y="5424714"/>
            <a:ext cx="1003300" cy="8763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  <a:latin typeface="Arial Black" pitchFamily="34" charset="0"/>
              </a:rPr>
              <a:t>4</a:t>
            </a:r>
            <a:endParaRPr lang="ru-RU" sz="4800" b="1" dirty="0">
              <a:solidFill>
                <a:schemeClr val="tx1"/>
              </a:solidFill>
              <a:latin typeface="Arial Black" pitchFamily="34" charset="0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73957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8" name="Прямоугольник 27"/>
          <p:cNvSpPr/>
          <p:nvPr/>
        </p:nvSpPr>
        <p:spPr>
          <a:xfrm>
            <a:off x="957943" y="0"/>
            <a:ext cx="107569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O‘rganamiz</a:t>
            </a:r>
            <a:r>
              <a:rPr lang="en-US" sz="6000" b="1" dirty="0" smtClean="0">
                <a:solidFill>
                  <a:schemeClr val="bg1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 …</a:t>
            </a:r>
            <a:endParaRPr lang="ru-RU" sz="6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5483679" y="4150242"/>
            <a:ext cx="5182064" cy="598465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400" b="1" dirty="0" err="1" smtClean="0">
                <a:latin typeface="Arial" charset="0"/>
              </a:rPr>
              <a:t>Atmosferaning</a:t>
            </a:r>
            <a:r>
              <a:rPr lang="en-US" sz="3400" b="1" dirty="0" smtClean="0">
                <a:latin typeface="Arial" charset="0"/>
              </a:rPr>
              <a:t> </a:t>
            </a:r>
            <a:r>
              <a:rPr lang="en-US" sz="3400" b="1" dirty="0" err="1" smtClean="0">
                <a:latin typeface="Arial" charset="0"/>
              </a:rPr>
              <a:t>tuzilishi</a:t>
            </a:r>
            <a:endParaRPr lang="ru-RU" sz="3400" b="1" dirty="0">
              <a:latin typeface="Arial" charset="0"/>
            </a:endParaRPr>
          </a:p>
        </p:txBody>
      </p:sp>
      <p:sp>
        <p:nvSpPr>
          <p:cNvPr id="30" name="Rectangle 51">
            <a:extLst>
              <a:ext uri="{FF2B5EF4-FFF2-40B4-BE49-F238E27FC236}">
                <a16:creationId xmlns:a16="http://schemas.microsoft.com/office/drawing/2014/main" id="{4A1CA962-652D-4043-B2BB-E740F1696D6D}"/>
              </a:ext>
            </a:extLst>
          </p:cNvPr>
          <p:cNvSpPr/>
          <p:nvPr/>
        </p:nvSpPr>
        <p:spPr>
          <a:xfrm>
            <a:off x="6748898" y="5607643"/>
            <a:ext cx="4892768" cy="567687"/>
          </a:xfrm>
          <a:prstGeom prst="rect">
            <a:avLst/>
          </a:prstGeom>
          <a:noFill/>
        </p:spPr>
        <p:txBody>
          <a:bodyPr wrap="square" lIns="115189" rIns="115189" bIns="28797">
            <a:spAutoFit/>
          </a:bodyPr>
          <a:lstStyle/>
          <a:p>
            <a:pPr>
              <a:spcAft>
                <a:spcPts val="600"/>
              </a:spcAft>
              <a:buClr>
                <a:schemeClr val="accent1"/>
              </a:buClr>
            </a:pPr>
            <a:r>
              <a:rPr lang="en-US" sz="3200" b="1" dirty="0" err="1" smtClean="0">
                <a:latin typeface="Arial" charset="0"/>
              </a:rPr>
              <a:t>Atmosferani</a:t>
            </a:r>
            <a:r>
              <a:rPr lang="en-US" sz="3200" b="1" dirty="0" smtClean="0">
                <a:latin typeface="Arial" charset="0"/>
              </a:rPr>
              <a:t> </a:t>
            </a:r>
            <a:r>
              <a:rPr lang="en-US" sz="3200" b="1" dirty="0" err="1" smtClean="0">
                <a:latin typeface="Arial" charset="0"/>
              </a:rPr>
              <a:t>o‘rganish</a:t>
            </a:r>
            <a:endParaRPr lang="ru-RU" sz="32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8461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6305550" y="1140994"/>
            <a:ext cx="5667567" cy="1836075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mesos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-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o‘rta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“thermos” -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exos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–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tashqi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330201" y="1140993"/>
            <a:ext cx="5768782" cy="1836075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33996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yuqori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qatlamlaridir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208444" y="3194735"/>
            <a:ext cx="6097106" cy="3002865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CC009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siyrak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koinotdan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nurlar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tokini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o‘tkazadigan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qolgan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6567582" y="3194734"/>
            <a:ext cx="5410201" cy="3002865"/>
          </a:xfrm>
          <a:prstGeom prst="wedgeRoundRectCallout">
            <a:avLst>
              <a:gd name="adj1" fmla="val -23108"/>
              <a:gd name="adj2" fmla="val -49051"/>
              <a:gd name="adj3" fmla="val 16667"/>
            </a:avLst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Qutb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yog‘dulari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Yulduz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uchishi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hodisalari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qatlamlarda</a:t>
            </a:r>
            <a:endParaRPr lang="en-US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92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5231" y="943809"/>
            <a:ext cx="53881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zamonlardan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kuzatib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506" name="Picture 2" descr="Методическая разработка урока по географии &quot;Атмосфера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0"/>
          <a:stretch/>
        </p:blipFill>
        <p:spPr bwMode="auto">
          <a:xfrm>
            <a:off x="5816600" y="1190030"/>
            <a:ext cx="6078414" cy="53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Исследование атмосферы - Lib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32" y="3005912"/>
            <a:ext cx="548976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80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2575" y="923330"/>
            <a:ext cx="118728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Atmosferada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ayrim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aynib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yomg‘ir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yog‘ishidan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ochilishi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bo‘lishidan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darak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berishini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qadimdan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anglab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olganlar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ob-havoni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oldindan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zarur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3554" name="Picture 2" descr="1487740035_animaciya-solnce.gif (433×244) | Country life photography,  Nature gif, Landscap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812" y="2756456"/>
            <a:ext cx="8274055" cy="363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Гифки «Дождь». Подборка GIF анимации с особой атмосферой дождя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4" y="2756456"/>
            <a:ext cx="6187425" cy="3639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533" y="923330"/>
            <a:ext cx="117729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Hozirgi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hodisalar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dunyoning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joylaridagi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minglab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stansiyalarda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Bu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ishda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elektron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hisoblash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mashinalari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kompyuterlar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sharlari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meteorologik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raketalar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sun’iy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yo‘ldoshlaridan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foydalaniladi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78" name="Picture 2" descr="метеорологическая станция - это... Что такое метеорологическая станция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16" y="2891118"/>
            <a:ext cx="5191125" cy="37981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Познавательная экскурсия на метеостанцию - Официальный сайт Кировского ЦГМ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25" y="2726949"/>
            <a:ext cx="6554992" cy="390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64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Atmosferani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o‘rganish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2533" y="1034157"/>
            <a:ext cx="11772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ma’lumotlar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maxsus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ilmiy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tadqiqot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muassasalarida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o‘rganilib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xaritalari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ob-havoda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ro‘y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o‘zgarishlar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e’lon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turiladi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5602" name="Picture 2" descr="ᐈ Метеорологическая станция: картинка и фото метеорологическая станция,  скачать изображения на Depositphotos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83" y="2714644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Метеоролог - Проектор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4"/>
          <a:stretch/>
        </p:blipFill>
        <p:spPr bwMode="auto">
          <a:xfrm>
            <a:off x="4346382" y="2668247"/>
            <a:ext cx="3505201" cy="3856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6" name="Picture 6" descr="Метеоролог кто это такой и что он делает описание для детей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2309" y="3057544"/>
            <a:ext cx="3881673" cy="232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22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0158" y="923330"/>
            <a:ext cx="1143764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yuzidagi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insonlarning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umuman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barcha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jonzotlarning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hatto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hayoti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havosining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tozaligiga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ham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ifloslanishdan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saqlash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odamning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muqaddas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burchi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bo‘lmog‘i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626" name="Picture 2" descr="Высокий смог: грязный воздух крадет у жителей Земли годы жизни | Статьи |  Извест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400" y="2739212"/>
            <a:ext cx="5198824" cy="38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Однажды в Рыбинске » Грязный воздух негативно влияет на мозг детей — Учены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63" y="2739212"/>
            <a:ext cx="5198824" cy="389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58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bject 2">
            <a:extLst>
              <a:ext uri="{FF2B5EF4-FFF2-40B4-BE49-F238E27FC236}">
                <a16:creationId xmlns:a16="http://schemas.microsoft.com/office/drawing/2014/main" id="{EE80F0AA-4DF1-4DBF-9AA2-5439157D8912}"/>
              </a:ext>
            </a:extLst>
          </p:cNvPr>
          <p:cNvSpPr/>
          <p:nvPr/>
        </p:nvSpPr>
        <p:spPr>
          <a:xfrm>
            <a:off x="0" y="1"/>
            <a:ext cx="12192000" cy="104502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5" name="object 5"/>
          <p:cNvSpPr/>
          <p:nvPr/>
        </p:nvSpPr>
        <p:spPr>
          <a:xfrm>
            <a:off x="763932" y="1473656"/>
            <a:ext cx="1728830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  <p:grpSp>
        <p:nvGrpSpPr>
          <p:cNvPr id="2" name="object 13"/>
          <p:cNvGrpSpPr/>
          <p:nvPr/>
        </p:nvGrpSpPr>
        <p:grpSpPr>
          <a:xfrm>
            <a:off x="665584" y="2345893"/>
            <a:ext cx="1916482" cy="2861303"/>
            <a:chOff x="377244" y="1199601"/>
            <a:chExt cx="906780" cy="1353820"/>
          </a:xfrm>
        </p:grpSpPr>
        <p:sp>
          <p:nvSpPr>
            <p:cNvPr id="14" name="object 14"/>
            <p:cNvSpPr/>
            <p:nvPr/>
          </p:nvSpPr>
          <p:spPr>
            <a:xfrm>
              <a:off x="377240" y="1303972"/>
              <a:ext cx="906780" cy="1249680"/>
            </a:xfrm>
            <a:custGeom>
              <a:avLst/>
              <a:gdLst/>
              <a:ahLst/>
              <a:cxnLst/>
              <a:rect l="l" t="t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5" name="object 15"/>
            <p:cNvSpPr/>
            <p:nvPr/>
          </p:nvSpPr>
          <p:spPr>
            <a:xfrm>
              <a:off x="660984" y="1199603"/>
              <a:ext cx="492759" cy="1014730"/>
            </a:xfrm>
            <a:custGeom>
              <a:avLst/>
              <a:gdLst/>
              <a:ahLst/>
              <a:cxnLst/>
              <a:rect l="l" t="t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grpSp>
        <p:nvGrpSpPr>
          <p:cNvPr id="3" name="object 16"/>
          <p:cNvGrpSpPr/>
          <p:nvPr/>
        </p:nvGrpSpPr>
        <p:grpSpPr>
          <a:xfrm>
            <a:off x="525162" y="5478357"/>
            <a:ext cx="2206370" cy="489857"/>
            <a:chOff x="320975" y="2634669"/>
            <a:chExt cx="1043940" cy="231775"/>
          </a:xfrm>
        </p:grpSpPr>
        <p:sp>
          <p:nvSpPr>
            <p:cNvPr id="17" name="object 17"/>
            <p:cNvSpPr/>
            <p:nvPr/>
          </p:nvSpPr>
          <p:spPr>
            <a:xfrm>
              <a:off x="320975" y="2634669"/>
              <a:ext cx="1043940" cy="231775"/>
            </a:xfrm>
            <a:custGeom>
              <a:avLst/>
              <a:gdLst/>
              <a:ahLst/>
              <a:cxnLst/>
              <a:rect l="l" t="t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  <p:sp>
          <p:nvSpPr>
            <p:cNvPr id="18" name="object 18"/>
            <p:cNvSpPr/>
            <p:nvPr/>
          </p:nvSpPr>
          <p:spPr>
            <a:xfrm>
              <a:off x="1053186" y="2712947"/>
              <a:ext cx="257810" cy="153670"/>
            </a:xfrm>
            <a:custGeom>
              <a:avLst/>
              <a:gdLst/>
              <a:ahLst/>
              <a:cxnLst/>
              <a:rect l="l" t="t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</p:spPr>
          <p:txBody>
            <a:bodyPr wrap="square" lIns="0" tIns="0" rIns="0" bIns="0" rtlCol="0"/>
            <a:lstStyle/>
            <a:p>
              <a:endParaRPr sz="3804"/>
            </a:p>
          </p:txBody>
        </p:sp>
      </p:grpSp>
      <p:sp>
        <p:nvSpPr>
          <p:cNvPr id="19" name="object 2"/>
          <p:cNvSpPr txBox="1">
            <a:spLocks noGrp="1"/>
          </p:cNvSpPr>
          <p:nvPr>
            <p:ph type="title"/>
          </p:nvPr>
        </p:nvSpPr>
        <p:spPr>
          <a:xfrm>
            <a:off x="338640" y="105337"/>
            <a:ext cx="11496676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0"/>
              </a:spcBef>
            </a:pP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Mustaqil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bajarish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uchun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US" sz="4800" b="1" spc="5" dirty="0" err="1" smtClean="0">
                <a:solidFill>
                  <a:schemeClr val="bg1"/>
                </a:solidFill>
                <a:latin typeface="Arial"/>
                <a:cs typeface="Arial"/>
              </a:rPr>
              <a:t>topshiriqlar</a:t>
            </a:r>
            <a:r>
              <a:rPr lang="en-US" sz="4800" b="1" spc="5" dirty="0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  <a:endParaRPr sz="4800" b="1" spc="5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2980267" y="1387999"/>
            <a:ext cx="8855049" cy="31526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Darslikning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73-75-sahifalaridagi 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savollarga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javob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8100" algn="just" defTabSz="685800">
              <a:lnSpc>
                <a:spcPct val="100000"/>
              </a:lnSpc>
            </a:pP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Atmosferaning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qatlamlari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rasmini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210C70-8A74-41FD-9916-ACB759C1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7700" y="3979109"/>
            <a:ext cx="2184400" cy="2557328"/>
          </a:xfrm>
          <a:prstGeom prst="rect">
            <a:avLst/>
          </a:prstGeom>
        </p:spPr>
      </p:pic>
      <p:sp>
        <p:nvSpPr>
          <p:cNvPr id="13" name="object 5"/>
          <p:cNvSpPr/>
          <p:nvPr/>
        </p:nvSpPr>
        <p:spPr>
          <a:xfrm>
            <a:off x="3354732" y="4771561"/>
            <a:ext cx="5598768" cy="706796"/>
          </a:xfrm>
          <a:custGeom>
            <a:avLst/>
            <a:gdLst/>
            <a:ahLst/>
            <a:cxnLst/>
            <a:rect l="l" t="t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</p:spPr>
        <p:txBody>
          <a:bodyPr wrap="square" lIns="0" tIns="0" rIns="0" bIns="0" rtlCol="0"/>
          <a:lstStyle/>
          <a:p>
            <a:endParaRPr sz="3804"/>
          </a:p>
        </p:txBody>
      </p:sp>
    </p:spTree>
    <p:extLst>
      <p:ext uri="{BB962C8B-B14F-4D97-AF65-F5344CB8AC3E}">
        <p14:creationId xmlns:p14="http://schemas.microsoft.com/office/powerpoint/2010/main" val="3075025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Mustaqil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bajarish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uchun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topshiriq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042"/>
          <a:stretch/>
        </p:blipFill>
        <p:spPr>
          <a:xfrm>
            <a:off x="127462" y="1104900"/>
            <a:ext cx="11943041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46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92333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Bilasizmi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" y="923330"/>
            <a:ext cx="12186033" cy="593467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</p:spPr>
      </p:pic>
      <p:sp>
        <p:nvSpPr>
          <p:cNvPr id="8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8542867" y="2963334"/>
            <a:ext cx="3496733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Troposfera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7848600" y="2422659"/>
            <a:ext cx="3653365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Stratosfera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7133166" y="1948526"/>
            <a:ext cx="3187701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Mezosfera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5952068" y="1459248"/>
            <a:ext cx="3530600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Termosfera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4969932" y="943244"/>
            <a:ext cx="3073401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Ekzosfera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3894667" y="4319193"/>
            <a:ext cx="2057401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km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2836334" y="3803189"/>
            <a:ext cx="2294468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km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2173718" y="3347741"/>
            <a:ext cx="2220481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km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685800" y="2835145"/>
            <a:ext cx="2660551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km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блачко с текстом: прямоугольное со скругленными углами 3">
            <a:extLst>
              <a:ext uri="{FF2B5EF4-FFF2-40B4-BE49-F238E27FC236}">
                <a16:creationId xmlns:a16="http://schemas.microsoft.com/office/drawing/2014/main" id="{7E5AE1EC-1995-4055-8A67-09168289B48D}"/>
              </a:ext>
            </a:extLst>
          </p:cNvPr>
          <p:cNvSpPr/>
          <p:nvPr/>
        </p:nvSpPr>
        <p:spPr>
          <a:xfrm>
            <a:off x="228601" y="2280431"/>
            <a:ext cx="2235199" cy="540675"/>
          </a:xfrm>
          <a:prstGeom prst="wedgeRoundRectCallout">
            <a:avLst>
              <a:gd name="adj1" fmla="val -23108"/>
              <a:gd name="adj2" fmla="val -49703"/>
              <a:gd name="adj3" fmla="val 16667"/>
            </a:avLst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93551" tIns="96776" rIns="193551" bIns="96776"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en-US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km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08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reenhouse Gas 'Detergent' Recycles Itself in Atmosphere: NASA Study | NAS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27"/>
            <a:ext cx="12192000" cy="5860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tuzilishi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блако 3"/>
          <p:cNvSpPr/>
          <p:nvPr/>
        </p:nvSpPr>
        <p:spPr>
          <a:xfrm>
            <a:off x="3818966" y="1253669"/>
            <a:ext cx="8186768" cy="5096331"/>
          </a:xfrm>
          <a:prstGeom prst="cloud">
            <a:avLst/>
          </a:prstGeom>
          <a:solidFill>
            <a:srgbClr val="7DCA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7495" y="1881559"/>
            <a:ext cx="670535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Yerni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o‘rab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qobig‘i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Yunoncha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bug‘, 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sphaira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ma’nosini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ru-RU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81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434" name="Picture 2" descr="Revolving Earth GIFs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8630"/>
            <a:ext cx="12192000" cy="586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069601"/>
            <a:ext cx="4191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birga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aylanadi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90000" y="978630"/>
            <a:ext cx="3302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samodan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keladigan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meteor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jismlardan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Quyoshning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tirik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jonlar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zararli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ultrabinafsha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nurlaridan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saqlaydi</a:t>
            </a:r>
            <a:r>
              <a:rPr lang="en-US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8285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Earth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5926"/>
            <a:ext cx="12192000" cy="596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350" y="1061134"/>
            <a:ext cx="11925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yuzini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shaffof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ko‘rpa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kabi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asrab</a:t>
            </a:r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67783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9613"/>
            <a:ext cx="12192000" cy="1027140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Microbes Survive, and Maybe Thrive, High in the Atmosphere | Science | AA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7527"/>
            <a:ext cx="10414000" cy="5861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67600" y="997527"/>
            <a:ext cx="4724399" cy="2677656"/>
          </a:xfrm>
          <a:prstGeom prst="rect">
            <a:avLst/>
          </a:prstGeom>
          <a:solidFill>
            <a:srgbClr val="3333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bo‘lmaganida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kunduzi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+120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qizib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tunda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- 180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°, 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- 200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gacha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sovib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ketar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567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C493E8C1-167D-4904-A8D2-CD98AA83D51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027140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uning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tarkibi</a:t>
            </a:r>
            <a:endParaRPr lang="en-US" sz="5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856"/>
            <a:ext cx="7061200" cy="578003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2610971" y="1171575"/>
            <a:ext cx="2724150" cy="990600"/>
          </a:xfrm>
          <a:prstGeom prst="roundRect">
            <a:avLst/>
          </a:prstGeom>
          <a:solidFill>
            <a:srgbClr val="CC66FF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Arial "/>
              </a:rPr>
              <a:t>78 % </a:t>
            </a:r>
            <a:r>
              <a:rPr lang="en-US" sz="4000" b="1" dirty="0" err="1" smtClean="0">
                <a:solidFill>
                  <a:schemeClr val="tx1"/>
                </a:solidFill>
                <a:latin typeface="Arial "/>
              </a:rPr>
              <a:t>azot</a:t>
            </a:r>
            <a:endParaRPr lang="ru-RU" sz="4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76680" y="5227173"/>
            <a:ext cx="3114676" cy="1169695"/>
          </a:xfrm>
          <a:prstGeom prst="round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1 %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boshqa</a:t>
            </a:r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gazlar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777783" y="5366645"/>
            <a:ext cx="3114676" cy="1169695"/>
          </a:xfrm>
          <a:prstGeom prst="roundRect">
            <a:avLst/>
          </a:prstGeom>
          <a:solidFill>
            <a:srgbClr val="CC0099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21 %</a:t>
            </a:r>
          </a:p>
          <a:p>
            <a:pPr algn="ctr"/>
            <a:r>
              <a:rPr lang="en-US" sz="3000" b="1" dirty="0" smtClean="0">
                <a:solidFill>
                  <a:schemeClr val="tx1"/>
                </a:solidFill>
                <a:latin typeface="Arial "/>
              </a:rPr>
              <a:t> </a:t>
            </a:r>
            <a:r>
              <a:rPr lang="en-US" sz="3000" b="1" dirty="0" err="1" smtClean="0">
                <a:solidFill>
                  <a:schemeClr val="tx1"/>
                </a:solidFill>
                <a:latin typeface="Arial "/>
              </a:rPr>
              <a:t>kislorod</a:t>
            </a:r>
            <a:endParaRPr lang="ru-RU" sz="3000" b="1" dirty="0">
              <a:solidFill>
                <a:schemeClr val="tx1"/>
              </a:solidFill>
              <a:latin typeface="Arial 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061200" y="1027140"/>
            <a:ext cx="5130800" cy="550920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Atmosfera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ikki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gazdan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ya’ni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aralashmasidan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iborat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Havodagi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gazlarning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78 %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21 %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etadi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Bulardan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tashqari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havoda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karbonat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angidrid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boshqa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gazlar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bug‘lari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changlar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ham bor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467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Atmosfera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havo</a:t>
            </a:r>
            <a:r>
              <a:rPr lang="en-US" sz="507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qobig‘i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224" y="875834"/>
            <a:ext cx="11617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Azot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kislorod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nisbati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o‘simliklar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ta’sirida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saqlanib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386" name="Picture 2" descr="Природа...gif | Пейзажи, Лес живопись, Живописные пейзажи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08" y="1552629"/>
            <a:ext cx="11760634" cy="5086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6337300"/>
            <a:ext cx="12192000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076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967" y="0"/>
            <a:ext cx="12186033" cy="872868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Atmosfera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5072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havo</a:t>
            </a:r>
            <a:r>
              <a:rPr lang="en-US" sz="5072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5072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qobig‘i</a:t>
            </a:r>
            <a:endParaRPr lang="ru-RU" sz="507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0224" y="967854"/>
            <a:ext cx="116175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avtomobillardan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chiqadigan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gazi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yirik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korxonalardan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chiqadigan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tutun</a:t>
            </a:r>
            <a:r>
              <a:rPr lang="en-US" sz="32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havoni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ifloslaydi</a:t>
            </a:r>
            <a:r>
              <a:rPr lang="en-US" sz="3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2" name="Picture 2" descr="Загрязнение атмосферы - Эколог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04" y="2140057"/>
            <a:ext cx="5715938" cy="428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Автомобили и загрязнение воздуха | Very Life Victor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58" y="2140058"/>
            <a:ext cx="5965825" cy="424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24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5739</TotalTime>
  <Words>678</Words>
  <Application>Microsoft Office PowerPoint</Application>
  <PresentationFormat>Широкоэкранный</PresentationFormat>
  <Paragraphs>139</Paragraphs>
  <Slides>28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Arial</vt:lpstr>
      <vt:lpstr>Arial </vt:lpstr>
      <vt:lpstr>Arial Black</vt:lpstr>
      <vt:lpstr>Calibri</vt:lpstr>
      <vt:lpstr>Calibri Light</vt:lpstr>
      <vt:lpstr>Tahoma</vt:lpstr>
      <vt:lpstr>Тема Office</vt:lpstr>
      <vt:lpstr>Geograﬁya</vt:lpstr>
      <vt:lpstr>Презентация PowerPoint</vt:lpstr>
      <vt:lpstr>Atmosfera va uning tuzilishi</vt:lpstr>
      <vt:lpstr>Atmosfera</vt:lpstr>
      <vt:lpstr>Atmosfera</vt:lpstr>
      <vt:lpstr>Atmosfera</vt:lpstr>
      <vt:lpstr>Презентация PowerPoint</vt:lpstr>
      <vt:lpstr>Презентация PowerPoint</vt:lpstr>
      <vt:lpstr>Презентация PowerPoint</vt:lpstr>
      <vt:lpstr>Презентация PowerPoint</vt:lpstr>
      <vt:lpstr>Atmosfera qatlamlari</vt:lpstr>
      <vt:lpstr> </vt:lpstr>
      <vt:lpstr>Презентация PowerPoint</vt:lpstr>
      <vt:lpstr>Презентация PowerPoint</vt:lpstr>
      <vt:lpstr>Презентация PowerPoint</vt:lpstr>
      <vt:lpstr> </vt:lpstr>
      <vt:lpstr>Havo haroratining o‘zgarishi</vt:lpstr>
      <vt:lpstr>Atmosfera qatlamlari</vt:lpstr>
      <vt:lpstr>Stratosfera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bajarish uchun topshiriqlar: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Yevrosiyo hududining tabiiy geografik o‘lkalarga bo‘linishi</dc:title>
  <dc:creator>Admin</dc:creator>
  <cp:lastModifiedBy>Пользователь</cp:lastModifiedBy>
  <cp:revision>882</cp:revision>
  <dcterms:created xsi:type="dcterms:W3CDTF">2020-04-09T12:18:10Z</dcterms:created>
  <dcterms:modified xsi:type="dcterms:W3CDTF">2020-12-17T07:41:58Z</dcterms:modified>
</cp:coreProperties>
</file>