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24" r:id="rId2"/>
    <p:sldId id="476" r:id="rId3"/>
    <p:sldId id="499" r:id="rId4"/>
    <p:sldId id="510" r:id="rId5"/>
    <p:sldId id="536" r:id="rId6"/>
    <p:sldId id="540" r:id="rId7"/>
    <p:sldId id="541" r:id="rId8"/>
    <p:sldId id="542" r:id="rId9"/>
    <p:sldId id="522" r:id="rId10"/>
    <p:sldId id="519" r:id="rId11"/>
    <p:sldId id="518" r:id="rId12"/>
    <p:sldId id="505" r:id="rId13"/>
    <p:sldId id="506" r:id="rId14"/>
    <p:sldId id="523" r:id="rId15"/>
    <p:sldId id="521" r:id="rId16"/>
    <p:sldId id="546" r:id="rId17"/>
    <p:sldId id="547" r:id="rId18"/>
    <p:sldId id="511" r:id="rId19"/>
    <p:sldId id="543" r:id="rId20"/>
    <p:sldId id="524" r:id="rId21"/>
    <p:sldId id="525" r:id="rId22"/>
    <p:sldId id="513" r:id="rId23"/>
    <p:sldId id="537" r:id="rId24"/>
    <p:sldId id="538" r:id="rId25"/>
    <p:sldId id="526" r:id="rId26"/>
    <p:sldId id="512" r:id="rId27"/>
    <p:sldId id="527" r:id="rId28"/>
    <p:sldId id="528" r:id="rId29"/>
    <p:sldId id="507" r:id="rId30"/>
    <p:sldId id="544" r:id="rId31"/>
    <p:sldId id="545" r:id="rId32"/>
    <p:sldId id="529" r:id="rId33"/>
    <p:sldId id="530" r:id="rId34"/>
    <p:sldId id="515" r:id="rId35"/>
    <p:sldId id="531" r:id="rId36"/>
    <p:sldId id="517" r:id="rId37"/>
    <p:sldId id="532" r:id="rId38"/>
    <p:sldId id="516" r:id="rId39"/>
    <p:sldId id="535" r:id="rId40"/>
    <p:sldId id="534" r:id="rId41"/>
    <p:sldId id="491" r:id="rId42"/>
    <p:sldId id="374" r:id="rId43"/>
    <p:sldId id="484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24"/>
            <p14:sldId id="476"/>
            <p14:sldId id="499"/>
            <p14:sldId id="510"/>
            <p14:sldId id="536"/>
            <p14:sldId id="540"/>
            <p14:sldId id="541"/>
            <p14:sldId id="542"/>
            <p14:sldId id="522"/>
            <p14:sldId id="519"/>
            <p14:sldId id="518"/>
            <p14:sldId id="505"/>
            <p14:sldId id="506"/>
            <p14:sldId id="523"/>
            <p14:sldId id="521"/>
            <p14:sldId id="546"/>
            <p14:sldId id="547"/>
            <p14:sldId id="511"/>
            <p14:sldId id="543"/>
            <p14:sldId id="524"/>
            <p14:sldId id="525"/>
            <p14:sldId id="513"/>
            <p14:sldId id="537"/>
            <p14:sldId id="538"/>
            <p14:sldId id="526"/>
            <p14:sldId id="512"/>
            <p14:sldId id="527"/>
            <p14:sldId id="528"/>
            <p14:sldId id="507"/>
            <p14:sldId id="544"/>
            <p14:sldId id="545"/>
            <p14:sldId id="529"/>
            <p14:sldId id="530"/>
            <p14:sldId id="515"/>
            <p14:sldId id="531"/>
            <p14:sldId id="517"/>
            <p14:sldId id="532"/>
            <p14:sldId id="516"/>
            <p14:sldId id="535"/>
            <p14:sldId id="534"/>
            <p14:sldId id="491"/>
            <p14:sldId id="374"/>
            <p14:sldId id="4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3300"/>
    <a:srgbClr val="339966"/>
    <a:srgbClr val="19C139"/>
    <a:srgbClr val="CC0099"/>
    <a:srgbClr val="3333FF"/>
    <a:srgbClr val="CC66FF"/>
    <a:srgbClr val="9900FF"/>
    <a:srgbClr val="F49D46"/>
    <a:srgbClr val="149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27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00516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10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9.jpe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1638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FF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755" y="2190260"/>
            <a:ext cx="8700247" cy="3310100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38986" algn="ctr">
              <a:spcBef>
                <a:spcPts val="212"/>
              </a:spcBef>
            </a:pPr>
            <a:r>
              <a:rPr sz="7000" b="1" spc="-11" dirty="0" err="1" smtClean="0">
                <a:latin typeface="Arial"/>
                <a:cs typeface="Arial"/>
              </a:rPr>
              <a:t>Mavzu</a:t>
            </a:r>
            <a:r>
              <a:rPr sz="7000" b="1" spc="-11" dirty="0" smtClean="0">
                <a:latin typeface="Arial"/>
                <a:cs typeface="Arial"/>
              </a:rPr>
              <a:t>:</a:t>
            </a:r>
            <a:r>
              <a:rPr lang="en-US" sz="7000" b="1" spc="-11" dirty="0" smtClean="0">
                <a:latin typeface="Arial"/>
                <a:cs typeface="Arial"/>
              </a:rPr>
              <a:t> </a:t>
            </a:r>
            <a:r>
              <a:rPr lang="en-US" sz="7000" b="1" spc="-11" dirty="0" err="1" smtClean="0">
                <a:latin typeface="Arial"/>
                <a:cs typeface="Arial"/>
              </a:rPr>
              <a:t>Havo</a:t>
            </a:r>
            <a:r>
              <a:rPr lang="en-US" sz="7000" b="1" spc="-11" dirty="0" smtClean="0">
                <a:latin typeface="Arial"/>
                <a:cs typeface="Arial"/>
              </a:rPr>
              <a:t> </a:t>
            </a:r>
            <a:r>
              <a:rPr lang="en-US" sz="7000" b="1" spc="-11" dirty="0" err="1" smtClean="0">
                <a:latin typeface="Arial"/>
                <a:cs typeface="Arial"/>
              </a:rPr>
              <a:t>harorati</a:t>
            </a:r>
            <a:r>
              <a:rPr lang="en-US" sz="7000" b="1" spc="-11" dirty="0" smtClean="0">
                <a:latin typeface="Arial"/>
                <a:cs typeface="Arial"/>
              </a:rPr>
              <a:t> </a:t>
            </a:r>
          </a:p>
          <a:p>
            <a:pPr marL="38986" algn="ctr">
              <a:spcBef>
                <a:spcPts val="212"/>
              </a:spcBef>
            </a:pPr>
            <a:r>
              <a:rPr lang="en-US" sz="7000" b="1" spc="-11" dirty="0" err="1" smtClean="0">
                <a:latin typeface="Arial"/>
                <a:cs typeface="Arial"/>
              </a:rPr>
              <a:t>va</a:t>
            </a:r>
            <a:r>
              <a:rPr lang="en-US" sz="7000" b="1" spc="-11" dirty="0" smtClean="0">
                <a:latin typeface="Arial"/>
                <a:cs typeface="Arial"/>
              </a:rPr>
              <a:t> </a:t>
            </a:r>
            <a:r>
              <a:rPr lang="en-US" sz="7000" b="1" spc="-11" dirty="0" err="1" smtClean="0">
                <a:latin typeface="Arial"/>
                <a:cs typeface="Arial"/>
              </a:rPr>
              <a:t>bosimi</a:t>
            </a:r>
            <a:endParaRPr sz="7000" b="1" i="1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4670" y="2502584"/>
            <a:ext cx="595928" cy="1435894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226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670" y="4304929"/>
            <a:ext cx="595929" cy="1435895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959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69341" y="292066"/>
            <a:ext cx="1865460" cy="1323797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solidFill>
            <a:srgbClr val="00A858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69339" y="328119"/>
            <a:ext cx="186546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ln w="3048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33831" y="575869"/>
            <a:ext cx="752246" cy="756190"/>
          </a:xfrm>
          <a:prstGeom prst="rect">
            <a:avLst/>
          </a:prstGeom>
        </p:spPr>
        <p:txBody>
          <a:bodyPr vert="horz" wrap="square" lIns="0" tIns="24198" rIns="0" bIns="0" rtlCol="0">
            <a:spAutoFit/>
          </a:bodyPr>
          <a:lstStyle/>
          <a:p>
            <a:pPr>
              <a:spcBef>
                <a:spcPts val="191"/>
              </a:spcBef>
            </a:pPr>
            <a:r>
              <a:rPr lang="en-US" sz="4800" b="1" spc="11" dirty="0" smtClean="0">
                <a:solidFill>
                  <a:srgbClr val="FDFDFD"/>
                </a:solidFill>
                <a:latin typeface="Arial"/>
                <a:cs typeface="Arial"/>
              </a:rPr>
              <a:t>5</a:t>
            </a:r>
            <a:r>
              <a:rPr sz="4800" b="1" spc="-11" dirty="0" smtClean="0">
                <a:solidFill>
                  <a:srgbClr val="FDFDFD"/>
                </a:solidFill>
                <a:latin typeface="Arial"/>
                <a:cs typeface="Arial"/>
              </a:rPr>
              <a:t>-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98134" y="691978"/>
            <a:ext cx="807417" cy="579790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3600" spc="-11" dirty="0">
                <a:solidFill>
                  <a:srgbClr val="FDFDFD"/>
                </a:solidFill>
                <a:latin typeface="Arial"/>
                <a:cs typeface="Arial"/>
              </a:rPr>
              <a:t>sinf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172509" y="282329"/>
            <a:ext cx="5610493" cy="125689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01"/>
              </a:spcBef>
            </a:pPr>
            <a:r>
              <a:rPr sz="8000" b="1" dirty="0">
                <a:solidFill>
                  <a:srgbClr val="FFFFFF"/>
                </a:solidFill>
                <a:latin typeface="Arial "/>
              </a:rPr>
              <a:t>Geograﬁya</a:t>
            </a:r>
            <a:endParaRPr sz="8000" b="1" dirty="0">
              <a:latin typeface="Arial 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0376" y="0"/>
            <a:ext cx="1745796" cy="1745796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BB53CB-30BA-4096-8B76-02A277CC3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570" y="2283428"/>
            <a:ext cx="3138248" cy="2739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6AD646-2FD1-4E8E-B213-9C35F3D54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5"/>
          <a:stretch/>
        </p:blipFill>
        <p:spPr>
          <a:xfrm>
            <a:off x="3017986" y="2645248"/>
            <a:ext cx="4133853" cy="39229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stansiya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4" y="986155"/>
            <a:ext cx="118967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stansiyalarda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termometr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kirib-chiqib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ishlanadi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eshigi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eshigi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ochilganda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termometrga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tushmaydi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Психрометрическая будка на метеостанции (2015 год). Стоковое фото №  21405560, фотограф Вячеслав Палес / Фотобанк Лор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2080" r="17773" b="6299"/>
          <a:stretch/>
        </p:blipFill>
        <p:spPr bwMode="auto">
          <a:xfrm>
            <a:off x="617158" y="2858172"/>
            <a:ext cx="2600854" cy="380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Метеорологическая буд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7867" y="2674249"/>
            <a:ext cx="3939650" cy="3864961"/>
          </a:xfrm>
          <a:prstGeom prst="rect">
            <a:avLst/>
          </a:prstGeom>
          <a:noFill/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7744354" y="5240856"/>
            <a:ext cx="2475972" cy="4116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744354" y="4746361"/>
            <a:ext cx="2599796" cy="2487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04919" y="4979246"/>
            <a:ext cx="242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Termometr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4919" y="4409013"/>
            <a:ext cx="242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Termograf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11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stansiya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432" y="997527"/>
            <a:ext cx="116924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Dunyodagi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stansiyalarda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ob-havo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Минприроды России опубликовало отчет о ходе реализации в 2018 году  Стратегии деятельности в области гидрометеорологии и смежных с ней областях  | Экология производства | Новости эколог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7" y="2813409"/>
            <a:ext cx="5130800" cy="38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72395D-ACDB-4FE1-B18B-25AD5B4A1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416" y="2840539"/>
            <a:ext cx="4996536" cy="37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27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Чем градусник отличается от термометра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8" r="22523"/>
          <a:stretch/>
        </p:blipFill>
        <p:spPr bwMode="auto">
          <a:xfrm rot="1581424">
            <a:off x="1508835" y="3798284"/>
            <a:ext cx="1625600" cy="284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17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75793" y="1062496"/>
            <a:ext cx="2724150" cy="638534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Toshkent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6146" name="Picture 2" descr="Роструд напомнил о сокращенной рабочей неделе | &quot;Моя Земля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433" y="1166934"/>
            <a:ext cx="2806700" cy="29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21224472">
            <a:off x="892400" y="1909375"/>
            <a:ext cx="15343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ctr"/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aprel</a:t>
            </a:r>
            <a:endParaRPr lang="ru-RU" sz="4400" b="1" dirty="0"/>
          </a:p>
        </p:txBody>
      </p:sp>
      <p:sp>
        <p:nvSpPr>
          <p:cNvPr id="15" name="Стрелка влево 14"/>
          <p:cNvSpPr/>
          <p:nvPr/>
        </p:nvSpPr>
        <p:spPr>
          <a:xfrm rot="19870942">
            <a:off x="2573973" y="1703892"/>
            <a:ext cx="828920" cy="252309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81886" y="1976435"/>
            <a:ext cx="7519514" cy="4547798"/>
          </a:xfrm>
          <a:prstGeom prst="round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da 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da 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</a:p>
          <a:p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ertalab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da 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+ 5°C</a:t>
            </a:r>
          </a:p>
          <a:p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da 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unduzi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da 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+ 14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da 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+ 16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</a:p>
          <a:p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Kechqurun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da 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da 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en-US" sz="4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0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91436" y="995967"/>
            <a:ext cx="5750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natijalari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quyidagicha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deylik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89732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244" y="1046274"/>
            <a:ext cx="11939059" cy="1133595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+ 4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+ 5°C + 10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+ 14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+ 16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+ 10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+ 7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= +72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°C</a:t>
            </a:r>
            <a:endParaRPr lang="ru-RU" sz="30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8640" y="2773427"/>
            <a:ext cx="7866063" cy="919165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72 °C : 8 =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+ 9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ru-RU" sz="30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3972" y="4150153"/>
            <a:ext cx="7866063" cy="919165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+9 °C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b="1" dirty="0">
              <a:solidFill>
                <a:schemeClr val="tx1"/>
              </a:solidFill>
              <a:latin typeface="Arial "/>
            </a:endParaRPr>
          </a:p>
        </p:txBody>
      </p:sp>
      <p:pic>
        <p:nvPicPr>
          <p:cNvPr id="2050" name="Picture 2" descr="GISMETEO.RU: Юг Европейской России: встречаем очередную волну сильной жары  - Климат | Новости погоды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/>
          <a:stretch/>
        </p:blipFill>
        <p:spPr bwMode="auto">
          <a:xfrm>
            <a:off x="8582025" y="2330449"/>
            <a:ext cx="3242202" cy="34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3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farqini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356" y="1140184"/>
            <a:ext cx="8630181" cy="1133595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davomidagi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+ 16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30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5242" y="4859381"/>
            <a:ext cx="9210422" cy="1394722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davomidagi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farqi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12 °C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GISMETEO.RU: Юг Европейской России: встречаем очередную волну сильной жары  - Климат | Новости погоды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/>
          <a:stretch/>
        </p:blipFill>
        <p:spPr bwMode="auto">
          <a:xfrm>
            <a:off x="8924925" y="1130562"/>
            <a:ext cx="3051702" cy="252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42355" y="2525194"/>
            <a:ext cx="8630181" cy="1133595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davomidagi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+ 4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3000" b="1" dirty="0">
              <a:solidFill>
                <a:schemeClr val="tx1"/>
              </a:solidFill>
              <a:latin typeface="Arial "/>
            </a:endParaRPr>
          </a:p>
        </p:txBody>
      </p:sp>
      <p:pic>
        <p:nvPicPr>
          <p:cNvPr id="7" name="Picture 4" descr="Little Boy Adventure With Holding A Compass Stock Illustration - Download  Image Now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389" y="3791824"/>
            <a:ext cx="1764918" cy="176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Чем градусник отличается от термометра?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9" r="33913" b="5474"/>
          <a:stretch/>
        </p:blipFill>
        <p:spPr bwMode="auto">
          <a:xfrm rot="19335264">
            <a:off x="10220743" y="4266210"/>
            <a:ext cx="152120" cy="4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08810" y="4712061"/>
            <a:ext cx="692489" cy="907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118510" y="4278857"/>
            <a:ext cx="692489" cy="1220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475096" y="3766595"/>
            <a:ext cx="652360" cy="812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8385" y="3827523"/>
            <a:ext cx="8753214" cy="925132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4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12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</a:p>
        </p:txBody>
      </p:sp>
    </p:spTree>
    <p:extLst>
      <p:ext uri="{BB962C8B-B14F-4D97-AF65-F5344CB8AC3E}">
        <p14:creationId xmlns:p14="http://schemas.microsoft.com/office/powerpoint/2010/main" val="815606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658" y="1224160"/>
            <a:ext cx="12065530" cy="1728590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Oylik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oydagi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kunlik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haroratlar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qo‘shilib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oyning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kunlari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soniga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1546" y="3085057"/>
            <a:ext cx="10136321" cy="1464733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oylar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qo‘shilib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12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taqsimlanadi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счастье в школу маленький друг, мальчик, девочка, детей PNG и вектор |  Школьники, Школа, Дети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53625" y="4682097"/>
            <a:ext cx="1784612" cy="170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111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65532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Oylik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309855"/>
              </p:ext>
            </p:extLst>
          </p:nvPr>
        </p:nvGraphicFramePr>
        <p:xfrm>
          <a:off x="380998" y="719666"/>
          <a:ext cx="11323321" cy="595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0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55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Kunlar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O‘rtacha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sutkalik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haroratlar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Kunlar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O‘rtacha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sutkalik</a:t>
                      </a:r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haroratlar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+ 6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02.02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+ 8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03.02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+ 2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+ 8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04.02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+ 4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+ 10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05.02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+ 8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06.02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+ 4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+ 6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07.02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+ 6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+ 4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08.02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+ 4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09.02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+ 2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+ 2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+ 4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15.02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de-DE" sz="18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39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Oylik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60980" y="1313544"/>
            <a:ext cx="5157787" cy="581932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Musbat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qo‘shiladi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82170" y="2158094"/>
            <a:ext cx="5318579" cy="2430687"/>
          </a:xfrm>
          <a:ln w="28575"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pPr algn="ctr" fontAlgn="t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de-DE" sz="96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+4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+6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+10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+ 6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C+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de-DE" sz="9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de-DE" sz="9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de-DE" sz="9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9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endParaRPr lang="ru-RU" dirty="0" smtClean="0"/>
          </a:p>
          <a:p>
            <a:pPr fontAlgn="t">
              <a:buNone/>
            </a:pPr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>
              <a:buNone/>
            </a:pPr>
            <a:endParaRPr lang="ru-RU" dirty="0" smtClean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172200" y="1323070"/>
            <a:ext cx="5183188" cy="610960"/>
          </a:xfr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Manfiy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qo‘shiladi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6172200" y="2206172"/>
            <a:ext cx="5183188" cy="1901371"/>
          </a:xfrm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fontAlgn="t">
              <a:buNone/>
            </a:pPr>
            <a:endParaRPr lang="en-US" dirty="0" smtClean="0"/>
          </a:p>
          <a:p>
            <a:pPr algn="ctr" fontAlgn="t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(-2</a:t>
            </a:r>
            <a:r>
              <a:rPr lang="de-DE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)+(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de-DE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)+(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de-DE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)=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de-DE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b="1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7" name="Текст 5"/>
          <p:cNvSpPr txBox="1">
            <a:spLocks/>
          </p:cNvSpPr>
          <p:nvPr/>
        </p:nvSpPr>
        <p:spPr>
          <a:xfrm>
            <a:off x="760980" y="4722131"/>
            <a:ext cx="10605861" cy="182154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Yig‘indilarni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biriga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shamiz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Yig‘indi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lardan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manfiy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ayiramiz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de-D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de-DE" sz="24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(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- 8 </a:t>
            </a:r>
            <a:r>
              <a:rPr lang="de-DE" sz="24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)=+92 </a:t>
            </a:r>
            <a:r>
              <a:rPr lang="de-DE" sz="24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Natijani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kunga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bo‘lamiz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+92 </a:t>
            </a:r>
            <a:r>
              <a:rPr lang="de-DE" sz="24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: 28 = + 3,3</a:t>
            </a:r>
            <a:r>
              <a:rPr lang="de-DE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Yig‘indilarning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lsa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ishora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2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Температура воздуха вновь достигнет 42 градус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r="12131"/>
          <a:stretch/>
        </p:blipFill>
        <p:spPr bwMode="auto">
          <a:xfrm>
            <a:off x="225272" y="2902033"/>
            <a:ext cx="5692927" cy="37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Яндекс.Фотки переехали | Мультфильмы, Дети, Шко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272" y="4354516"/>
            <a:ext cx="2405901" cy="234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88405" y="1071561"/>
            <a:ext cx="11015189" cy="1728790"/>
          </a:xfrm>
          <a:prstGeom prst="round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turishini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solidFill>
                <a:schemeClr val="tx1"/>
              </a:solidFill>
              <a:latin typeface="Arial "/>
            </a:endParaRPr>
          </a:p>
        </p:txBody>
      </p:sp>
      <p:pic>
        <p:nvPicPr>
          <p:cNvPr id="6146" name="Picture 2" descr="Картинки мороз градусник, Стоковые Фотографии и Роялти-Фри Изображения  мороз градусник | Depositphotos®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7" b="7594"/>
          <a:stretch/>
        </p:blipFill>
        <p:spPr bwMode="auto">
          <a:xfrm>
            <a:off x="5917977" y="2920519"/>
            <a:ext cx="4064223" cy="373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ᐈ Санки рисунки, фотографии дети санки рисунок | скачать на Depositphotos®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7623" y="2920519"/>
            <a:ext cx="3127375" cy="287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810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941" r="9267" b="5894"/>
          <a:stretch/>
        </p:blipFill>
        <p:spPr bwMode="auto">
          <a:xfrm>
            <a:off x="0" y="601133"/>
            <a:ext cx="12192000" cy="625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5"/>
            <a:ext cx="12173957" cy="91894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>
              <a:buFont typeface="Arial" charset="0"/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charset="0"/>
              <a:buNone/>
            </a:pPr>
            <a:endParaRPr lang="en-US" sz="28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>
              <a:buFont typeface="Arial" charset="0"/>
              <a:buNone/>
            </a:pPr>
            <a:endParaRPr lang="ru-RU" sz="2800" b="1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5224" t="1680" r="10820" b="63309"/>
          <a:stretch/>
        </p:blipFill>
        <p:spPr bwMode="auto">
          <a:xfrm>
            <a:off x="6705600" y="1164430"/>
            <a:ext cx="1886744" cy="178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73214" r="9072" b="59433"/>
          <a:stretch/>
        </p:blipFill>
        <p:spPr bwMode="auto">
          <a:xfrm>
            <a:off x="1862930" y="1116408"/>
            <a:ext cx="2122137" cy="188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031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353" y="3853982"/>
            <a:ext cx="2162732" cy="2818308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5656557" y="5263136"/>
            <a:ext cx="6058286" cy="97710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236916" y="3860922"/>
            <a:ext cx="7726484" cy="107091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78339" y="2573738"/>
            <a:ext cx="8664681" cy="97000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46085" y="1279070"/>
            <a:ext cx="6940248" cy="93980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Oval 6">
            <a:extLst>
              <a:ext uri="{FF2B5EF4-FFF2-40B4-BE49-F238E27FC236}">
                <a16:creationId xmlns:a16="http://schemas.microsoft.com/office/drawing/2014/main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2556113" y="3719041"/>
            <a:ext cx="1603769" cy="1380794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">
            <a:extLst>
              <a:ext uri="{FF2B5EF4-FFF2-40B4-BE49-F238E27FC236}">
                <a16:creationId xmlns:a16="http://schemas.microsoft.com/office/drawing/2014/main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1609719" y="2405311"/>
            <a:ext cx="1608883" cy="1448671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416568" y="1111488"/>
            <a:ext cx="1536002" cy="1436052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3825531" y="5028124"/>
            <a:ext cx="1679577" cy="1435912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3278339" y="2735328"/>
            <a:ext cx="8685061" cy="598465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400" b="1" dirty="0" err="1" smtClean="0">
                <a:latin typeface="Arial" charset="0"/>
              </a:rPr>
              <a:t>Oylik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va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yillik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o‘rtacha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haroratni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aniqlash</a:t>
            </a:r>
            <a:endParaRPr lang="ru-RU" sz="3400" dirty="0">
              <a:solidFill>
                <a:srgbClr val="404040"/>
              </a:solidFill>
            </a:endParaRPr>
          </a:p>
        </p:txBody>
      </p:sp>
      <p:sp>
        <p:nvSpPr>
          <p:cNvPr id="86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2471339" y="1420588"/>
            <a:ext cx="6714994" cy="629243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600" b="1" dirty="0" err="1" smtClean="0">
                <a:latin typeface="Arial" charset="0"/>
              </a:rPr>
              <a:t>Havo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harorati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va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uni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o‘lchash</a:t>
            </a:r>
            <a:endParaRPr lang="en-US" sz="3600" b="1" dirty="0"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83986" y="1365471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952569" y="2711080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822231" y="3966870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180460" y="5308857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8" name="Прямоугольник 27"/>
          <p:cNvSpPr/>
          <p:nvPr/>
        </p:nvSpPr>
        <p:spPr>
          <a:xfrm>
            <a:off x="957943" y="0"/>
            <a:ext cx="10756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4180460" y="4044411"/>
            <a:ext cx="7876454" cy="598465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400" b="1" dirty="0" err="1" smtClean="0">
                <a:latin typeface="Arial" charset="0"/>
              </a:rPr>
              <a:t>Havo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harorati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amplitudasini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aniqlash</a:t>
            </a:r>
            <a:endParaRPr lang="ru-RU" sz="3400" b="1" dirty="0">
              <a:latin typeface="Arial" charset="0"/>
            </a:endParaRPr>
          </a:p>
        </p:txBody>
      </p:sp>
      <p:sp>
        <p:nvSpPr>
          <p:cNvPr id="30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5716208" y="5462236"/>
            <a:ext cx="5916991" cy="567687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200" b="1" dirty="0" err="1" smtClean="0">
                <a:latin typeface="Arial" charset="0"/>
              </a:rPr>
              <a:t>Havo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bosimi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va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uni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o‘lchash</a:t>
            </a:r>
            <a:endParaRPr lang="ru-RU" sz="3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46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amplitudasi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8203" y="997527"/>
            <a:ext cx="11404600" cy="5098473"/>
          </a:xfrm>
          <a:prstGeom prst="round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oldidan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ko‘rsatkichlari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0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amplitudasi</a:t>
            </a:r>
            <a:r>
              <a:rPr lang="en-US" sz="40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farqi</a:t>
            </a:r>
            <a:r>
              <a:rPr lang="en-US" sz="40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04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Игровая программа «Лето, солнце, жара» 2017, Первомайский район — дата и  место проведения, программа мероприятия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4567"/>
            <a:ext cx="3881120" cy="35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Красивые картинки зима в деревне (35 фото) 🔥 Прикольные картинки и юм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23" y="1424567"/>
            <a:ext cx="3993377" cy="352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amplitudasi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30589" y="1099127"/>
            <a:ext cx="4508500" cy="4729594"/>
          </a:xfrm>
          <a:prstGeom prst="roundRect">
            <a:avLst/>
          </a:prstGeom>
          <a:solidFill>
            <a:srgbClr val="19C13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davomidagi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tafovut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3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amplitudasi</a:t>
            </a:r>
            <a:r>
              <a:rPr lang="en-US" sz="3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5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amplitudalari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3866" y="1264369"/>
            <a:ext cx="46026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amplitudalari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Распределение солнечного света и теп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97" y="1264369"/>
            <a:ext cx="7420003" cy="392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98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47"/>
            <a:ext cx="12186033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amplitudalari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>
            <a:cxnSpLocks/>
          </p:cNvCxnSpPr>
          <p:nvPr/>
        </p:nvCxnSpPr>
        <p:spPr>
          <a:xfrm>
            <a:off x="5904614" y="4073196"/>
            <a:ext cx="5931994" cy="0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D2FCB6-624A-477B-A0C6-4F7E370BC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1" b="2320"/>
          <a:stretch/>
        </p:blipFill>
        <p:spPr>
          <a:xfrm>
            <a:off x="248389" y="830112"/>
            <a:ext cx="4670419" cy="30310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4C0B06-56E0-4D47-A339-76D0001D6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285" y="889260"/>
            <a:ext cx="2979401" cy="1888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009963-410D-4146-9AF9-AB7367F56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398" y="874087"/>
            <a:ext cx="3294539" cy="18882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88330C-84CC-4BCB-8B5B-0B009594525A}"/>
              </a:ext>
            </a:extLst>
          </p:cNvPr>
          <p:cNvSpPr txBox="1"/>
          <p:nvPr/>
        </p:nvSpPr>
        <p:spPr>
          <a:xfrm>
            <a:off x="5186372" y="2839238"/>
            <a:ext cx="70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2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36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B5851E-6161-4AC1-B37D-1897E864A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139" y="3666357"/>
            <a:ext cx="3547966" cy="30128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2825A3-9CBF-4755-A797-BB48AA979E75}"/>
              </a:ext>
            </a:extLst>
          </p:cNvPr>
          <p:cNvSpPr txBox="1"/>
          <p:nvPr/>
        </p:nvSpPr>
        <p:spPr>
          <a:xfrm>
            <a:off x="299800" y="4500848"/>
            <a:ext cx="5043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cho‘llarda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15 - 20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D3EBF96-5F98-41D0-A1BA-2BE52C9FD5C1}"/>
              </a:ext>
            </a:extLst>
          </p:cNvPr>
          <p:cNvCxnSpPr>
            <a:cxnSpLocks/>
          </p:cNvCxnSpPr>
          <p:nvPr/>
        </p:nvCxnSpPr>
        <p:spPr>
          <a:xfrm>
            <a:off x="5290755" y="1307965"/>
            <a:ext cx="0" cy="2939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7FBCD94-3415-45FE-A447-218306BCAE19}"/>
              </a:ext>
            </a:extLst>
          </p:cNvPr>
          <p:cNvCxnSpPr/>
          <p:nvPr/>
        </p:nvCxnSpPr>
        <p:spPr>
          <a:xfrm>
            <a:off x="106853" y="4263496"/>
            <a:ext cx="57977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C324494-B7D0-4D0E-A2FA-CE765EA9C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3440" y="3762288"/>
            <a:ext cx="3132826" cy="2816312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287524"/>
              </p:ext>
            </p:extLst>
          </p:nvPr>
        </p:nvGraphicFramePr>
        <p:xfrm>
          <a:off x="5428283" y="3661334"/>
          <a:ext cx="3442328" cy="2917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Image" r:id="rId8" imgW="4736160" imgH="4012560" progId="Photoshop.Image.13">
                  <p:embed/>
                </p:oleObj>
              </mc:Choice>
              <mc:Fallback>
                <p:oleObj name="Image" r:id="rId8" imgW="4736160" imgH="4012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8283" y="3661334"/>
                        <a:ext cx="3442328" cy="2917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86667" y="3547533"/>
            <a:ext cx="1684866" cy="313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66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86" y="48"/>
            <a:ext cx="12186033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atroflarida</a:t>
            </a: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5-10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oshmaydi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>
            <a:cxnSpLocks/>
          </p:cNvCxnSpPr>
          <p:nvPr/>
        </p:nvCxnSpPr>
        <p:spPr>
          <a:xfrm>
            <a:off x="6096002" y="1452307"/>
            <a:ext cx="0" cy="4714517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BF09C7-F475-4D8C-84DE-E46D5C40AABB}"/>
              </a:ext>
            </a:extLst>
          </p:cNvPr>
          <p:cNvSpPr/>
          <p:nvPr/>
        </p:nvSpPr>
        <p:spPr>
          <a:xfrm>
            <a:off x="6715994" y="3046323"/>
            <a:ext cx="322098" cy="2177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04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98C900-2AAA-419E-9E0E-345D202A8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61" y="1559518"/>
            <a:ext cx="5676746" cy="27884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F1D1A7-98F5-42FF-9EAC-AA215D05A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418" y="2756290"/>
            <a:ext cx="5356373" cy="21065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6DA49-9FED-4E96-913A-1B684ECA0C95}"/>
              </a:ext>
            </a:extLst>
          </p:cNvPr>
          <p:cNvSpPr txBox="1"/>
          <p:nvPr/>
        </p:nvSpPr>
        <p:spPr>
          <a:xfrm>
            <a:off x="6180915" y="1200377"/>
            <a:ext cx="5919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nurining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tushishiga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joyning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balandligiga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3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AFBDD1-A718-457E-834D-ECE1626D0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703" y="4509680"/>
            <a:ext cx="5075805" cy="20235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48361" y="4701306"/>
            <a:ext cx="55409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qutblarga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kattalashib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635177"/>
              </p:ext>
            </p:extLst>
          </p:nvPr>
        </p:nvGraphicFramePr>
        <p:xfrm>
          <a:off x="91753" y="1461336"/>
          <a:ext cx="6004249" cy="2886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Image" r:id="rId6" imgW="7555320" imgH="3631680" progId="Photoshop.Image.13">
                  <p:embed/>
                </p:oleObj>
              </mc:Choice>
              <mc:Fallback>
                <p:oleObj name="Image" r:id="rId6" imgW="7555320" imgH="3631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753" y="1461336"/>
                        <a:ext cx="6004249" cy="2886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475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Узбекистанцев предупредили о продолжении аномальной жары и вероятности  гармси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92" y="2886264"/>
            <a:ext cx="5799666" cy="348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amplitudalari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999" y="1099127"/>
            <a:ext cx="115146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+27 °C,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–1 °C.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+28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35" t="4007"/>
          <a:stretch/>
        </p:blipFill>
        <p:spPr>
          <a:xfrm>
            <a:off x="253999" y="2774492"/>
            <a:ext cx="4927601" cy="371121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181600" y="2585722"/>
            <a:ext cx="6858000" cy="845498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+ 27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- (- 1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+ 27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+ 28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62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35" t="4007"/>
          <a:stretch/>
        </p:blipFill>
        <p:spPr>
          <a:xfrm>
            <a:off x="119394" y="1153244"/>
            <a:ext cx="6225539" cy="46887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chizmasi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56867" y="1073727"/>
            <a:ext cx="58250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chizma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ko‘rinishida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vertikal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Vertikal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chiziqqa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nomlarining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pic>
        <p:nvPicPr>
          <p:cNvPr id="4" name="Picture 2" descr="Яндекс.Фотки переехали | Мультфильмы, Дети, Школ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490" y="5344301"/>
            <a:ext cx="1452690" cy="1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997527"/>
            <a:ext cx="1321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78348" y="5673974"/>
            <a:ext cx="1655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 NOMLARI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89317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2" y="4477327"/>
            <a:ext cx="1173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Ertalab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kechqurun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tushganida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tushganida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 descr="Распределение солнечного света и теп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79" y="997527"/>
            <a:ext cx="6673221" cy="31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Фотообои Поле и горы №0407. Купить фотообои с изображением г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0" y="997527"/>
            <a:ext cx="5359400" cy="33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474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14EFC-B24D-44F7-9593-C83669B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" y="-17798"/>
            <a:ext cx="12190507" cy="108439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B5E4E-2969-4990-A784-C7A3D8755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7" y="1039658"/>
            <a:ext cx="6756848" cy="57853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0018" y="1518957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17" y="2321751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5000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017" y="3073172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4000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016" y="3900188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3000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0016" y="4727204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2000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0016" y="5464829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1000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019" y="6202454"/>
            <a:ext cx="63817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Climate Change Animation GIF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75" y="1020492"/>
            <a:ext cx="5365379" cy="18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825875" y="2826127"/>
            <a:ext cx="53653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joyning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balandligiga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yuzidan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1000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yuqoriga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ko‘tarilganda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sharoitida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6°C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1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Гобийский Алта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40" y="2382522"/>
            <a:ext cx="566076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997527"/>
            <a:ext cx="1158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+ 20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3000 m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°C, 4000 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erimay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pic>
        <p:nvPicPr>
          <p:cNvPr id="12290" name="Picture 2" descr="Лучше гор Карпат могут быть только г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2382522"/>
            <a:ext cx="6417733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1411" y="6227474"/>
            <a:ext cx="1497526" cy="523220"/>
          </a:xfrm>
          <a:prstGeom prst="rect">
            <a:avLst/>
          </a:prstGeom>
          <a:solidFill>
            <a:srgbClr val="33996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+ 20 °C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42827" y="2420994"/>
            <a:ext cx="1864613" cy="523220"/>
          </a:xfrm>
          <a:prstGeom prst="rect">
            <a:avLst/>
          </a:prstGeom>
          <a:solidFill>
            <a:srgbClr val="6633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7067" y="3260224"/>
            <a:ext cx="1864613" cy="523220"/>
          </a:xfrm>
          <a:prstGeom prst="rect">
            <a:avLst/>
          </a:prstGeom>
          <a:solidFill>
            <a:srgbClr val="6633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97358" y="3244297"/>
            <a:ext cx="1297150" cy="523220"/>
          </a:xfrm>
          <a:prstGeom prst="rect">
            <a:avLst/>
          </a:prstGeom>
          <a:solidFill>
            <a:srgbClr val="33996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09220" y="2420994"/>
            <a:ext cx="1207382" cy="523220"/>
          </a:xfrm>
          <a:prstGeom prst="rect">
            <a:avLst/>
          </a:prstGeom>
          <a:solidFill>
            <a:srgbClr val="339966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15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487740035_animaciya-solnce.gif (433×244) | Country life photography,  Nature gif, Landscap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33"/>
            <a:ext cx="6273800" cy="35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Гифки «Дождь». Подборка GIF анимации с особой атмосферой дожд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4456"/>
            <a:ext cx="6273800" cy="32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етер гифки, анимированные GIF изображения ветер - скачать гиф картинки на 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923330"/>
            <a:ext cx="5918200" cy="304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33" y="3964456"/>
            <a:ext cx="5901267" cy="32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0203" y="1140086"/>
            <a:ext cx="4726555" cy="1620187"/>
          </a:xfr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lvl="0"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uylar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hovlida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348472" y="4725788"/>
            <a:ext cx="5366687" cy="1589791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yuzasidagi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nuqtaga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tarafdan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3823" r="17442"/>
          <a:stretch/>
        </p:blipFill>
        <p:spPr bwMode="auto">
          <a:xfrm>
            <a:off x="12699" y="2983043"/>
            <a:ext cx="5842000" cy="387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8908" r="8664" b="4891"/>
          <a:stretch/>
        </p:blipFill>
        <p:spPr bwMode="auto">
          <a:xfrm>
            <a:off x="5854699" y="1200670"/>
            <a:ext cx="6032501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79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1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9145" r="9212" b="6411"/>
          <a:stretch/>
        </p:blipFill>
        <p:spPr bwMode="auto">
          <a:xfrm>
            <a:off x="38100" y="1289155"/>
            <a:ext cx="12115800" cy="569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779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molekulalaridan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206500" y="1484027"/>
            <a:ext cx="10655300" cy="869429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molekulalarining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og‘irlik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tortish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857750" y="3014663"/>
            <a:ext cx="2657475" cy="208597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 Black" pitchFamily="34" charset="0"/>
              </a:rPr>
              <a:t>HAVO BOSIMI</a:t>
            </a:r>
            <a:endParaRPr lang="ru-RU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6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300" y="997527"/>
            <a:ext cx="117094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kg 330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kg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/>
          </a:p>
        </p:txBody>
      </p:sp>
      <p:pic>
        <p:nvPicPr>
          <p:cNvPr id="13314" name="Picture 2" descr="Урок 10: Архимедова сила - 100urokov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3" b="14880"/>
          <a:stretch/>
        </p:blipFill>
        <p:spPr bwMode="auto">
          <a:xfrm>
            <a:off x="1219200" y="2334897"/>
            <a:ext cx="9753600" cy="412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945" y="2459807"/>
            <a:ext cx="4289957" cy="523220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kg 330 gr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38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Иллюстрация 6 из 24 для Географический атлас: Мир и Человек | Лабиринт -  книги. Источник: Shafranch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5215" y="2381873"/>
            <a:ext cx="3384764" cy="44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davle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413000"/>
            <a:ext cx="5482132" cy="4445000"/>
          </a:xfrm>
          <a:prstGeom prst="rect">
            <a:avLst/>
          </a:prstGeom>
          <a:noFill/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278774" y="1021989"/>
            <a:ext cx="11829183" cy="1391011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666" y="1115792"/>
            <a:ext cx="1170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yuzasidagi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predmet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5401166" y="2395336"/>
            <a:ext cx="3364049" cy="4458256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82133" y="2598396"/>
            <a:ext cx="317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narsalarga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23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094625"/>
            <a:ext cx="1158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sezmaydi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muvozanatlashgan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kamayishi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О знаменитом географическом атласе для детей &quot;Мир и человек&quot; | Репортажи из  СССР | Яндекс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41" y="3156728"/>
            <a:ext cx="5114925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емарш: ВТОРАЯ УКРАИНКА - ТАТЬЯНА ЯЛОВЧАК ПОДНЯЛАСЬ НА ЭВЕРЕСТ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7" y="2823354"/>
            <a:ext cx="47085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742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094625"/>
            <a:ext cx="1158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Agar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3000 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4000-5000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burun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qonashi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tomirlar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yorilishi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Гора Эверест (Джомолунгма) — подробно с фото и виде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78" y="2664285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Алтай // Восхождение на Иикту 3936 м. 2020 (треккинг, альпинизм,  восхождение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4285"/>
            <a:ext cx="6006756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52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5906671" y="1181901"/>
            <a:ext cx="5747419" cy="1310313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159253" y="5259414"/>
            <a:ext cx="11494837" cy="1296502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91337" y="1310381"/>
            <a:ext cx="54809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og‘irlik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metreo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4091629" y="2899228"/>
            <a:ext cx="3799415" cy="1153473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245591" y="1113518"/>
            <a:ext cx="5479322" cy="1313398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o‘lchanadi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085" y="5415202"/>
            <a:ext cx="11007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simobli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aneroid.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" descr="C:\Users\User\Desktop\simobli barom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4193" y="2474354"/>
            <a:ext cx="1234400" cy="2637605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51309" y="3061466"/>
            <a:ext cx="1937892" cy="7794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Simobli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barometr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4" name="Picture 2" descr="C:\Users\User\Desktop\anero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0380" y="2583417"/>
            <a:ext cx="2736247" cy="2545650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575172" y="4328617"/>
            <a:ext cx="4050216" cy="80946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Metall barometr-aneroid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958393" y="3895538"/>
            <a:ext cx="685800" cy="314325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7891044" y="4033497"/>
            <a:ext cx="889336" cy="231624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802613" y="3196834"/>
            <a:ext cx="458780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760 </a:t>
            </a:r>
          </a:p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286596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075" y="1113641"/>
            <a:ext cx="66922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Simobli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cm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shisha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naychadan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Naychaning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berkitilgan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Shisha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naycha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millimetrlarga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Shisha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naychani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simobga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idishga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botirib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Simobli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barometrdan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stansiyalarda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848" t="684" r="13217" b="46600"/>
          <a:stretch/>
        </p:blipFill>
        <p:spPr>
          <a:xfrm>
            <a:off x="7460342" y="997527"/>
            <a:ext cx="3875315" cy="558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01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уточный и годовой ход атмосферного давления. Изменение давления с высотой  — урок. География, 7 клас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93059"/>
            <a:ext cx="7132593" cy="505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023" y="1297834"/>
            <a:ext cx="46005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0° C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naychasidagi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760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millimetr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(mm)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760 mm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ustuni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(Hg)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normal (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me’yordagi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1276848"/>
              </p:ext>
            </p:extLst>
          </p:nvPr>
        </p:nvGraphicFramePr>
        <p:xfrm>
          <a:off x="4953000" y="1193059"/>
          <a:ext cx="7298190" cy="517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Image" r:id="rId4" imgW="9510840" imgH="6742800" progId="Photoshop.Image.13">
                  <p:embed/>
                </p:oleObj>
              </mc:Choice>
              <mc:Fallback>
                <p:oleObj name="Image" r:id="rId4" imgW="9510840" imgH="67428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3000" y="1193059"/>
                        <a:ext cx="7298190" cy="5173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155913" y="4587484"/>
            <a:ext cx="105501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s. u.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65213" y="3273034"/>
            <a:ext cx="105501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s. u.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22138" y="2177659"/>
            <a:ext cx="105501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s. u.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7760021" y="3799071"/>
            <a:ext cx="61686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6042899" y="3182208"/>
            <a:ext cx="61686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00531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5E3205-78F0-415F-98F1-2C0AAC0C2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" y="1066598"/>
            <a:ext cx="6755653" cy="58501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28352" y="2856814"/>
            <a:ext cx="229290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14EFC-B24D-44F7-9593-C83669B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" y="-17798"/>
            <a:ext cx="12190507" cy="108439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05973" y="1193596"/>
            <a:ext cx="54852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100 m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balandlikka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ko‘tarilganda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 mm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simob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ustuniga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balandlikka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ko‘tarilganda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 mm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simob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ustuniga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47634" y="2702926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6069" y="2571065"/>
            <a:ext cx="25827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3000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8516" y="4068043"/>
            <a:ext cx="1005794" cy="630942"/>
          </a:xfrm>
          <a:prstGeom prst="rect">
            <a:avLst/>
          </a:prstGeom>
          <a:solidFill>
            <a:srgbClr val="00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78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Чем измеряют влажность воздуха. Приборы для определения влажн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84" y="4384509"/>
            <a:ext cx="4675861" cy="2532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36260" y="1062497"/>
            <a:ext cx="2544007" cy="1172704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Havo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harorati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45793" y="3121061"/>
            <a:ext cx="2544007" cy="1172704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Havo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namligi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21460" y="1164097"/>
            <a:ext cx="2544007" cy="1172704"/>
          </a:xfrm>
          <a:prstGeom prst="round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Havo</a:t>
            </a:r>
            <a:r>
              <a:rPr lang="en-US" sz="40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 "/>
              </a:rPr>
              <a:t>bosimi</a:t>
            </a:r>
            <a:endParaRPr lang="ru-RU" sz="4000" b="1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1030" name="Picture 6" descr="kavkazplus.com - новости Груз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" y="2336801"/>
            <a:ext cx="3736767" cy="2491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Энергетические потоки воздуха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09" y="2404533"/>
            <a:ext cx="4014835" cy="2351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Чистый воздух - забота обща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96" y="997527"/>
            <a:ext cx="3613601" cy="20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04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369" y="1142250"/>
            <a:ext cx="510155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o‘zgarishini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bilgandan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joyimizning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balandligini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aniqlashimiz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Toshkentda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0° C,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simobli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barometr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720 mm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Hgni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ko‘rsatayapti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Toshkentning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Toshkent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shahrining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98C9F8-8D7B-41B3-85BE-5862013A1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52" t="189" r="452" b="5187"/>
          <a:stretch/>
        </p:blipFill>
        <p:spPr>
          <a:xfrm>
            <a:off x="5368924" y="1066050"/>
            <a:ext cx="6327775" cy="47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05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Распределение солнечного света и теп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93" y="1014757"/>
            <a:ext cx="6673221" cy="31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0" name="Picture 4" descr="Познавательная экскурсия на метеостанцию - Официальный сайт Кировского ЦГМ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9" y="951905"/>
            <a:ext cx="4829831" cy="28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davle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25" y="3798935"/>
            <a:ext cx="4731375" cy="3006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kavkazplus.com - новости Груз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93" y="3953604"/>
            <a:ext cx="4277299" cy="2851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aneroi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29992" y="4029211"/>
            <a:ext cx="2736247" cy="2545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16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65576" y="1210470"/>
            <a:ext cx="1728830" cy="4017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593051" y="1676444"/>
            <a:ext cx="1916482" cy="2485982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400855" y="4274965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38640" y="105337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852183" y="1150365"/>
            <a:ext cx="8983133" cy="31526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 algn="just" defTabSz="685800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75-78-sahifalaridagi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2. 54-rasmni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sakkiz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o‘lchab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sutkalik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210C70-8A74-41FD-9916-ACB759C1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18" y="4876936"/>
            <a:ext cx="1525588" cy="1786041"/>
          </a:xfrm>
          <a:prstGeom prst="rect">
            <a:avLst/>
          </a:prstGeom>
        </p:spPr>
      </p:pic>
      <p:sp>
        <p:nvSpPr>
          <p:cNvPr id="13" name="object 5"/>
          <p:cNvSpPr/>
          <p:nvPr/>
        </p:nvSpPr>
        <p:spPr>
          <a:xfrm>
            <a:off x="4687611" y="5629616"/>
            <a:ext cx="5598768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</p:spTree>
    <p:extLst>
      <p:ext uri="{BB962C8B-B14F-4D97-AF65-F5344CB8AC3E}">
        <p14:creationId xmlns:p14="http://schemas.microsoft.com/office/powerpoint/2010/main" val="30750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Bilasizmi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63" y="1110191"/>
            <a:ext cx="11426561" cy="55528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5075" y="1152525"/>
            <a:ext cx="9315450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33612" y="1622376"/>
            <a:ext cx="542925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356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8756"/>
            <a:ext cx="12186033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141998-C3AF-4A11-8807-EAB6DAA8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02" r="30139"/>
          <a:stretch/>
        </p:blipFill>
        <p:spPr>
          <a:xfrm>
            <a:off x="328816" y="979583"/>
            <a:ext cx="1288372" cy="52943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C1E591-460A-4DF1-A402-70E8C88A1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287" y="2491046"/>
            <a:ext cx="3077296" cy="28688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B5CEC9-5C51-4AE3-B76C-5690B0653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081" y="2738426"/>
            <a:ext cx="3351842" cy="23741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2841A3-FE67-48E5-897A-2AC008ECE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134" y="2738426"/>
            <a:ext cx="3577965" cy="23741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20335" y="1082195"/>
            <a:ext cx="1003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termometr</a:t>
            </a:r>
            <a:r>
              <a:rPr lang="en-US" sz="4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o‘lchanadi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08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192000" cy="114458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endParaRPr lang="en-US" sz="900" b="1" dirty="0" smtClean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o‘lchaydigan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termoskop</a:t>
            </a:r>
            <a:endParaRPr lang="ru-RU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519" r="9146"/>
          <a:stretch/>
        </p:blipFill>
        <p:spPr bwMode="auto">
          <a:xfrm>
            <a:off x="1" y="1144588"/>
            <a:ext cx="12192000" cy="579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3264731" y="5767974"/>
            <a:ext cx="2548329" cy="74950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en-US" sz="900" b="1" dirty="0" smtClean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 Black" pitchFamily="34" charset="0"/>
              </a:rPr>
              <a:t>Termoskop</a:t>
            </a:r>
            <a:endParaRPr lang="en-US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8043863" y="4700588"/>
            <a:ext cx="4148137" cy="215741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Italiyalik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Galileo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Galiley</a:t>
            </a:r>
            <a:endParaRPr lang="en-US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1597-yilda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o‘lchaydigan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asbobni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yaratdi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001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5" name="Picture 7" descr="Термометр для помещений (комнатный) П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0839" y="1084263"/>
            <a:ext cx="5105400" cy="5006658"/>
          </a:xfrm>
          <a:prstGeom prst="rect">
            <a:avLst/>
          </a:prstGeom>
          <a:noFill/>
        </p:spPr>
      </p:pic>
      <p:sp>
        <p:nvSpPr>
          <p:cNvPr id="119810" name="AutoShape 2" descr="Цельсий, Андерс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9811" name="Picture 3" descr="C:\Users\User\Desktop\Headshot_of_Anders_Celsi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357533" y="1084263"/>
            <a:ext cx="4197773" cy="4680586"/>
          </a:xfrm>
          <a:prstGeom prst="rect">
            <a:avLst/>
          </a:prstGeom>
          <a:noFill/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9398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Selsiy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0375" y="1156913"/>
            <a:ext cx="504952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Shved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astronomi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geologi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meteorologi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Anders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Selsiy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1742-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o‘lchov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shkalasini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yaratgan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haroratni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o‘lchov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birligi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birliklar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sistemasiga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selsiyda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o‘lchanadi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06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"/>
            <a:ext cx="12173957" cy="9567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endParaRPr lang="ru-RU" sz="5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6" y="994673"/>
            <a:ext cx="6504813" cy="5676371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932507" y="994673"/>
            <a:ext cx="4907280" cy="5576147"/>
          </a:xfr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lvl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Quyoshga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qaratib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qo‘yilgan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termometrga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haroratini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aniqlab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termometr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havoni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o‘zini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qiziganini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Bizga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4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o‘lchash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5479" y="1079907"/>
            <a:ext cx="69013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Termometr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m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balandga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tushmaydigan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soya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o‘rnatiladi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Купить термометр оконный для дачи TH84 Esschert Design – Consta Garden  интернет-магазин... купить в Москве по низкой цене в Consta Gar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94" y="1079907"/>
            <a:ext cx="4577205" cy="552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В Ужгороде рекордная температура воздуха за последние 70 л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6" y="2464902"/>
            <a:ext cx="6436497" cy="392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38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6427</TotalTime>
  <Words>1543</Words>
  <Application>Microsoft Office PowerPoint</Application>
  <PresentationFormat>Широкоэкранный</PresentationFormat>
  <Paragraphs>264</Paragraphs>
  <Slides>43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</vt:lpstr>
      <vt:lpstr>Arial </vt:lpstr>
      <vt:lpstr>Arial Black</vt:lpstr>
      <vt:lpstr>Calibri</vt:lpstr>
      <vt:lpstr>Calibri Light</vt:lpstr>
      <vt:lpstr>Tahoma</vt:lpstr>
      <vt:lpstr>Times New Roman</vt:lpstr>
      <vt:lpstr>Тема Office</vt:lpstr>
      <vt:lpstr>Image</vt:lpstr>
      <vt:lpstr>Geograﬁya</vt:lpstr>
      <vt:lpstr>Презентация PowerPoint</vt:lpstr>
      <vt:lpstr>Презентация PowerPoint</vt:lpstr>
      <vt:lpstr>Havoning holati</vt:lpstr>
      <vt:lpstr>Презентация PowerPoint</vt:lpstr>
      <vt:lpstr>Презентация PowerPoint</vt:lpstr>
      <vt:lpstr>Презентация PowerPoint</vt:lpstr>
      <vt:lpstr>Презентация PowerPoint</vt:lpstr>
      <vt:lpstr>Havo haroratini o‘lchash</vt:lpstr>
      <vt:lpstr>Meteorologik stansiya</vt:lpstr>
      <vt:lpstr>Meteorologik stansiya</vt:lpstr>
      <vt:lpstr>Havo haroratini o‘lchash</vt:lpstr>
      <vt:lpstr>Sutkalik o‘rtacha haroratni aniqlash</vt:lpstr>
      <vt:lpstr>Haroratlar farqini aniqlash</vt:lpstr>
      <vt:lpstr>O‘rtacha haroratni aniqlash</vt:lpstr>
      <vt:lpstr>Презентация PowerPoint</vt:lpstr>
      <vt:lpstr> Oylik o‘rtacha haroratni hisoblash</vt:lpstr>
      <vt:lpstr>Amplitudani aniqlash</vt:lpstr>
      <vt:lpstr>Презентация PowerPoint</vt:lpstr>
      <vt:lpstr>Havo haroratining sutkalik amplitudasi </vt:lpstr>
      <vt:lpstr>Havo haroratining yillik amplitudasi </vt:lpstr>
      <vt:lpstr>Havo haroratining sutkalik va yillik amplitudalari</vt:lpstr>
      <vt:lpstr>Презентация PowerPoint</vt:lpstr>
      <vt:lpstr>Презентация PowerPoint</vt:lpstr>
      <vt:lpstr>Havo haroratining sutkalik va yillik amplitudalari</vt:lpstr>
      <vt:lpstr>Haroratning o‘zgarish chizmasi</vt:lpstr>
      <vt:lpstr>Havo harorati</vt:lpstr>
      <vt:lpstr>Havo haroratining o‘zgarishi</vt:lpstr>
      <vt:lpstr>Havo haroratining o‘zgarishi</vt:lpstr>
      <vt:lpstr>Havo bosimi uylar ichida, hovlida, hamma joyda bor.</vt:lpstr>
      <vt:lpstr>Atmosfera havo molekulalaridan iborat</vt:lpstr>
      <vt:lpstr>Havo bosimi</vt:lpstr>
      <vt:lpstr>Havo bosimi</vt:lpstr>
      <vt:lpstr>Havo bosimi</vt:lpstr>
      <vt:lpstr>Havo bosimining o‘zgarishi</vt:lpstr>
      <vt:lpstr>Barometr</vt:lpstr>
      <vt:lpstr>Barometr</vt:lpstr>
      <vt:lpstr>Normal bosim</vt:lpstr>
      <vt:lpstr>Havo bosimining o‘zgarishi</vt:lpstr>
      <vt:lpstr>Toshkent shahrining balandligi</vt:lpstr>
      <vt:lpstr>Презентация PowerPoint</vt:lpstr>
      <vt:lpstr>Mustaqil bajarish uchun topshiriqlar:</vt:lpstr>
      <vt:lpstr>Bilasizmi?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</cp:lastModifiedBy>
  <cp:revision>1010</cp:revision>
  <dcterms:created xsi:type="dcterms:W3CDTF">2020-04-09T12:18:10Z</dcterms:created>
  <dcterms:modified xsi:type="dcterms:W3CDTF">2020-12-21T08:40:40Z</dcterms:modified>
</cp:coreProperties>
</file>