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24" r:id="rId2"/>
    <p:sldId id="548" r:id="rId3"/>
    <p:sldId id="571" r:id="rId4"/>
    <p:sldId id="524" r:id="rId5"/>
    <p:sldId id="587" r:id="rId6"/>
    <p:sldId id="572" r:id="rId7"/>
    <p:sldId id="586" r:id="rId8"/>
    <p:sldId id="573" r:id="rId9"/>
    <p:sldId id="584" r:id="rId10"/>
    <p:sldId id="589" r:id="rId11"/>
    <p:sldId id="588" r:id="rId12"/>
    <p:sldId id="590" r:id="rId13"/>
    <p:sldId id="591" r:id="rId14"/>
    <p:sldId id="592" r:id="rId15"/>
    <p:sldId id="593" r:id="rId16"/>
    <p:sldId id="594" r:id="rId17"/>
    <p:sldId id="595" r:id="rId18"/>
    <p:sldId id="575" r:id="rId19"/>
    <p:sldId id="574" r:id="rId20"/>
    <p:sldId id="579" r:id="rId21"/>
    <p:sldId id="583" r:id="rId22"/>
    <p:sldId id="580" r:id="rId23"/>
    <p:sldId id="581" r:id="rId24"/>
    <p:sldId id="596" r:id="rId25"/>
    <p:sldId id="599" r:id="rId26"/>
    <p:sldId id="598" r:id="rId27"/>
    <p:sldId id="600" r:id="rId28"/>
    <p:sldId id="601" r:id="rId29"/>
    <p:sldId id="577" r:id="rId30"/>
    <p:sldId id="374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324"/>
            <p14:sldId id="548"/>
            <p14:sldId id="571"/>
            <p14:sldId id="524"/>
            <p14:sldId id="587"/>
            <p14:sldId id="572"/>
            <p14:sldId id="586"/>
            <p14:sldId id="573"/>
            <p14:sldId id="584"/>
            <p14:sldId id="589"/>
            <p14:sldId id="588"/>
            <p14:sldId id="590"/>
            <p14:sldId id="591"/>
            <p14:sldId id="592"/>
            <p14:sldId id="593"/>
            <p14:sldId id="594"/>
            <p14:sldId id="595"/>
            <p14:sldId id="575"/>
            <p14:sldId id="574"/>
            <p14:sldId id="579"/>
            <p14:sldId id="583"/>
            <p14:sldId id="580"/>
            <p14:sldId id="581"/>
            <p14:sldId id="596"/>
            <p14:sldId id="599"/>
            <p14:sldId id="598"/>
            <p14:sldId id="600"/>
            <p14:sldId id="601"/>
            <p14:sldId id="577"/>
            <p14:sldId id="3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00"/>
    <a:srgbClr val="663300"/>
    <a:srgbClr val="19C139"/>
    <a:srgbClr val="339966"/>
    <a:srgbClr val="CC0099"/>
    <a:srgbClr val="3333FF"/>
    <a:srgbClr val="CC66FF"/>
    <a:srgbClr val="9900FF"/>
    <a:srgbClr val="F49D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391" autoAdjust="0"/>
    <p:restoredTop sz="96433" autoAdjust="0"/>
  </p:normalViewPr>
  <p:slideViewPr>
    <p:cSldViewPr snapToGrid="0">
      <p:cViewPr varScale="1">
        <p:scale>
          <a:sx n="71" d="100"/>
          <a:sy n="71" d="100"/>
        </p:scale>
        <p:origin x="48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876B27-4B0B-4FA4-B0D4-AD02671C02B6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1BDDE-80FC-40FA-9DA6-9971B04D4C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549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5103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gi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9.png"/><Relationship Id="rId5" Type="http://schemas.openxmlformats.org/officeDocument/2006/relationships/image" Target="../media/image51.jpeg"/><Relationship Id="rId4" Type="http://schemas.openxmlformats.org/officeDocument/2006/relationships/image" Target="../media/image36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11638"/>
            <a:ext cx="12173957" cy="19079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>
              <a:solidFill>
                <a:srgbClr val="0000FF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10792" y="2199997"/>
            <a:ext cx="8133926" cy="1104368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38986" algn="ctr">
              <a:spcBef>
                <a:spcPts val="212"/>
              </a:spcBef>
            </a:pPr>
            <a:r>
              <a:rPr sz="7000" b="1" spc="-11" dirty="0" err="1" smtClean="0">
                <a:latin typeface="Arial"/>
                <a:cs typeface="Arial"/>
              </a:rPr>
              <a:t>Mavzu</a:t>
            </a:r>
            <a:r>
              <a:rPr sz="7000" b="1" spc="-11" dirty="0" smtClean="0">
                <a:latin typeface="Arial"/>
                <a:cs typeface="Arial"/>
              </a:rPr>
              <a:t>:</a:t>
            </a:r>
            <a:r>
              <a:rPr lang="en-US" sz="7000" b="1" spc="-11" dirty="0" smtClean="0">
                <a:latin typeface="Arial"/>
                <a:cs typeface="Arial"/>
              </a:rPr>
              <a:t> </a:t>
            </a:r>
            <a:r>
              <a:rPr lang="en-US" sz="7000" b="1" spc="-11" dirty="0" err="1" smtClean="0">
                <a:latin typeface="Arial"/>
                <a:cs typeface="Arial"/>
              </a:rPr>
              <a:t>Shamol</a:t>
            </a:r>
            <a:endParaRPr sz="7000" b="1" i="1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17346" y="2523650"/>
            <a:ext cx="737066" cy="1616149"/>
          </a:xfrm>
          <a:custGeom>
            <a:avLst/>
            <a:gdLst/>
            <a:ahLst/>
            <a:cxnLst/>
            <a:rect l="l" t="t" r="r" b="b"/>
            <a:pathLst>
              <a:path w="343534" h="680085">
                <a:moveTo>
                  <a:pt x="0" y="679462"/>
                </a:moveTo>
                <a:lnTo>
                  <a:pt x="343319" y="679462"/>
                </a:lnTo>
                <a:lnTo>
                  <a:pt x="343319" y="0"/>
                </a:lnTo>
                <a:lnTo>
                  <a:pt x="0" y="0"/>
                </a:lnTo>
                <a:lnTo>
                  <a:pt x="0" y="679462"/>
                </a:lnTo>
                <a:close/>
              </a:path>
            </a:pathLst>
          </a:custGeom>
          <a:solidFill>
            <a:srgbClr val="2264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20685" y="4453857"/>
            <a:ext cx="733727" cy="1540543"/>
          </a:xfrm>
          <a:custGeom>
            <a:avLst/>
            <a:gdLst/>
            <a:ahLst/>
            <a:cxnLst/>
            <a:rect l="l" t="t" r="r" b="b"/>
            <a:pathLst>
              <a:path w="343534" h="680085">
                <a:moveTo>
                  <a:pt x="0" y="679462"/>
                </a:moveTo>
                <a:lnTo>
                  <a:pt x="343319" y="679462"/>
                </a:lnTo>
                <a:lnTo>
                  <a:pt x="343319" y="0"/>
                </a:lnTo>
                <a:lnTo>
                  <a:pt x="0" y="0"/>
                </a:lnTo>
                <a:lnTo>
                  <a:pt x="0" y="679462"/>
                </a:lnTo>
                <a:close/>
              </a:path>
            </a:pathLst>
          </a:custGeom>
          <a:solidFill>
            <a:srgbClr val="9597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869341" y="292066"/>
            <a:ext cx="1865460" cy="1323797"/>
          </a:xfrm>
          <a:custGeom>
            <a:avLst/>
            <a:gdLst/>
            <a:ahLst/>
            <a:cxnLst/>
            <a:rect l="l" t="t" r="r" b="b"/>
            <a:pathLst>
              <a:path w="603250" h="603250">
                <a:moveTo>
                  <a:pt x="0" y="602729"/>
                </a:moveTo>
                <a:lnTo>
                  <a:pt x="602716" y="602729"/>
                </a:lnTo>
                <a:lnTo>
                  <a:pt x="602716" y="0"/>
                </a:lnTo>
                <a:lnTo>
                  <a:pt x="0" y="0"/>
                </a:lnTo>
                <a:lnTo>
                  <a:pt x="0" y="602729"/>
                </a:lnTo>
                <a:close/>
              </a:path>
            </a:pathLst>
          </a:custGeom>
          <a:solidFill>
            <a:srgbClr val="00A858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869339" y="328119"/>
            <a:ext cx="1865461" cy="1274971"/>
          </a:xfrm>
          <a:custGeom>
            <a:avLst/>
            <a:gdLst/>
            <a:ahLst/>
            <a:cxnLst/>
            <a:rect l="l" t="t" r="r" b="b"/>
            <a:pathLst>
              <a:path w="603250" h="603250">
                <a:moveTo>
                  <a:pt x="0" y="602729"/>
                </a:moveTo>
                <a:lnTo>
                  <a:pt x="602716" y="602729"/>
                </a:lnTo>
                <a:lnTo>
                  <a:pt x="602716" y="0"/>
                </a:lnTo>
                <a:lnTo>
                  <a:pt x="0" y="0"/>
                </a:lnTo>
                <a:lnTo>
                  <a:pt x="0" y="602729"/>
                </a:lnTo>
                <a:close/>
              </a:path>
            </a:pathLst>
          </a:custGeom>
          <a:ln w="30481">
            <a:solidFill>
              <a:srgbClr val="FDFDF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0133831" y="575869"/>
            <a:ext cx="752246" cy="756190"/>
          </a:xfrm>
          <a:prstGeom prst="rect">
            <a:avLst/>
          </a:prstGeom>
        </p:spPr>
        <p:txBody>
          <a:bodyPr vert="horz" wrap="square" lIns="0" tIns="24198" rIns="0" bIns="0" rtlCol="0">
            <a:spAutoFit/>
          </a:bodyPr>
          <a:lstStyle/>
          <a:p>
            <a:pPr>
              <a:spcBef>
                <a:spcPts val="191"/>
              </a:spcBef>
            </a:pPr>
            <a:r>
              <a:rPr lang="en-US" sz="4800" b="1" spc="11" dirty="0" smtClean="0">
                <a:solidFill>
                  <a:srgbClr val="FDFDFD"/>
                </a:solidFill>
                <a:latin typeface="Arial"/>
                <a:cs typeface="Arial"/>
              </a:rPr>
              <a:t>5</a:t>
            </a:r>
            <a:r>
              <a:rPr sz="4800" b="1" spc="-11" dirty="0" smtClean="0">
                <a:solidFill>
                  <a:srgbClr val="FDFDFD"/>
                </a:solidFill>
                <a:latin typeface="Arial"/>
                <a:cs typeface="Arial"/>
              </a:rPr>
              <a:t>-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798134" y="691978"/>
            <a:ext cx="807417" cy="579790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3600" spc="-11" dirty="0">
                <a:solidFill>
                  <a:srgbClr val="FDFDFD"/>
                </a:solidFill>
                <a:latin typeface="Arial"/>
                <a:cs typeface="Arial"/>
              </a:rPr>
              <a:t>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3172509" y="282329"/>
            <a:ext cx="5610493" cy="1256899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 marL="26887">
              <a:lnSpc>
                <a:spcPct val="100000"/>
              </a:lnSpc>
              <a:spcBef>
                <a:spcPts val="201"/>
              </a:spcBef>
            </a:pPr>
            <a:r>
              <a:rPr sz="8000" b="1" dirty="0">
                <a:solidFill>
                  <a:srgbClr val="FFFFFF"/>
                </a:solidFill>
                <a:latin typeface="Arial "/>
              </a:rPr>
              <a:t>Geograﬁya</a:t>
            </a:r>
            <a:endParaRPr sz="8000" b="1" dirty="0">
              <a:latin typeface="Arial "/>
            </a:endParaRPr>
          </a:p>
        </p:txBody>
      </p:sp>
      <p:pic>
        <p:nvPicPr>
          <p:cNvPr id="15" name="Picture 11" descr="https://pngicon.ru/file/uploads/iconka_globus.png">
            <a:extLst>
              <a:ext uri="{FF2B5EF4-FFF2-40B4-BE49-F238E27FC236}">
                <a16:creationId xmlns:a16="http://schemas.microsoft.com/office/drawing/2014/main" xmlns="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40376" y="0"/>
            <a:ext cx="1745796" cy="1745796"/>
          </a:xfrm>
          <a:prstGeom prst="rect">
            <a:avLst/>
          </a:prstGeom>
          <a:noFill/>
        </p:spPr>
      </p:pic>
      <p:pic>
        <p:nvPicPr>
          <p:cNvPr id="1030" name="Picture 6" descr="Картинки по запросу &quot;veter.gif&quot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4412" y="3269080"/>
            <a:ext cx="5098929" cy="28862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C3109306-0590-42BF-9F80-D4B2E5E536C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04423" y="3269080"/>
            <a:ext cx="4718508" cy="28831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Musson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980016" y="1087896"/>
            <a:ext cx="10183284" cy="1071106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 "/>
              </a:rPr>
              <a:t>Materiklar</a:t>
            </a:r>
            <a:r>
              <a:rPr lang="en-US" sz="32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yozda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atrofidagi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dengizlarga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qaraganda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endParaRPr lang="en-US" sz="3200" b="1" dirty="0" smtClean="0">
              <a:solidFill>
                <a:schemeClr val="bg1"/>
              </a:solidFill>
              <a:latin typeface="Arial "/>
            </a:endParaRPr>
          </a:p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 "/>
              </a:rPr>
              <a:t>ko‘proq</a:t>
            </a:r>
            <a:r>
              <a:rPr lang="en-US" sz="32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 "/>
              </a:rPr>
              <a:t>isib</a:t>
            </a:r>
            <a:r>
              <a:rPr lang="en-US" sz="32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ketadi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havo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bosimi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pasayadi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. </a:t>
            </a:r>
            <a:endParaRPr lang="ru-RU" sz="3200" b="1" dirty="0">
              <a:solidFill>
                <a:schemeClr val="bg1"/>
              </a:solidFill>
              <a:latin typeface="Arial 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9116" y="5575229"/>
            <a:ext cx="11885084" cy="1071106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Dengizlarda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esa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havo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bosimi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yuqori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bo‘ladi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.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Natijada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butun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yoz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bo‘yi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dengizlardan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quruqlikka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tomon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shamol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esadi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. </a:t>
            </a:r>
            <a:endParaRPr lang="ru-RU" sz="3200" b="1" dirty="0">
              <a:solidFill>
                <a:schemeClr val="bg1"/>
              </a:solidFill>
              <a:latin typeface="Arial "/>
            </a:endParaRPr>
          </a:p>
        </p:txBody>
      </p:sp>
      <p:pic>
        <p:nvPicPr>
          <p:cNvPr id="1026" name="Picture 2" descr="Картинки по запросу &quot;veter s morya.gif&quot;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985" y="2229609"/>
            <a:ext cx="6009215" cy="3275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ртинки по запросу &quot;veter s morya.gif&quot;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641" y="2229609"/>
            <a:ext cx="5517092" cy="3264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94011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артинки по запросу &quot;mussonniye vetri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2" t="4500" b="14301"/>
          <a:stretch/>
        </p:blipFill>
        <p:spPr bwMode="auto">
          <a:xfrm>
            <a:off x="522511" y="2148316"/>
            <a:ext cx="4127645" cy="3219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Картинки по запросу &quot;mussonniye vetri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97" t="35347" r="8737" b="17054"/>
          <a:stretch/>
        </p:blipFill>
        <p:spPr bwMode="auto">
          <a:xfrm>
            <a:off x="4022729" y="2205485"/>
            <a:ext cx="3931100" cy="31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Musson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29116" y="1096362"/>
            <a:ext cx="11885084" cy="1071106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 "/>
              </a:rPr>
              <a:t>Qishda</a:t>
            </a:r>
            <a:r>
              <a:rPr lang="en-US" sz="32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esa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quruqlik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sovib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ketadi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bosim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ortadi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. </a:t>
            </a:r>
            <a:r>
              <a:rPr lang="en-US" sz="3200" b="1" dirty="0" err="1" smtClean="0">
                <a:solidFill>
                  <a:schemeClr val="bg1"/>
                </a:solidFill>
                <a:latin typeface="Arial "/>
              </a:rPr>
              <a:t>Dengiz</a:t>
            </a:r>
            <a:r>
              <a:rPr lang="en-US" sz="32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 "/>
              </a:rPr>
              <a:t>iliq</a:t>
            </a:r>
            <a:r>
              <a:rPr lang="en-US" sz="32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bo‘ladi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.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Dengiz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ustida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bosim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pasayadi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. </a:t>
            </a:r>
            <a:endParaRPr lang="ru-RU" sz="3200" b="1" dirty="0">
              <a:solidFill>
                <a:schemeClr val="bg1"/>
              </a:solidFill>
              <a:latin typeface="Arial 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9183" y="5225143"/>
            <a:ext cx="6771218" cy="1395791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Bir</a:t>
            </a:r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yilda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o‘z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yo‘nalishini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ikki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marta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o‘zgartiradigan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shamollarga</a:t>
            </a:r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 </a:t>
            </a:r>
          </a:p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musson</a:t>
            </a:r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shamollari</a:t>
            </a:r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deyiladi</a:t>
            </a:r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. </a:t>
            </a:r>
            <a:endParaRPr lang="ru-RU" sz="2800" b="1" dirty="0">
              <a:solidFill>
                <a:schemeClr val="bg1"/>
              </a:solidFill>
              <a:latin typeface="Arial 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605488" y="4409551"/>
            <a:ext cx="4146665" cy="1569660"/>
          </a:xfrm>
          <a:prstGeom prst="rect">
            <a:avLst/>
          </a:prstGeom>
          <a:solidFill>
            <a:srgbClr val="339966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Musson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arabcha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mavsum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so‘zidan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olingan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.</a:t>
            </a:r>
            <a:endParaRPr lang="ru-RU" sz="3200" b="1" dirty="0">
              <a:solidFill>
                <a:schemeClr val="bg1"/>
              </a:solidFill>
              <a:latin typeface="Arial 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953828" y="2220376"/>
            <a:ext cx="3914437" cy="2029062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Butun</a:t>
            </a:r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qish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davomida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shamol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quruqlikdan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dengizga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esadi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. </a:t>
            </a:r>
            <a:endParaRPr lang="en-US" sz="2800" b="1" dirty="0" smtClean="0">
              <a:solidFill>
                <a:schemeClr val="bg1"/>
              </a:solidFill>
              <a:latin typeface="Arial 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869914" y="2593805"/>
            <a:ext cx="1464733" cy="38946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38238" y="2525979"/>
            <a:ext cx="1754415" cy="38946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341512" y="4587501"/>
            <a:ext cx="2189088" cy="38946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876653" y="4639017"/>
            <a:ext cx="1932672" cy="38946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5627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Musson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37128" y="1077312"/>
            <a:ext cx="11917741" cy="1256313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Musson</a:t>
            </a:r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shamollari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Sharqiy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va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Janubiy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Osiyoda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kuchli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bo‘ladi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. </a:t>
            </a:r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Yozda</a:t>
            </a:r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musson</a:t>
            </a:r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shamollari</a:t>
            </a:r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dengiz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ustidan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sernam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havo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keltirgani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uchun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ham </a:t>
            </a:r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yog‘in</a:t>
            </a:r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ko‘p</a:t>
            </a:r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yog‘adi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. </a:t>
            </a:r>
            <a:endParaRPr lang="en-US" sz="2800" b="1" dirty="0" smtClean="0">
              <a:solidFill>
                <a:schemeClr val="bg1"/>
              </a:solidFill>
              <a:latin typeface="Arial "/>
            </a:endParaRPr>
          </a:p>
        </p:txBody>
      </p:sp>
      <p:pic>
        <p:nvPicPr>
          <p:cNvPr id="10" name="Picture 2" descr="Гроза — опасно для жизни! Уберегите себя от молнии. — Полезные советы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49" y="2414971"/>
            <a:ext cx="5362575" cy="4140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Картинки по запросу &quot;sharqiy va janubiy osiyo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4" y="2414969"/>
            <a:ext cx="6143029" cy="4140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68699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Musson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37128" y="1090996"/>
            <a:ext cx="12054872" cy="2004630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chemeClr val="bg1"/>
                </a:solidFill>
                <a:latin typeface="Arial "/>
              </a:rPr>
              <a:t>    </a:t>
            </a:r>
            <a:r>
              <a:rPr lang="en-US" sz="3200" b="1" dirty="0" err="1" smtClean="0">
                <a:solidFill>
                  <a:schemeClr val="bg1"/>
                </a:solidFill>
                <a:latin typeface="Arial "/>
              </a:rPr>
              <a:t>Qish</a:t>
            </a:r>
            <a:r>
              <a:rPr lang="en-US" sz="32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vaqtida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shamollar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Osiyoning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quruq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o‘rta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 "/>
              </a:rPr>
              <a:t>qismidan</a:t>
            </a:r>
            <a:r>
              <a:rPr lang="en-US" sz="32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 "/>
              </a:rPr>
              <a:t>dengizlarga</a:t>
            </a:r>
            <a:r>
              <a:rPr lang="en-US" sz="32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tomon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esganligi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uchun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Sharqiy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va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Janubiy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Osiyoda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 "/>
              </a:rPr>
              <a:t>qishda</a:t>
            </a:r>
            <a:r>
              <a:rPr lang="en-US" sz="32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 "/>
              </a:rPr>
              <a:t>yog‘in</a:t>
            </a:r>
            <a:r>
              <a:rPr lang="en-US" sz="32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juda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kam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 "/>
              </a:rPr>
              <a:t>yog‘adi</a:t>
            </a:r>
            <a:r>
              <a:rPr lang="en-US" sz="3200" b="1" dirty="0" smtClean="0">
                <a:solidFill>
                  <a:schemeClr val="bg1"/>
                </a:solidFill>
                <a:latin typeface="Arial "/>
              </a:rPr>
              <a:t>. </a:t>
            </a:r>
            <a:r>
              <a:rPr lang="en-US" sz="3200" b="1" dirty="0" err="1" smtClean="0">
                <a:solidFill>
                  <a:schemeClr val="bg1"/>
                </a:solidFill>
                <a:latin typeface="Arial "/>
              </a:rPr>
              <a:t>Havo</a:t>
            </a:r>
            <a:r>
              <a:rPr lang="en-US" sz="32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quruq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 "/>
              </a:rPr>
              <a:t>bo‘ladi</a:t>
            </a:r>
            <a:r>
              <a:rPr lang="en-US" sz="3200" b="1" dirty="0" smtClean="0">
                <a:solidFill>
                  <a:schemeClr val="bg1"/>
                </a:solidFill>
                <a:latin typeface="Arial "/>
              </a:rPr>
              <a:t>. </a:t>
            </a:r>
            <a:endParaRPr lang="ru-RU" sz="3200" b="1" dirty="0">
              <a:solidFill>
                <a:schemeClr val="bg1"/>
              </a:solidFill>
              <a:latin typeface="Arial "/>
            </a:endParaRPr>
          </a:p>
        </p:txBody>
      </p:sp>
      <p:pic>
        <p:nvPicPr>
          <p:cNvPr id="4098" name="Picture 2" descr="Картинки по запросу &quot;sharqiy va janubiy osiyo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3190654"/>
            <a:ext cx="5359400" cy="3612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Картинки по запросу &quot;zima sharqiy va janubiy osiyo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25" y="3288669"/>
            <a:ext cx="5829300" cy="3416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3433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Passat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8110" y="1127277"/>
            <a:ext cx="5324475" cy="2677656"/>
          </a:xfrm>
          <a:prstGeom prst="rect">
            <a:avLst/>
          </a:prstGeom>
          <a:solidFill>
            <a:srgbClr val="0000FF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sharsimon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bo‘lganligi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aylanishi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bosimli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6" name="Picture 4" descr="C:\Users\leNOVO\Documents\Downloads\1vF4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650" y="1094483"/>
            <a:ext cx="6352674" cy="5252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трелка вправо 3"/>
          <p:cNvSpPr/>
          <p:nvPr/>
        </p:nvSpPr>
        <p:spPr>
          <a:xfrm rot="1008882">
            <a:off x="5657848" y="3633900"/>
            <a:ext cx="1030817" cy="33866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67548" y="3975374"/>
            <a:ext cx="5324475" cy="2246769"/>
          </a:xfrm>
          <a:prstGeom prst="rect">
            <a:avLst/>
          </a:prstGeom>
          <a:solidFill>
            <a:srgbClr val="008000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sharining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atroflari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Quyoshdan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issiqlik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hududlarda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21887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66" y="2618837"/>
            <a:ext cx="5646650" cy="379148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Passat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213" y="1114904"/>
            <a:ext cx="53485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30°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kengliklardan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/>
          </a:p>
        </p:txBody>
      </p:sp>
      <p:pic>
        <p:nvPicPr>
          <p:cNvPr id="5" name="Picture 2" descr="Присяга. Как ее приносят? - Оформление документов в РФ - Форум переселенцев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39716" y="1030287"/>
            <a:ext cx="2299895" cy="2299895"/>
          </a:xfrm>
          <a:prstGeom prst="rect">
            <a:avLst/>
          </a:prstGeom>
          <a:noFill/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C681EBC-57A2-4853-9AF5-7EF6062AB7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64693">
            <a:off x="6131192" y="1186322"/>
            <a:ext cx="3030113" cy="3029742"/>
          </a:xfrm>
          <a:prstGeom prst="ellipse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581649" y="4306221"/>
            <a:ext cx="633412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aylangani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yaqinida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burilib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passat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shamollari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Стрелка вправо 7"/>
          <p:cNvSpPr/>
          <p:nvPr/>
        </p:nvSpPr>
        <p:spPr>
          <a:xfrm rot="1008882">
            <a:off x="5479730" y="2322091"/>
            <a:ext cx="1030817" cy="33866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7505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14325" y="1100742"/>
            <a:ext cx="11563350" cy="1355795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O‘rta</a:t>
            </a:r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kengliklarda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Shimoliy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yarimsharda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ham,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Janubiy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yarimsharda</a:t>
            </a:r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 ham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doim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g‘arb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tomondan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shamollar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esib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turadi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. </a:t>
            </a:r>
            <a:endParaRPr lang="en-US" sz="2800" b="1" dirty="0" smtClean="0">
              <a:solidFill>
                <a:schemeClr val="bg1"/>
              </a:solidFill>
              <a:latin typeface="Arial "/>
            </a:endParaRPr>
          </a:p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Bular</a:t>
            </a:r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G‘arbiy</a:t>
            </a:r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shamollar</a:t>
            </a:r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deyiladi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. </a:t>
            </a:r>
            <a:endParaRPr lang="en-US" sz="2800" b="1" dirty="0" smtClean="0">
              <a:solidFill>
                <a:schemeClr val="bg1"/>
              </a:solidFill>
              <a:latin typeface="Arial 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3485" y="2561312"/>
            <a:ext cx="4229099" cy="2752725"/>
          </a:xfrm>
          <a:prstGeom prst="roundRect">
            <a:avLst/>
          </a:prstGeom>
          <a:solidFill>
            <a:srgbClr val="0080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 "/>
              </a:rPr>
              <a:t>Passat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musson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va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g‘arbiy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 "/>
              </a:rPr>
              <a:t>shamollarni</a:t>
            </a:r>
            <a:r>
              <a:rPr lang="en-US" sz="3200" b="1" dirty="0" smtClean="0">
                <a:solidFill>
                  <a:schemeClr val="bg1"/>
                </a:solidFill>
                <a:latin typeface="Arial "/>
              </a:rPr>
              <a:t> </a:t>
            </a:r>
          </a:p>
          <a:p>
            <a:pPr algn="ctr"/>
            <a:r>
              <a:rPr lang="en-US" sz="3200" b="1" i="1" dirty="0" err="1" smtClean="0">
                <a:solidFill>
                  <a:schemeClr val="bg1"/>
                </a:solidFill>
                <a:latin typeface="Arial "/>
              </a:rPr>
              <a:t>sayyoraviy</a:t>
            </a:r>
            <a:r>
              <a:rPr lang="en-US" sz="3200" b="1" i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i="1" dirty="0" err="1">
                <a:solidFill>
                  <a:schemeClr val="bg1"/>
                </a:solidFill>
                <a:latin typeface="Arial "/>
              </a:rPr>
              <a:t>shamollar</a:t>
            </a:r>
            <a:r>
              <a:rPr lang="en-US" sz="3200" b="1" i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 "/>
              </a:rPr>
              <a:t>deyiladi</a:t>
            </a:r>
            <a:r>
              <a:rPr lang="en-US" sz="3200" b="1" dirty="0" smtClean="0">
                <a:solidFill>
                  <a:schemeClr val="bg1"/>
                </a:solidFill>
                <a:latin typeface="Arial "/>
              </a:rPr>
              <a:t>. </a:t>
            </a:r>
            <a:endParaRPr lang="ru-RU" sz="3200" b="1" dirty="0">
              <a:solidFill>
                <a:schemeClr val="bg1"/>
              </a:solidFill>
              <a:latin typeface="Arial 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486775" y="2667554"/>
            <a:ext cx="3495675" cy="2540239"/>
          </a:xfrm>
          <a:prstGeom prst="roundRect">
            <a:avLst/>
          </a:prstGeom>
          <a:solidFill>
            <a:srgbClr val="0080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O‘zbekistonga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ham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yog‘inlarni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 "/>
              </a:rPr>
              <a:t>g‘arbiy</a:t>
            </a:r>
            <a:r>
              <a:rPr lang="en-US" sz="32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shamollar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 </a:t>
            </a:r>
            <a:endParaRPr lang="en-US" sz="3200" b="1" dirty="0" smtClean="0">
              <a:solidFill>
                <a:schemeClr val="bg1"/>
              </a:solidFill>
              <a:latin typeface="Arial "/>
            </a:endParaRPr>
          </a:p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 "/>
              </a:rPr>
              <a:t>olib</a:t>
            </a:r>
            <a:r>
              <a:rPr lang="en-US" sz="32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 "/>
              </a:rPr>
              <a:t>keladi</a:t>
            </a:r>
            <a:r>
              <a:rPr lang="en-US" sz="3200" b="1" dirty="0">
                <a:solidFill>
                  <a:schemeClr val="bg1"/>
                </a:solidFill>
                <a:latin typeface="Arial "/>
              </a:rPr>
              <a:t>. </a:t>
            </a:r>
            <a:endParaRPr lang="ru-RU" sz="3200" b="1" dirty="0">
              <a:solidFill>
                <a:schemeClr val="bg1"/>
              </a:solidFill>
              <a:latin typeface="Arial 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0038" y="2561312"/>
            <a:ext cx="3999283" cy="3382288"/>
          </a:xfrm>
          <a:prstGeom prst="rect">
            <a:avLst/>
          </a:prstGeom>
        </p:spPr>
      </p:pic>
      <p:pic>
        <p:nvPicPr>
          <p:cNvPr id="6146" name="Picture 2" descr="Картинки по запросу &quot;dojd v gorax.gif&quot;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91324" y="4800601"/>
            <a:ext cx="1666722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63414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Tog‘-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vodiy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60034" y="1123950"/>
            <a:ext cx="11841466" cy="1933575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bg1"/>
                </a:solidFill>
                <a:latin typeface="Arial "/>
              </a:rPr>
              <a:t>Tog‘li</a:t>
            </a:r>
            <a:r>
              <a:rPr lang="en-US" sz="4000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 "/>
              </a:rPr>
              <a:t>va</a:t>
            </a:r>
            <a:r>
              <a:rPr lang="en-US" sz="4000" dirty="0">
                <a:solidFill>
                  <a:schemeClr val="bg1"/>
                </a:solidFill>
                <a:latin typeface="Arial "/>
              </a:rPr>
              <a:t> tog‘ </a:t>
            </a:r>
            <a:r>
              <a:rPr lang="en-US" sz="4000" dirty="0" err="1">
                <a:solidFill>
                  <a:schemeClr val="bg1"/>
                </a:solidFill>
                <a:latin typeface="Arial "/>
              </a:rPr>
              <a:t>oldi</a:t>
            </a:r>
            <a:r>
              <a:rPr lang="en-US" sz="4000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 "/>
              </a:rPr>
              <a:t>o‘lkalarda</a:t>
            </a:r>
            <a:r>
              <a:rPr lang="en-US" sz="4000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 "/>
              </a:rPr>
              <a:t>dengiz</a:t>
            </a:r>
            <a:r>
              <a:rPr lang="en-US" sz="4000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 "/>
              </a:rPr>
              <a:t>va</a:t>
            </a:r>
            <a:r>
              <a:rPr lang="en-US" sz="4000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 "/>
              </a:rPr>
              <a:t>ko‘llar</a:t>
            </a:r>
            <a:r>
              <a:rPr lang="en-US" sz="4000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 "/>
              </a:rPr>
              <a:t>bo‘yida</a:t>
            </a:r>
            <a:r>
              <a:rPr lang="en-US" sz="4000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 "/>
              </a:rPr>
              <a:t>briz</a:t>
            </a:r>
            <a:r>
              <a:rPr lang="en-US" sz="4000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 "/>
              </a:rPr>
              <a:t>shamoliga</a:t>
            </a:r>
            <a:r>
              <a:rPr lang="en-US" sz="4000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 "/>
              </a:rPr>
              <a:t>o‘xshagan</a:t>
            </a:r>
            <a:r>
              <a:rPr lang="en-US" sz="4000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>
                <a:solidFill>
                  <a:schemeClr val="bg1"/>
                </a:solidFill>
                <a:latin typeface="Arial "/>
              </a:rPr>
              <a:t>tog‘-</a:t>
            </a:r>
            <a:r>
              <a:rPr lang="en-US" sz="4000" b="1" dirty="0" err="1">
                <a:solidFill>
                  <a:schemeClr val="bg1"/>
                </a:solidFill>
                <a:latin typeface="Arial "/>
              </a:rPr>
              <a:t>vodiy</a:t>
            </a:r>
            <a:r>
              <a:rPr lang="en-US" sz="40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 "/>
              </a:rPr>
              <a:t>shamoli</a:t>
            </a:r>
            <a:r>
              <a:rPr lang="en-US" sz="4000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Arial "/>
              </a:rPr>
              <a:t>esadi</a:t>
            </a:r>
            <a:r>
              <a:rPr lang="en-US" sz="4000" b="1" dirty="0">
                <a:solidFill>
                  <a:schemeClr val="bg1"/>
                </a:solidFill>
                <a:latin typeface="Arial "/>
              </a:rPr>
              <a:t>. </a:t>
            </a:r>
            <a:endParaRPr lang="ru-RU" sz="4000" b="1" dirty="0">
              <a:solidFill>
                <a:schemeClr val="bg1"/>
              </a:solidFill>
              <a:latin typeface="Arial 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60034" y="3181350"/>
            <a:ext cx="3364216" cy="3152775"/>
          </a:xfrm>
          <a:prstGeom prst="roundRect">
            <a:avLst/>
          </a:prstGeom>
          <a:solidFill>
            <a:srgbClr val="0080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 "/>
              </a:rPr>
              <a:t>Bu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shamol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kunduzi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tog‘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etagidan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tog‘ga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vodiy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bo‘ylab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pastdan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yuqoriga</a:t>
            </a:r>
            <a:endParaRPr lang="en-US" sz="2800" b="1" dirty="0" smtClean="0">
              <a:solidFill>
                <a:schemeClr val="bg1"/>
              </a:solidFill>
              <a:latin typeface="Arial "/>
            </a:endParaRPr>
          </a:p>
          <a:p>
            <a:pPr algn="ctr"/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tomon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esadi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. </a:t>
            </a:r>
            <a:endParaRPr lang="ru-RU" sz="2800" b="1" dirty="0">
              <a:solidFill>
                <a:schemeClr val="bg1"/>
              </a:solidFill>
              <a:latin typeface="Arial 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077200" y="3209926"/>
            <a:ext cx="3924300" cy="3267074"/>
          </a:xfrm>
          <a:prstGeom prst="roundRect">
            <a:avLst/>
          </a:prstGeom>
          <a:solidFill>
            <a:srgbClr val="008000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Kechasi</a:t>
            </a:r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esa</a:t>
            </a:r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yuqoridagi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havo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tez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sovib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bosim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oshadi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va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sovigan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havo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vodiylar</a:t>
            </a:r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bo‘ylab</a:t>
            </a:r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pastga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tomon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harakat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qiladi</a:t>
            </a:r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.</a:t>
            </a:r>
            <a:endParaRPr lang="ru-RU" sz="4000" b="1" dirty="0">
              <a:solidFill>
                <a:schemeClr val="bg1"/>
              </a:solidFill>
              <a:latin typeface="Arial "/>
            </a:endParaRPr>
          </a:p>
        </p:txBody>
      </p:sp>
      <p:pic>
        <p:nvPicPr>
          <p:cNvPr id="5122" name="Picture 2" descr="Картинки по запросу &quot;veter v gorax.gif&quot;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300" y="3195637"/>
            <a:ext cx="4260850" cy="3124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54523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Картинки по запросу &quot;wind, windy.gif&quot;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9641"/>
            <a:ext cx="2689356" cy="2123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2876" y="995967"/>
            <a:ext cx="12049124" cy="954107"/>
          </a:xfrm>
          <a:prstGeom prst="rect">
            <a:avLst/>
          </a:prstGeom>
          <a:solidFill>
            <a:srgbClr val="0080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Shamol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yo‘nalishini</a:t>
            </a:r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oddiy</a:t>
            </a:r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bayroqcha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yordamida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yoki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mo‘rilardan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chiqayotgan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tutun</a:t>
            </a:r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yo‘nalishiga</a:t>
            </a:r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qarab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ham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aniqlasa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bo‘ladi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. </a:t>
            </a:r>
            <a:endParaRPr lang="en-US" sz="2800" b="1" dirty="0" smtClean="0">
              <a:solidFill>
                <a:schemeClr val="bg1"/>
              </a:solidFill>
              <a:latin typeface="Arial 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830" y="2110307"/>
            <a:ext cx="3352799" cy="2246769"/>
          </a:xfrm>
          <a:prstGeom prst="rect">
            <a:avLst/>
          </a:prstGeom>
          <a:solidFill>
            <a:srgbClr val="0000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Shamol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qayoqdan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kelayotgan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/>
            </a:r>
            <a:br>
              <a:rPr lang="en-US" sz="2800" b="1" dirty="0">
                <a:solidFill>
                  <a:schemeClr val="bg1"/>
                </a:solidFill>
                <a:latin typeface="Arial "/>
              </a:rPr>
            </a:b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bo‘lsa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ufqning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o‘sha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tomoni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endParaRPr lang="en-US" sz="2800" b="1" dirty="0" smtClean="0">
              <a:solidFill>
                <a:schemeClr val="bg1"/>
              </a:solidFill>
              <a:latin typeface="Arial "/>
            </a:endParaRPr>
          </a:p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nomi</a:t>
            </a:r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bilan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ataladi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. </a:t>
            </a:r>
            <a:endParaRPr lang="ru-RU" sz="2800" b="1" dirty="0">
              <a:solidFill>
                <a:schemeClr val="bg1"/>
              </a:solidFill>
              <a:latin typeface="Arial 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658225" y="2110307"/>
            <a:ext cx="3324225" cy="3539430"/>
          </a:xfrm>
          <a:prstGeom prst="rect">
            <a:avLst/>
          </a:prstGeom>
          <a:solidFill>
            <a:srgbClr val="6633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Shamol</a:t>
            </a:r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 "/>
              </a:rPr>
              <a:t>g‘arbdan</a:t>
            </a:r>
            <a:r>
              <a:rPr lang="en-US" sz="28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esayotgan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bo‘lsa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g‘arbiy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shamol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shimoli-sharqdan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kelayotgan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bo‘lsa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,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shimoli-sharqiy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shamol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deyiladi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va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 "/>
              </a:rPr>
              <a:t>hokazo</a:t>
            </a:r>
            <a:r>
              <a:rPr lang="en-US" sz="2800" b="1" dirty="0">
                <a:solidFill>
                  <a:schemeClr val="bg1"/>
                </a:solidFill>
                <a:latin typeface="Arial "/>
              </a:rPr>
              <a:t>. </a:t>
            </a:r>
            <a:endParaRPr lang="ru-RU" sz="2800" b="1" dirty="0">
              <a:solidFill>
                <a:schemeClr val="bg1"/>
              </a:solidFill>
              <a:latin typeface="Arial "/>
            </a:endParaRPr>
          </a:p>
        </p:txBody>
      </p:sp>
      <p:pic>
        <p:nvPicPr>
          <p:cNvPr id="7170" name="Picture 2" descr="Картинки по запросу &quot;flag uzbekistna. gif&quot;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521" y="2023107"/>
            <a:ext cx="4800600" cy="5234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971925" y="5809969"/>
            <a:ext cx="4686300" cy="10890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/>
          <a:srcRect r="51186"/>
          <a:stretch>
            <a:fillRect/>
          </a:stretch>
        </p:blipFill>
        <p:spPr bwMode="auto">
          <a:xfrm>
            <a:off x="2717888" y="4517309"/>
            <a:ext cx="1987374" cy="2023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222746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557659" y="1259675"/>
            <a:ext cx="4787674" cy="638534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Kuchli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shamol</a:t>
            </a:r>
            <a:endParaRPr lang="ru-RU" sz="4000" b="1" dirty="0">
              <a:solidFill>
                <a:schemeClr val="bg1"/>
              </a:solidFill>
              <a:latin typeface="Arial "/>
            </a:endParaRPr>
          </a:p>
        </p:txBody>
      </p:sp>
      <p:pic>
        <p:nvPicPr>
          <p:cNvPr id="13314" name="Picture 2" descr="Картинки по запросу &quot;silniy veter.png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663" y="2146526"/>
            <a:ext cx="6053666" cy="430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Картинки по запросу &quot;silniy veter.gif&quot;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75" y="2146526"/>
            <a:ext cx="5421326" cy="4300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548601" y="1251979"/>
            <a:ext cx="4787674" cy="638534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Kuchsiz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shamol</a:t>
            </a:r>
            <a:endParaRPr lang="ru-RU" sz="4000" b="1" dirty="0">
              <a:solidFill>
                <a:schemeClr val="bg1"/>
              </a:solidFill>
              <a:latin typeface="Arial "/>
            </a:endParaRPr>
          </a:p>
        </p:txBody>
      </p:sp>
    </p:spTree>
    <p:extLst>
      <p:ext uri="{BB962C8B-B14F-4D97-AF65-F5344CB8AC3E}">
        <p14:creationId xmlns:p14="http://schemas.microsoft.com/office/powerpoint/2010/main" val="27215595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O‘rganamiz</a:t>
            </a:r>
            <a:r>
              <a:rPr lang="en-US" sz="6000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 …</a:t>
            </a:r>
            <a:endParaRPr sz="6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4057"/>
            <a:ext cx="12192000" cy="578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78863" y="1216224"/>
            <a:ext cx="11022200" cy="249202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just"/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1.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Nega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shamol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bo‘ladi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?</a:t>
            </a:r>
            <a:endParaRPr lang="en-US" sz="4000" b="1" dirty="0">
              <a:solidFill>
                <a:srgbClr val="002060"/>
              </a:solidFill>
              <a:latin typeface="Arial"/>
              <a:cs typeface="Arial"/>
            </a:endParaRPr>
          </a:p>
          <a:p>
            <a:r>
              <a:rPr lang="en-US" altLang="ru-RU" sz="4000" b="1" dirty="0">
                <a:solidFill>
                  <a:srgbClr val="002060"/>
                </a:solidFill>
                <a:latin typeface="Arial"/>
                <a:cs typeface="Arial"/>
              </a:rPr>
              <a:t>2.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Yer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yuzida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esadigan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shamollar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4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just"/>
            <a:r>
              <a:rPr lang="en-US" alt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3</a:t>
            </a:r>
            <a:r>
              <a:rPr lang="en-US" altLang="ru-RU" sz="4000" b="1" dirty="0">
                <a:solidFill>
                  <a:srgbClr val="002060"/>
                </a:solidFill>
                <a:latin typeface="Arial"/>
                <a:cs typeface="Arial"/>
              </a:rPr>
              <a:t>. </a:t>
            </a:r>
            <a:r>
              <a:rPr lang="en-US" altLang="ru-RU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Shamolning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altLang="ru-RU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yo‘nalishi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altLang="ru-RU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va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altLang="ru-RU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kuchini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altLang="ru-RU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aniqlash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algn="just"/>
            <a:r>
              <a:rPr lang="en-US" alt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4. </a:t>
            </a:r>
            <a:r>
              <a:rPr lang="en-US" altLang="ru-RU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Havo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altLang="ru-RU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massalari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altLang="ru-RU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nima</a:t>
            </a:r>
            <a:r>
              <a:rPr lang="en-US" alt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47902" y="3205890"/>
            <a:ext cx="2414459" cy="3146340"/>
          </a:xfrm>
          <a:prstGeom prst="rect">
            <a:avLst/>
          </a:prstGeom>
        </p:spPr>
      </p:pic>
      <p:pic>
        <p:nvPicPr>
          <p:cNvPr id="12292" name="Picture 4" descr="Картинки по запросу &quot;silniy veter.png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359" y="3811843"/>
            <a:ext cx="6512680" cy="284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6499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ртинки по запросу &quot;sila vetrov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25"/>
          <a:stretch/>
        </p:blipFill>
        <p:spPr bwMode="auto">
          <a:xfrm>
            <a:off x="327553" y="1111476"/>
            <a:ext cx="11536893" cy="5746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84172" y="1172562"/>
            <a:ext cx="3585407" cy="638534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Shtil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  0 ball</a:t>
            </a:r>
            <a:endParaRPr lang="ru-RU" sz="4000" b="1" dirty="0">
              <a:solidFill>
                <a:schemeClr val="bg1"/>
              </a:solidFill>
              <a:latin typeface="Arial 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95665" y="1180258"/>
            <a:ext cx="3682775" cy="638534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Kuchsiz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3 ball</a:t>
            </a:r>
            <a:endParaRPr lang="ru-RU" sz="4000" b="1" dirty="0">
              <a:solidFill>
                <a:schemeClr val="bg1"/>
              </a:solidFill>
              <a:latin typeface="Arial 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181671" y="1172562"/>
            <a:ext cx="3682775" cy="638534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Kuchli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6 ball</a:t>
            </a:r>
            <a:endParaRPr lang="ru-RU" sz="4000" b="1" dirty="0">
              <a:solidFill>
                <a:schemeClr val="bg1"/>
              </a:solidFill>
              <a:latin typeface="Arial 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0" y="5339929"/>
            <a:ext cx="12192000" cy="1323338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Britaniyalik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admiral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Bofort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1805-yilda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shamol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kuchi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va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tezligini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aniqlash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shkalasini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taklif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etgan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.</a:t>
            </a:r>
            <a:endParaRPr lang="ru-RU" sz="4000" b="1" dirty="0">
              <a:solidFill>
                <a:schemeClr val="bg1"/>
              </a:solidFill>
              <a:latin typeface="Arial "/>
            </a:endParaRPr>
          </a:p>
        </p:txBody>
      </p:sp>
    </p:spTree>
    <p:extLst>
      <p:ext uri="{BB962C8B-B14F-4D97-AF65-F5344CB8AC3E}">
        <p14:creationId xmlns:p14="http://schemas.microsoft.com/office/powerpoint/2010/main" val="32161706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967" y="0"/>
            <a:ext cx="12186033" cy="92333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Fluger</a:t>
            </a:r>
            <a:endParaRPr lang="ru-RU" sz="50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Картинки по запросу &quot;флюгер.gif&quot;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58" y="1011237"/>
            <a:ext cx="3126284" cy="5557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564467" y="1011237"/>
            <a:ext cx="8483600" cy="1960563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Fluger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-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shamolning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yo‘nalishini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va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kuchini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aniqlaydigan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asbob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.</a:t>
            </a:r>
            <a:endParaRPr lang="ru-RU" sz="4000" b="1" dirty="0">
              <a:solidFill>
                <a:schemeClr val="bg1"/>
              </a:solidFill>
              <a:latin typeface="Arial "/>
            </a:endParaRPr>
          </a:p>
        </p:txBody>
      </p:sp>
      <p:pic>
        <p:nvPicPr>
          <p:cNvPr id="5122" name="Picture 2" descr="Картинки по запросу &quot;флюгер.gif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9406" y="3059707"/>
            <a:ext cx="5151966" cy="3434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/>
          <a:srcRect l="74480" b="11965"/>
          <a:stretch/>
        </p:blipFill>
        <p:spPr>
          <a:xfrm>
            <a:off x="3677693" y="2971800"/>
            <a:ext cx="2271713" cy="3712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51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xmlns="" id="{7E5AE1EC-1995-4055-8A67-09168289B48D}"/>
              </a:ext>
            </a:extLst>
          </p:cNvPr>
          <p:cNvSpPr/>
          <p:nvPr/>
        </p:nvSpPr>
        <p:spPr>
          <a:xfrm>
            <a:off x="262467" y="1066071"/>
            <a:ext cx="11667066" cy="1456996"/>
          </a:xfrm>
          <a:prstGeom prst="wedgeRoundRectCallout">
            <a:avLst>
              <a:gd name="adj1" fmla="val -23108"/>
              <a:gd name="adj2" fmla="val -49051"/>
              <a:gd name="adj3" fmla="val 16667"/>
            </a:avLst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Anemometr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1619" y="1224467"/>
            <a:ext cx="1100717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Ilk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asbobini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anemometrni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angliyalik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Robert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Xuk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1667-yili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Портрет Роберта Гука, современная реконструкция по описаниям его коллег, 2006 го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50" y="2523067"/>
            <a:ext cx="3356117" cy="4238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eqee.ru/media/ucontent/2000/2017-08/5989770668e5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684" y="2920590"/>
            <a:ext cx="3251200" cy="3388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Скругленный прямоугольник 24"/>
          <p:cNvSpPr/>
          <p:nvPr/>
        </p:nvSpPr>
        <p:spPr>
          <a:xfrm>
            <a:off x="8098101" y="2681463"/>
            <a:ext cx="3678541" cy="1570638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Ilk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anemometr</a:t>
            </a:r>
            <a:endParaRPr lang="ru-RU" sz="4000" b="1" dirty="0">
              <a:solidFill>
                <a:schemeClr val="bg1"/>
              </a:solidFill>
              <a:latin typeface="Arial 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76304" y="5944997"/>
            <a:ext cx="2975807" cy="728132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Robert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Xuk</a:t>
            </a:r>
            <a:endParaRPr lang="ru-RU" sz="4000" b="1" dirty="0">
              <a:solidFill>
                <a:schemeClr val="bg1"/>
              </a:solidFill>
              <a:latin typeface="Arial "/>
            </a:endParaRPr>
          </a:p>
        </p:txBody>
      </p:sp>
    </p:spTree>
    <p:extLst>
      <p:ext uri="{BB962C8B-B14F-4D97-AF65-F5344CB8AC3E}">
        <p14:creationId xmlns:p14="http://schemas.microsoft.com/office/powerpoint/2010/main" val="23462099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xmlns="" id="{7E5AE1EC-1995-4055-8A67-09168289B48D}"/>
              </a:ext>
            </a:extLst>
          </p:cNvPr>
          <p:cNvSpPr/>
          <p:nvPr/>
        </p:nvSpPr>
        <p:spPr>
          <a:xfrm>
            <a:off x="146940" y="5259414"/>
            <a:ext cx="11898120" cy="1473493"/>
          </a:xfrm>
          <a:prstGeom prst="wedgeRoundRectCallout">
            <a:avLst>
              <a:gd name="adj1" fmla="val -23108"/>
              <a:gd name="adj2" fmla="val -49051"/>
              <a:gd name="adj3" fmla="val 16667"/>
            </a:avLst>
          </a:prstGeom>
          <a:solidFill>
            <a:srgbClr val="00B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Картинки по запросу &quot;anemometr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066" y="2475261"/>
            <a:ext cx="3547534" cy="274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xmlns="" id="{7E5AE1EC-1995-4055-8A67-09168289B48D}"/>
              </a:ext>
            </a:extLst>
          </p:cNvPr>
          <p:cNvSpPr/>
          <p:nvPr/>
        </p:nvSpPr>
        <p:spPr>
          <a:xfrm>
            <a:off x="5993451" y="1061664"/>
            <a:ext cx="5747419" cy="1310313"/>
          </a:xfrm>
          <a:prstGeom prst="wedgeRoundRectCallout">
            <a:avLst>
              <a:gd name="adj1" fmla="val -23108"/>
              <a:gd name="adj2" fmla="val -49051"/>
              <a:gd name="adj3" fmla="val 16667"/>
            </a:avLst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xmlns="" id="{7E5AE1EC-1995-4055-8A67-09168289B48D}"/>
              </a:ext>
            </a:extLst>
          </p:cNvPr>
          <p:cNvSpPr/>
          <p:nvPr/>
        </p:nvSpPr>
        <p:spPr>
          <a:xfrm>
            <a:off x="245591" y="2492215"/>
            <a:ext cx="4732809" cy="2628187"/>
          </a:xfrm>
          <a:prstGeom prst="wedgeRoundRectCallout">
            <a:avLst>
              <a:gd name="adj1" fmla="val -23108"/>
              <a:gd name="adj2" fmla="val -49051"/>
              <a:gd name="adj3" fmla="val 16667"/>
            </a:avLst>
          </a:prstGeom>
          <a:solidFill>
            <a:srgbClr val="CC00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Anemometr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96000" y="1164949"/>
            <a:ext cx="548099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Anemos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metreo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–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лачко с текстом: прямоугольное со скругленными углами 3">
            <a:extLst>
              <a:ext uri="{FF2B5EF4-FFF2-40B4-BE49-F238E27FC236}">
                <a16:creationId xmlns:a16="http://schemas.microsoft.com/office/drawing/2014/main" xmlns="" id="{7E5AE1EC-1995-4055-8A67-09168289B48D}"/>
              </a:ext>
            </a:extLst>
          </p:cNvPr>
          <p:cNvSpPr/>
          <p:nvPr/>
        </p:nvSpPr>
        <p:spPr>
          <a:xfrm>
            <a:off x="146940" y="1034554"/>
            <a:ext cx="5360292" cy="1388155"/>
          </a:xfrm>
          <a:prstGeom prst="wedgeRoundRectCallout">
            <a:avLst>
              <a:gd name="adj1" fmla="val -23108"/>
              <a:gd name="adj2" fmla="val -49051"/>
              <a:gd name="adj3" fmla="val 16667"/>
            </a:avLst>
          </a:prstGeom>
          <a:solidFill>
            <a:srgbClr val="3399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93551" tIns="96776" rIns="193551" bIns="96776" rtlCol="0" anchor="ctr"/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Shamolning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anemometr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asbobi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6812" y="2610565"/>
            <a:ext cx="442381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Anemometrning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ammo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o‘qqa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o‘rnatilgan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chashka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yarimshar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shaklidagi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predmet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https://upload.wikimedia.org/wikipedia/commons/thumb/1/1b/Anemometer.jpg/200px-Anemomet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5266" y="2436114"/>
            <a:ext cx="2966842" cy="272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316272" y="5395995"/>
            <a:ext cx="1163019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o‘qqa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o‘rnatilgan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bo’lib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kuchli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shuncha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Chashkalarning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ma'lum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aylanganini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sanab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shamolning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hisoblab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68749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tr-TR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kuch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idan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0698" y="3654389"/>
            <a:ext cx="5054599" cy="3124200"/>
          </a:xfrm>
          <a:prstGeom prst="rect">
            <a:avLst/>
          </a:prstGeom>
        </p:spPr>
      </p:pic>
      <p:pic>
        <p:nvPicPr>
          <p:cNvPr id="5" name="Picture 2" descr="Картинки по запросу &quot;Ветроэнергетика gif&quot;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5065" y="1078683"/>
            <a:ext cx="3657601" cy="5549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0866" y="1078683"/>
            <a:ext cx="7992532" cy="2492990"/>
          </a:xfrm>
          <a:prstGeom prst="rect">
            <a:avLst/>
          </a:prstGeom>
          <a:solidFill>
            <a:srgbClr val="008000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2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zamonlardan</a:t>
            </a:r>
            <a:r>
              <a:rPr lang="en-US" sz="2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buyon</a:t>
            </a:r>
            <a:r>
              <a:rPr lang="en-US" sz="2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kuchidan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dengizlarda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yelkanli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kemalarda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suzishda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tegirmonlarida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kelishgan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6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2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</a:t>
            </a:r>
            <a:r>
              <a:rPr lang="en-US" sz="2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yelkanli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qayiqlar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vaqtda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esadigan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o‘lkalarda</a:t>
            </a:r>
            <a:r>
              <a:rPr lang="en-US" sz="2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2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stansiyalari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qurilib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olinadi</a:t>
            </a:r>
            <a:r>
              <a:rPr lang="en-US" sz="2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600" dirty="0">
              <a:solidFill>
                <a:schemeClr val="bg1"/>
              </a:solidFill>
            </a:endParaRPr>
          </a:p>
        </p:txBody>
      </p:sp>
      <p:pic>
        <p:nvPicPr>
          <p:cNvPr id="9218" name="Picture 2" descr="Картинки по запросу &quot;yelkanli kema. gif&quot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614" y="3639886"/>
            <a:ext cx="2616200" cy="315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4228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Shamolning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salbiy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oqibatlari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0865" y="1078683"/>
            <a:ext cx="11811001" cy="1569660"/>
          </a:xfrm>
          <a:prstGeom prst="rect">
            <a:avLst/>
          </a:prstGeom>
          <a:solidFill>
            <a:srgbClr val="0080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esadigan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qurg‘oqchil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o‘lkalarda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qumni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uchirib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dalalarini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bosishiga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7950" y="2796879"/>
            <a:ext cx="5595501" cy="3539430"/>
          </a:xfrm>
          <a:prstGeom prst="rect">
            <a:avLst/>
          </a:prstGeom>
          <a:solidFill>
            <a:srgbClr val="0000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joylarda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tuproqni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uchirib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ketib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qishloq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xo‘jaligiga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yetkazadi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Ekinzor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dalalarni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shamoldan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</a:t>
            </a:r>
            <a:r>
              <a:rPr lang="en-US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ihota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daraxtzorlarini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bunyod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etishadi</a:t>
            </a:r>
            <a:r>
              <a:rPr lang="en-US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10244" name="Picture 4" descr="Картинки по запросу &quot;lesa polosa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131" y="2731059"/>
            <a:ext cx="5999735" cy="3998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7844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Ihota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daraxtzorlari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0499" y="1078683"/>
            <a:ext cx="11811001" cy="1384995"/>
          </a:xfrm>
          <a:prstGeom prst="rect">
            <a:avLst/>
          </a:prstGeom>
          <a:solidFill>
            <a:srgbClr val="00800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Mamlakatimizda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obod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yerlarni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bosmasligi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to‘zima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qumlarni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saksovul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yulg‘un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ekib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ihota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daraxtzorlari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butazorlar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bunyod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7" name="Picture 2" descr="Картинки по запросу &quot;lesa polosa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005" y="2562174"/>
            <a:ext cx="5858778" cy="3661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Картинки по запросу &quot;lesa polosa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383" y="2546394"/>
            <a:ext cx="5512525" cy="367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53916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7383" y="995967"/>
            <a:ext cx="1149531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Troposfera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havosining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namligi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bir-birlaridan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qiladigan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9634" t="28367" r="9778" b="8891"/>
          <a:stretch/>
        </p:blipFill>
        <p:spPr>
          <a:xfrm>
            <a:off x="332379" y="1110032"/>
            <a:ext cx="11654970" cy="589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7368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4822" y="1124974"/>
            <a:ext cx="584054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yarimsharda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o‘lkalarda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tropik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ekvatorial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kontinental</a:t>
            </a:r>
            <a:r>
              <a:rPr lang="en-US" sz="3200" b="1" i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massalariga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3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9633" t="28367" r="37196" b="8891"/>
          <a:stretch/>
        </p:blipFill>
        <p:spPr>
          <a:xfrm>
            <a:off x="5965371" y="1124974"/>
            <a:ext cx="6095999" cy="5566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5214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cf2.ppt-online.org/files2/slide/y/YnABcVgqhESp9POF3Kta1205k4zjyQRviXDWMs/slide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86" y="1077443"/>
            <a:ext cx="10346267" cy="569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197325" y="3102963"/>
            <a:ext cx="7158342" cy="638534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Nima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uchun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shamol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esadi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?</a:t>
            </a:r>
            <a:endParaRPr lang="ru-RU" sz="4000" b="1" dirty="0">
              <a:solidFill>
                <a:schemeClr val="bg1"/>
              </a:solidFill>
              <a:latin typeface="Arial 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-658" t="-13727" r="28829" b="14345"/>
          <a:stretch/>
        </p:blipFill>
        <p:spPr>
          <a:xfrm>
            <a:off x="8947186" y="672202"/>
            <a:ext cx="3036491" cy="2349285"/>
          </a:xfrm>
          <a:prstGeom prst="rect">
            <a:avLst/>
          </a:prstGeom>
        </p:spPr>
      </p:pic>
      <p:pic>
        <p:nvPicPr>
          <p:cNvPr id="6" name="Picture 2" descr="Картинки по запросу &quot;флюгер.gif&quot;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7490" y="3102963"/>
            <a:ext cx="1841777" cy="3274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94" y="938264"/>
            <a:ext cx="3114675" cy="21646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l="19633" t="28367" r="37196" b="8891"/>
          <a:stretch/>
        </p:blipFill>
        <p:spPr>
          <a:xfrm>
            <a:off x="0" y="3889016"/>
            <a:ext cx="2514872" cy="2296446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7304479" y="5851355"/>
            <a:ext cx="1464733" cy="38946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717800" y="5851355"/>
            <a:ext cx="1765438" cy="38946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7132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hutterstock_12356350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77108"/>
            <a:ext cx="5571067" cy="618089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Картинки по запросу &quot;vidi vetra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067" y="995967"/>
            <a:ext cx="6607922" cy="5862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28338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92000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456847" y="1466901"/>
            <a:ext cx="1728830" cy="401763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2" name="object 13"/>
          <p:cNvGrpSpPr/>
          <p:nvPr/>
        </p:nvGrpSpPr>
        <p:grpSpPr>
          <a:xfrm>
            <a:off x="363029" y="2098882"/>
            <a:ext cx="1916482" cy="2485982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3" name="object 16"/>
          <p:cNvGrpSpPr/>
          <p:nvPr/>
        </p:nvGrpSpPr>
        <p:grpSpPr>
          <a:xfrm>
            <a:off x="218077" y="4717856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338640" y="105337"/>
            <a:ext cx="11496676" cy="7553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Mustaqil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bajarish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uchun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topshiriqlar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:</a:t>
            </a:r>
            <a:endParaRPr sz="4800" b="1" spc="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531824" y="1124702"/>
            <a:ext cx="9359543" cy="34601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8100" algn="just" defTabSz="685800">
              <a:lnSpc>
                <a:spcPct val="100000"/>
              </a:lnSpc>
            </a:pP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1.Darslikning 80-83-sahifalaridagi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8100" algn="just" defTabSz="685800">
              <a:lnSpc>
                <a:spcPct val="100000"/>
              </a:lnSpc>
            </a:pP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Briz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musson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passat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shamollariga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ta’rif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8100" algn="just" defTabSz="685800">
              <a:lnSpc>
                <a:spcPct val="100000"/>
              </a:lnSpc>
            </a:pP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3. 83-sahifadagi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8100" algn="just" defTabSz="685800">
              <a:lnSpc>
                <a:spcPct val="100000"/>
              </a:lnSpc>
            </a:pPr>
            <a:endParaRPr lang="en-US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EE210C70-8A74-41FD-9916-ACB759C110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1667" y="4936381"/>
            <a:ext cx="1318582" cy="1543694"/>
          </a:xfrm>
          <a:prstGeom prst="rect">
            <a:avLst/>
          </a:prstGeom>
        </p:spPr>
      </p:pic>
      <p:sp>
        <p:nvSpPr>
          <p:cNvPr id="13" name="object 5"/>
          <p:cNvSpPr/>
          <p:nvPr/>
        </p:nvSpPr>
        <p:spPr>
          <a:xfrm>
            <a:off x="4261261" y="5540591"/>
            <a:ext cx="5598768" cy="706796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</p:spTree>
    <p:extLst>
      <p:ext uri="{BB962C8B-B14F-4D97-AF65-F5344CB8AC3E}">
        <p14:creationId xmlns:p14="http://schemas.microsoft.com/office/powerpoint/2010/main" val="30750258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 invX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2961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endParaRPr lang="en-US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38666" y="1119713"/>
            <a:ext cx="8777514" cy="2062327"/>
          </a:xfrm>
          <a:prstGeom prst="roundRect">
            <a:avLst/>
          </a:prstGeom>
          <a:solidFill>
            <a:srgbClr val="19C139"/>
          </a:solidFill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4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4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4800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4754" y="4236984"/>
            <a:ext cx="1796414" cy="2345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Картинки по запросу &quot;veter.gif&quot;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730" y="3249425"/>
            <a:ext cx="4164505" cy="3569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Ветер. Направление, сила и скорость ветра">
            <a:extLst>
              <a:ext uri="{FF2B5EF4-FFF2-40B4-BE49-F238E27FC236}">
                <a16:creationId xmlns="" xmlns:a16="http://schemas.microsoft.com/office/drawing/2014/main" id="{962B2B63-7B86-44E7-A03E-0848F217D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1" y="1119712"/>
            <a:ext cx="2793214" cy="2995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7187" y="3463836"/>
            <a:ext cx="4594377" cy="2554545"/>
          </a:xfrm>
          <a:prstGeom prst="rect">
            <a:avLst/>
          </a:prstGeom>
          <a:solidFill>
            <a:srgbClr val="0000FF"/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bosimli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joyga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harakatlanadi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3041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и по запросу &quot;vidi vetra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83"/>
          <a:stretch/>
        </p:blipFill>
        <p:spPr bwMode="auto">
          <a:xfrm>
            <a:off x="-1" y="995966"/>
            <a:ext cx="12294537" cy="5862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esadi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20334" y="995965"/>
            <a:ext cx="10371666" cy="830997"/>
          </a:xfrm>
          <a:prstGeom prst="rect">
            <a:avLst/>
          </a:prstGeom>
          <a:solidFill>
            <a:srgbClr val="0000FF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yuzasini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isitmaydi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isiydi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soviydi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isib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soviydi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0967" y="5547603"/>
            <a:ext cx="11912600" cy="1200329"/>
          </a:xfrm>
          <a:prstGeom prst="rect">
            <a:avLst/>
          </a:prstGeom>
          <a:solidFill>
            <a:srgbClr val="0000FF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</a:t>
            </a: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ustidagi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isib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kengayadi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kamayadi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past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ustidagi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salqin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27124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Картинки по запросу &quot;vidi vetra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683"/>
          <a:stretch/>
        </p:blipFill>
        <p:spPr bwMode="auto">
          <a:xfrm>
            <a:off x="-1" y="995966"/>
            <a:ext cx="12294537" cy="5862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esadi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7800" y="995965"/>
            <a:ext cx="12014200" cy="954107"/>
          </a:xfrm>
          <a:prstGeom prst="rect">
            <a:avLst/>
          </a:prstGeom>
          <a:solidFill>
            <a:srgbClr val="0000FF"/>
          </a:solidFill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ustidagi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quruqlikka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harakatlanadi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" y="5903892"/>
            <a:ext cx="12294536" cy="954107"/>
          </a:xfrm>
          <a:prstGeom prst="rect">
            <a:avLst/>
          </a:prstGeom>
          <a:solidFill>
            <a:srgbClr val="0000FF"/>
          </a:solidFill>
        </p:spPr>
        <p:txBody>
          <a:bodyPr wrap="square">
            <a:spAutoFit/>
          </a:bodyPr>
          <a:lstStyle/>
          <a:p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Kechasi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Kechasi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soviganidan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ortib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quruqlikdan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2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esadi</a:t>
            </a:r>
            <a:r>
              <a:rPr lang="en-US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55600" y="1950071"/>
            <a:ext cx="1464733" cy="2223996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583267" y="1950072"/>
            <a:ext cx="2506133" cy="195306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3208867" y="2926602"/>
            <a:ext cx="2277534" cy="59803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87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6640473"/>
              </p:ext>
            </p:extLst>
          </p:nvPr>
        </p:nvGraphicFramePr>
        <p:xfrm>
          <a:off x="-273856" y="997586"/>
          <a:ext cx="12465856" cy="58604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0" name="Image" r:id="rId3" imgW="16609320" imgH="7809480" progId="Photoshop.Image.13">
                  <p:embed/>
                </p:oleObj>
              </mc:Choice>
              <mc:Fallback>
                <p:oleObj name="Image" r:id="rId3" imgW="16609320" imgH="780948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273856" y="997586"/>
                        <a:ext cx="12465856" cy="58604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esadi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85534" y="2312875"/>
            <a:ext cx="3064933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Sovuq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og‘ir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en-US" sz="2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09068" y="5208475"/>
            <a:ext cx="3064933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Isigan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en-US" sz="2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535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Картинки по запросу &quot;vidi vetra&quot;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4" b="3598"/>
          <a:stretch/>
        </p:blipFill>
        <p:spPr bwMode="auto">
          <a:xfrm>
            <a:off x="-60268" y="910531"/>
            <a:ext cx="12081933" cy="572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Briz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675258" y="1231643"/>
            <a:ext cx="4206706" cy="979204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Kunduzgi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briz</a:t>
            </a:r>
            <a:endParaRPr lang="ru-RU" sz="4000" b="1" dirty="0">
              <a:solidFill>
                <a:schemeClr val="bg1"/>
              </a:solidFill>
              <a:latin typeface="Arial 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122334" y="4973110"/>
            <a:ext cx="2937934" cy="902197"/>
          </a:xfrm>
          <a:prstGeom prst="roundRect">
            <a:avLst/>
          </a:prstGeom>
          <a:solidFill>
            <a:srgbClr val="0000FF"/>
          </a:solidFill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Tungi</a:t>
            </a:r>
            <a:r>
              <a:rPr lang="en-US" sz="4000" b="1" dirty="0" smtClean="0">
                <a:solidFill>
                  <a:schemeClr val="bg1"/>
                </a:solidFill>
                <a:latin typeface="Arial 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 "/>
              </a:rPr>
              <a:t>briz</a:t>
            </a:r>
            <a:endParaRPr lang="ru-RU" sz="4000" b="1" dirty="0">
              <a:solidFill>
                <a:schemeClr val="bg1"/>
              </a:solidFill>
              <a:latin typeface="Arial 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8900" y="3772781"/>
            <a:ext cx="53551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kecha-kunduzda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yo‘nalishini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o‘zgartirib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briz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shamoli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17361" y="2446523"/>
            <a:ext cx="556460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Briz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fransuzcha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brise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shabada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2676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4046"/>
            <a:ext cx="12253910" cy="5526753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Kunduzgi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tungi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briz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3760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7349</TotalTime>
  <Words>890</Words>
  <Application>Microsoft Office PowerPoint</Application>
  <PresentationFormat>Широкоэкранный</PresentationFormat>
  <Paragraphs>116</Paragraphs>
  <Slides>30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8" baseType="lpstr">
      <vt:lpstr>Arial</vt:lpstr>
      <vt:lpstr>Arial </vt:lpstr>
      <vt:lpstr>Arial Black</vt:lpstr>
      <vt:lpstr>Calibri</vt:lpstr>
      <vt:lpstr>Calibri Light</vt:lpstr>
      <vt:lpstr>Times New Roman</vt:lpstr>
      <vt:lpstr>Тема Office</vt:lpstr>
      <vt:lpstr>Image</vt:lpstr>
      <vt:lpstr>Geograﬁya</vt:lpstr>
      <vt:lpstr>Презентация PowerPoint</vt:lpstr>
      <vt:lpstr>Shamol</vt:lpstr>
      <vt:lpstr>Shamol</vt:lpstr>
      <vt:lpstr>Nima uchun shamol esadi?</vt:lpstr>
      <vt:lpstr>Nima uchun shamol esadi?</vt:lpstr>
      <vt:lpstr>Nima uchun shamol esadi?</vt:lpstr>
      <vt:lpstr>Briz shamoli</vt:lpstr>
      <vt:lpstr>Kunduzgi va tungi briz shamoli</vt:lpstr>
      <vt:lpstr>Musson shamoli</vt:lpstr>
      <vt:lpstr>Musson shamoli</vt:lpstr>
      <vt:lpstr>Musson shamollari</vt:lpstr>
      <vt:lpstr>Musson shamollari</vt:lpstr>
      <vt:lpstr>Passat shamollari</vt:lpstr>
      <vt:lpstr>Passat shamollari</vt:lpstr>
      <vt:lpstr>G‘arbiy shamollar</vt:lpstr>
      <vt:lpstr>Tog‘-vodiy shamoli</vt:lpstr>
      <vt:lpstr>Shamollar</vt:lpstr>
      <vt:lpstr>Shamol kuchi</vt:lpstr>
      <vt:lpstr>Shamol kuchi va tezligi</vt:lpstr>
      <vt:lpstr>Презентация PowerPoint</vt:lpstr>
      <vt:lpstr>Anemometr</vt:lpstr>
      <vt:lpstr>Anemometr</vt:lpstr>
      <vt:lpstr>Shamol kuchidan foydalanish</vt:lpstr>
      <vt:lpstr>Shamolning salbiy oqibatlari</vt:lpstr>
      <vt:lpstr>Ihota daraxtzorlari</vt:lpstr>
      <vt:lpstr>Havo massalari</vt:lpstr>
      <vt:lpstr>Havo massalari</vt:lpstr>
      <vt:lpstr>Xulosa</vt:lpstr>
      <vt:lpstr>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Guljaxon</cp:lastModifiedBy>
  <cp:revision>1167</cp:revision>
  <dcterms:created xsi:type="dcterms:W3CDTF">2020-04-09T12:18:10Z</dcterms:created>
  <dcterms:modified xsi:type="dcterms:W3CDTF">2021-02-15T05:21:29Z</dcterms:modified>
</cp:coreProperties>
</file>