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318" r:id="rId2"/>
    <p:sldId id="282" r:id="rId3"/>
    <p:sldId id="316" r:id="rId4"/>
    <p:sldId id="310" r:id="rId5"/>
    <p:sldId id="293" r:id="rId6"/>
    <p:sldId id="299" r:id="rId7"/>
    <p:sldId id="311" r:id="rId8"/>
    <p:sldId id="317" r:id="rId9"/>
    <p:sldId id="309" r:id="rId10"/>
    <p:sldId id="314" r:id="rId11"/>
    <p:sldId id="258" r:id="rId12"/>
    <p:sldId id="305" r:id="rId13"/>
    <p:sldId id="306" r:id="rId14"/>
    <p:sldId id="288" r:id="rId15"/>
    <p:sldId id="319" r:id="rId16"/>
    <p:sldId id="315" r:id="rId17"/>
    <p:sldId id="27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EB45B4"/>
    <a:srgbClr val="02BE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E929F9F4-4A8F-4326-A1B4-22849713DDAB}" styleName="Темный стиль 1 - акцент 4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wholeTbl>
    <a:band1H>
      <a:tcStyle>
        <a:tcBdr/>
        <a:fill>
          <a:solidFill>
            <a:schemeClr val="accent4">
              <a:shade val="60000"/>
            </a:schemeClr>
          </a:solidFill>
        </a:fill>
      </a:tcStyle>
    </a:band1H>
    <a:band1V>
      <a:tcStyle>
        <a:tcBdr/>
        <a:fill>
          <a:solidFill>
            <a:schemeClr val="accent4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4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4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4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-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D03447BB-5D67-496B-8E87-E561075AD55C}" styleName="Темный стиль 1 - акцент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8FD4443E-F989-4FC4-A0C8-D5A2AF1F390B}" styleName="Темный стиль 1 -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855" autoAdjust="0"/>
    <p:restoredTop sz="98779" autoAdjust="0"/>
  </p:normalViewPr>
  <p:slideViewPr>
    <p:cSldViewPr snapToGrid="0">
      <p:cViewPr varScale="1">
        <p:scale>
          <a:sx n="71" d="100"/>
          <a:sy n="71" d="100"/>
        </p:scale>
        <p:origin x="948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0107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323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29412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226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8206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11.12.2020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3" y="-30454"/>
            <a:ext cx="12174537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062189" y="81620"/>
            <a:ext cx="2292351" cy="143955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062188" y="111014"/>
            <a:ext cx="2292352" cy="141015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algn="ctr"/>
            <a:endParaRPr lang="en-US" sz="20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/>
            <a:r>
              <a:rPr lang="en-US" sz="4000" b="1" spc="21" dirty="0" smtClean="0">
                <a:solidFill>
                  <a:srgbClr val="FEFEFE"/>
                </a:solidFill>
                <a:latin typeface="Arial"/>
                <a:cs typeface="Arial"/>
              </a:rPr>
              <a:t>5-classe</a:t>
            </a:r>
            <a:endParaRPr sz="2800" dirty="0"/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18134" y="1781195"/>
            <a:ext cx="10986269" cy="1784140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Notre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salle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</a:t>
            </a:r>
            <a:r>
              <a:rPr lang="en-US" sz="5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français</a:t>
            </a:r>
            <a:r>
              <a:rPr lang="en-US" sz="5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sympa</a:t>
            </a:r>
            <a:r>
              <a:rPr lang="en-US" sz="5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5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104" y="81620"/>
            <a:ext cx="6169025" cy="160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3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0" y="3797882"/>
            <a:ext cx="569777" cy="179824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sp>
        <p:nvSpPr>
          <p:cNvPr id="14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53411" y="1781195"/>
            <a:ext cx="569777" cy="18520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lang="ru-RU" sz="2396" dirty="0" smtClean="0"/>
          </a:p>
          <a:p>
            <a:endParaRPr lang="ru-RU" sz="2396" dirty="0"/>
          </a:p>
          <a:p>
            <a:endParaRPr lang="ru-RU" sz="2396" dirty="0" smtClean="0"/>
          </a:p>
          <a:p>
            <a:endParaRPr sz="2396" dirty="0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2460" y="2867983"/>
            <a:ext cx="5867401" cy="375570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56048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1607161"/>
            <a:ext cx="12186107" cy="380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87658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580" y="-1"/>
            <a:ext cx="11986419" cy="6740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3789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4611" y="1043576"/>
            <a:ext cx="9702312" cy="5814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218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7" y="1515206"/>
            <a:ext cx="11741264" cy="4182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350844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05" y="1999151"/>
            <a:ext cx="11902795" cy="35106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044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40" b="4957"/>
          <a:stretch/>
        </p:blipFill>
        <p:spPr bwMode="auto">
          <a:xfrm>
            <a:off x="0" y="1090245"/>
            <a:ext cx="12192000" cy="5767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9965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58802" y="1625826"/>
            <a:ext cx="12069935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Faites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6, 7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43.</a:t>
            </a:r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Apprenez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 coeur </a:t>
            </a:r>
            <a:r>
              <a:rPr lang="en-US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mots nouveaux</a:t>
            </a:r>
            <a:r>
              <a:rPr lang="ru-RU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fr-FR" sz="45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140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2989" y="3219103"/>
            <a:ext cx="2646759" cy="32365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0692" y="-67030"/>
            <a:ext cx="3671355" cy="19394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3781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3175"/>
            <a:ext cx="1219358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7568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063" y="1173774"/>
            <a:ext cx="10105291" cy="56842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05676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144" y="2405796"/>
            <a:ext cx="11665520" cy="1626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9270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lum bright="-20000" contras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40" y="1428749"/>
            <a:ext cx="11671320" cy="15606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6708" y="2625969"/>
            <a:ext cx="5158152" cy="38686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75" y="3130062"/>
            <a:ext cx="5988046" cy="336452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591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1214" y="1132364"/>
            <a:ext cx="6589713" cy="1073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51964" y="2062300"/>
            <a:ext cx="5474366" cy="43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259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9968" y="1887414"/>
            <a:ext cx="1119554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fr-FR" sz="2800" dirty="0" smtClean="0">
                <a:solidFill>
                  <a:srgbClr val="002060"/>
                </a:solidFill>
              </a:rPr>
              <a:t>Le </a:t>
            </a:r>
            <a:r>
              <a:rPr lang="fr-FR" sz="2800" dirty="0">
                <a:solidFill>
                  <a:srgbClr val="002060"/>
                </a:solidFill>
              </a:rPr>
              <a:t>pronom « on » a </a:t>
            </a:r>
            <a:r>
              <a:rPr lang="fr-FR" sz="2800" b="1" dirty="0">
                <a:solidFill>
                  <a:srgbClr val="002060"/>
                </a:solidFill>
              </a:rPr>
              <a:t>une place cruciale</a:t>
            </a:r>
            <a:r>
              <a:rPr lang="fr-FR" sz="2800" dirty="0">
                <a:solidFill>
                  <a:srgbClr val="002060"/>
                </a:solidFill>
              </a:rPr>
              <a:t> dans la langue française. « On » l’utilise tous les jours, à l’oral comme à l’écrit.</a:t>
            </a:r>
          </a:p>
          <a:p>
            <a:pPr fontAlgn="base"/>
            <a:r>
              <a:rPr lang="fr-FR" sz="2800" dirty="0">
                <a:solidFill>
                  <a:srgbClr val="002060"/>
                </a:solidFill>
              </a:rPr>
              <a:t>Mais il nous pose parfois des problèmes. Quelle(s) personne(s) ce pronom « on » désigne-t-il ? Comment doit-on accorder les adjectifs, verbes ou participes qui l’accompagnent ?</a:t>
            </a:r>
          </a:p>
          <a:p>
            <a:pPr fontAlgn="base"/>
            <a:r>
              <a:rPr lang="fr-FR" sz="2800" dirty="0">
                <a:solidFill>
                  <a:srgbClr val="002060"/>
                </a:solidFill>
              </a:rPr>
              <a:t>Pour répondre à ces questions, vous devez connaître sa nature.</a:t>
            </a:r>
          </a:p>
          <a:p>
            <a:pPr fontAlgn="base"/>
            <a:r>
              <a:rPr lang="fr-FR" sz="2800" dirty="0">
                <a:solidFill>
                  <a:srgbClr val="002060"/>
                </a:solidFill>
              </a:rPr>
              <a:t>Le pronom « on » a deux valeurs : </a:t>
            </a:r>
            <a:r>
              <a:rPr lang="fr-FR" sz="2800" b="1" dirty="0">
                <a:solidFill>
                  <a:srgbClr val="002060"/>
                </a:solidFill>
              </a:rPr>
              <a:t>pronom indéfini</a:t>
            </a:r>
            <a:r>
              <a:rPr lang="fr-FR" sz="2800" dirty="0">
                <a:solidFill>
                  <a:srgbClr val="002060"/>
                </a:solidFill>
              </a:rPr>
              <a:t> ou </a:t>
            </a:r>
            <a:r>
              <a:rPr lang="fr-FR" sz="2800" b="1" dirty="0">
                <a:solidFill>
                  <a:srgbClr val="002060"/>
                </a:solidFill>
              </a:rPr>
              <a:t>pronom personnel.</a:t>
            </a:r>
            <a:endParaRPr lang="fr-FR" sz="2800" dirty="0">
              <a:solidFill>
                <a:srgbClr val="002060"/>
              </a:solidFill>
            </a:endParaRPr>
          </a:p>
          <a:p>
            <a:pPr fontAlgn="base"/>
            <a:r>
              <a:rPr lang="fr-FR" sz="2800" dirty="0">
                <a:solidFill>
                  <a:srgbClr val="002060"/>
                </a:solidFill>
              </a:rPr>
              <a:t>Voyons ensemble comment utiliser et accorder le pronom « on » en français.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503516" y="1049869"/>
            <a:ext cx="1025915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/>
            <a:r>
              <a:rPr lang="fr-FR" sz="4000" b="1" dirty="0">
                <a:solidFill>
                  <a:srgbClr val="002060"/>
                </a:solidFill>
              </a:rPr>
              <a:t>Le pronom on en </a:t>
            </a:r>
            <a:r>
              <a:rPr lang="fr-FR" sz="4000" b="1" dirty="0" smtClean="0">
                <a:solidFill>
                  <a:srgbClr val="002060"/>
                </a:solidFill>
              </a:rPr>
              <a:t>français</a:t>
            </a:r>
            <a:endParaRPr lang="fr-FR" sz="4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983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55784" y="2144543"/>
            <a:ext cx="102108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venu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voir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r"/>
            <a:r>
              <a:rPr lang="en-US" sz="4400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Sizga</a:t>
            </a:r>
            <a:r>
              <a:rPr lang="en-US" sz="4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kelishdi</a:t>
            </a:r>
            <a:r>
              <a:rPr lang="en-US" sz="4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b="1" i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4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dit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qu’il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partira</a:t>
            </a:r>
            <a:r>
              <a:rPr lang="en-US" sz="4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44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4400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4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jo‘nab</a:t>
            </a:r>
            <a:r>
              <a:rPr lang="en-US" sz="4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ketayotganini</a:t>
            </a:r>
            <a:r>
              <a:rPr lang="en-US" sz="4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i="1" dirty="0" err="1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aytdi</a:t>
            </a:r>
            <a:r>
              <a:rPr lang="en-US" sz="4400" b="1" i="1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i="1" dirty="0">
              <a:solidFill>
                <a:srgbClr val="00B05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168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86153" y="1488832"/>
            <a:ext cx="11512061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Ø"/>
            </a:pPr>
            <a:r>
              <a:rPr lang="en-US" sz="4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Maqollarda</a:t>
            </a:r>
            <a:r>
              <a:rPr lang="en-US" sz="4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umumiy</a:t>
            </a:r>
            <a:r>
              <a:rPr lang="en-US" sz="4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ma’noni</a:t>
            </a:r>
            <a:r>
              <a:rPr lang="en-US" sz="4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bildirishi</a:t>
            </a:r>
            <a:r>
              <a:rPr lang="en-US" sz="4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4400" b="1" dirty="0" err="1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4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4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récolte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qu’on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semé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 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eksang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o‘rasan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fait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toujours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qu’on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veut</a:t>
            </a:r>
            <a:r>
              <a:rPr lang="ru-RU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36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i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ohlaganingni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i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qilolmaysan</a:t>
            </a:r>
            <a:r>
              <a:rPr lang="en-US" sz="3600" b="1" i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i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543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3754" y="1488831"/>
            <a:ext cx="10796954" cy="42165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600" b="1" dirty="0" err="1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So‘zlashuv</a:t>
            </a:r>
            <a:r>
              <a:rPr lang="en-US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uslubida</a:t>
            </a:r>
            <a:r>
              <a:rPr lang="en-US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shaxsni</a:t>
            </a:r>
            <a:r>
              <a:rPr lang="en-US" sz="3600" b="1" dirty="0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ko‘rsatadi</a:t>
            </a:r>
            <a:r>
              <a:rPr lang="en-US" sz="3600" b="1" dirty="0">
                <a:solidFill>
                  <a:srgbClr val="F33D6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600" b="1" dirty="0" smtClean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itchFamily="2" charset="2"/>
              <a:buChar char="Ø"/>
            </a:pPr>
            <a:endParaRPr lang="ru-RU" sz="3600" b="1" dirty="0">
              <a:solidFill>
                <a:srgbClr val="F33D68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instant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arrive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r>
              <a:rPr lang="ru-RU" sz="36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6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daqiqa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kelyapmiz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b="1" i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 </a:t>
            </a:r>
            <a:r>
              <a:rPr 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en-US" sz="36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U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boramizmi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triste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</a:t>
            </a:r>
            <a:r>
              <a:rPr lang="ru-RU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? </a:t>
            </a:r>
            <a:endParaRPr lang="en-US" sz="3200" b="1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r"/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hafasanmi</a:t>
            </a:r>
            <a:r>
              <a:rPr lang="ru-RU" sz="28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b="1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4752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Shablon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Shablon</Template>
  <TotalTime>1052</TotalTime>
  <Words>68</Words>
  <Application>Microsoft Office PowerPoint</Application>
  <PresentationFormat>Широкоэкранный</PresentationFormat>
  <Paragraphs>37</Paragraphs>
  <Slides>17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Calibri Light</vt:lpstr>
      <vt:lpstr>Wingdings</vt:lpstr>
      <vt:lpstr>Shablon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Документы</dc:creator>
  <cp:lastModifiedBy>Учетная запись Майкрософт</cp:lastModifiedBy>
  <cp:revision>105</cp:revision>
  <dcterms:created xsi:type="dcterms:W3CDTF">2020-09-24T15:27:08Z</dcterms:created>
  <dcterms:modified xsi:type="dcterms:W3CDTF">2020-12-11T04:08:45Z</dcterms:modified>
</cp:coreProperties>
</file>