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5" r:id="rId2"/>
    <p:sldId id="290" r:id="rId3"/>
    <p:sldId id="316" r:id="rId4"/>
    <p:sldId id="310" r:id="rId5"/>
    <p:sldId id="318" r:id="rId6"/>
    <p:sldId id="319" r:id="rId7"/>
    <p:sldId id="320" r:id="rId8"/>
    <p:sldId id="324" r:id="rId9"/>
    <p:sldId id="293" r:id="rId10"/>
    <p:sldId id="311" r:id="rId11"/>
    <p:sldId id="321" r:id="rId12"/>
    <p:sldId id="299" r:id="rId13"/>
    <p:sldId id="317" r:id="rId14"/>
    <p:sldId id="323" r:id="rId15"/>
    <p:sldId id="322" r:id="rId16"/>
    <p:sldId id="326" r:id="rId17"/>
    <p:sldId id="328" r:id="rId18"/>
    <p:sldId id="327" r:id="rId19"/>
    <p:sldId id="314" r:id="rId20"/>
    <p:sldId id="258" r:id="rId21"/>
    <p:sldId id="315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55" autoAdjust="0"/>
    <p:restoredTop sz="98779" autoAdjust="0"/>
  </p:normalViewPr>
  <p:slideViewPr>
    <p:cSldViewPr snapToGrid="0">
      <p:cViewPr varScale="1">
        <p:scale>
          <a:sx n="72" d="100"/>
          <a:sy n="72" d="100"/>
        </p:scale>
        <p:origin x="98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2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ais.lingolia.com/fr/grammaire/la-phrase/la-phrase-affirmative-simple" TargetMode="External"/><Relationship Id="rId2" Type="http://schemas.openxmlformats.org/officeDocument/2006/relationships/hyperlink" Target="https://francais.lingolia.com/fr/grammaire/les-pronom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ais.lingolia.com/fr/grammaire/les-adverb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30454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8" y="111014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18134" y="1781195"/>
            <a:ext cx="1098626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couvre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monde</a:t>
            </a:r>
            <a:r>
              <a:rPr lang="en-US" sz="54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81620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b="17077"/>
          <a:stretch/>
        </p:blipFill>
        <p:spPr bwMode="auto">
          <a:xfrm>
            <a:off x="5791200" y="2781507"/>
            <a:ext cx="6119447" cy="407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04" y="937846"/>
            <a:ext cx="9754333" cy="56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A789BE-4669-4FA3-A458-386106377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6286">
            <a:off x="172477" y="1940763"/>
            <a:ext cx="774330" cy="73305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307292"/>
            <a:ext cx="11754154" cy="3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80" y="1305238"/>
            <a:ext cx="5800358" cy="60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3292" y="19379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0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4" y="1346705"/>
            <a:ext cx="11065852" cy="52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EB69D7-5693-4FE3-9D2B-D0EC914B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7367">
            <a:off x="-37246" y="1879419"/>
            <a:ext cx="774330" cy="73305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6" y="1277852"/>
            <a:ext cx="9847018" cy="46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6" y="2329961"/>
            <a:ext cx="10868757" cy="38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/>
          <a:stretch/>
        </p:blipFill>
        <p:spPr bwMode="auto">
          <a:xfrm>
            <a:off x="490903" y="1043354"/>
            <a:ext cx="4501754" cy="565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4" y="1391706"/>
            <a:ext cx="6119446" cy="521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07" y="965155"/>
            <a:ext cx="7798045" cy="57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0529" y="1589728"/>
            <a:ext cx="3427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Dans ton bureau de l’avenir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r="27474"/>
          <a:stretch/>
        </p:blipFill>
        <p:spPr bwMode="auto">
          <a:xfrm>
            <a:off x="455021" y="3774831"/>
            <a:ext cx="2264733" cy="222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127" y="944180"/>
            <a:ext cx="11521745" cy="5773991"/>
          </a:xfrm>
          <a:prstGeom prst="rect">
            <a:avLst/>
          </a:prstGeom>
          <a:solidFill>
            <a:srgbClr val="FCFC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phrase négative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…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construit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négation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souvent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…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conjugué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trouve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Lorsque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compléments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d’objet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remplacés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pronoms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règles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mêmes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phrase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affirmative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l’a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montré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93487F7-16F7-4EF2-9DB4-312577730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74211"/>
              </p:ext>
            </p:extLst>
          </p:nvPr>
        </p:nvGraphicFramePr>
        <p:xfrm>
          <a:off x="877957" y="1467817"/>
          <a:ext cx="10651435" cy="24945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4451">
                  <a:extLst>
                    <a:ext uri="{9D8B030D-6E8A-4147-A177-3AD203B41FA5}">
                      <a16:colId xmlns:a16="http://schemas.microsoft.com/office/drawing/2014/main" val="1907421948"/>
                    </a:ext>
                  </a:extLst>
                </a:gridCol>
                <a:gridCol w="984451">
                  <a:extLst>
                    <a:ext uri="{9D8B030D-6E8A-4147-A177-3AD203B41FA5}">
                      <a16:colId xmlns:a16="http://schemas.microsoft.com/office/drawing/2014/main" val="3937094168"/>
                    </a:ext>
                  </a:extLst>
                </a:gridCol>
                <a:gridCol w="2243257">
                  <a:extLst>
                    <a:ext uri="{9D8B030D-6E8A-4147-A177-3AD203B41FA5}">
                      <a16:colId xmlns:a16="http://schemas.microsoft.com/office/drawing/2014/main" val="1214393083"/>
                    </a:ext>
                  </a:extLst>
                </a:gridCol>
                <a:gridCol w="984451">
                  <a:extLst>
                    <a:ext uri="{9D8B030D-6E8A-4147-A177-3AD203B41FA5}">
                      <a16:colId xmlns:a16="http://schemas.microsoft.com/office/drawing/2014/main" val="4264237555"/>
                    </a:ext>
                  </a:extLst>
                </a:gridCol>
                <a:gridCol w="1613853">
                  <a:extLst>
                    <a:ext uri="{9D8B030D-6E8A-4147-A177-3AD203B41FA5}">
                      <a16:colId xmlns:a16="http://schemas.microsoft.com/office/drawing/2014/main" val="1671929956"/>
                    </a:ext>
                  </a:extLst>
                </a:gridCol>
                <a:gridCol w="2243257">
                  <a:extLst>
                    <a:ext uri="{9D8B030D-6E8A-4147-A177-3AD203B41FA5}">
                      <a16:colId xmlns:a16="http://schemas.microsoft.com/office/drawing/2014/main" val="1029939903"/>
                    </a:ext>
                  </a:extLst>
                </a:gridCol>
                <a:gridCol w="1597715">
                  <a:extLst>
                    <a:ext uri="{9D8B030D-6E8A-4147-A177-3AD203B41FA5}">
                      <a16:colId xmlns:a16="http://schemas.microsoft.com/office/drawing/2014/main" val="1613413359"/>
                    </a:ext>
                  </a:extLst>
                </a:gridCol>
              </a:tblGrid>
              <a:tr h="797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verbe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conjugué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participe passé</a:t>
                      </a: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</a:t>
                      </a: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735855905"/>
                  </a:ext>
                </a:extLst>
              </a:tr>
              <a:tr h="848361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montre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chemin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559457386"/>
                  </a:ext>
                </a:extLst>
              </a:tr>
              <a:tr h="848361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montré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chemin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6296997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52B2EB-C737-4033-8F72-71871C85069C}"/>
              </a:ext>
            </a:extLst>
          </p:cNvPr>
          <p:cNvSpPr txBox="1"/>
          <p:nvPr/>
        </p:nvSpPr>
        <p:spPr>
          <a:xfrm>
            <a:off x="424070" y="4272677"/>
            <a:ext cx="117679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a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élision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lettre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devant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voyelles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(a, e, i, o, u, y)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muet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ballon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4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entendons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rien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!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habitue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enfants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sucre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3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076" y="1110517"/>
            <a:ext cx="11084170" cy="55247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0996F"/>
                </a:solidFill>
                <a:latin typeface="noway"/>
              </a:rPr>
              <a:t>Quelles sont les autres constructions négatives ?</a:t>
            </a:r>
          </a:p>
          <a:p>
            <a:r>
              <a:rPr lang="fr-FR" b="1" i="1" dirty="0">
                <a:solidFill>
                  <a:srgbClr val="000000"/>
                </a:solidFill>
              </a:rPr>
              <a:t>Ne</a:t>
            </a:r>
            <a:r>
              <a:rPr lang="fr-FR" dirty="0">
                <a:solidFill>
                  <a:srgbClr val="000000"/>
                </a:solidFill>
              </a:rPr>
              <a:t> peut être combiné avec </a:t>
            </a:r>
            <a:r>
              <a:rPr lang="fr-FR" dirty="0">
                <a:solidFill>
                  <a:srgbClr val="326EB7"/>
                </a:solidFill>
                <a:hlinkClick r:id="rId2"/>
              </a:rPr>
              <a:t>des adverbes</a:t>
            </a:r>
            <a:r>
              <a:rPr lang="fr-FR" dirty="0">
                <a:solidFill>
                  <a:srgbClr val="000000"/>
                </a:solidFill>
              </a:rPr>
              <a:t> ou des mots indéfinis afin d’exprimer diverses nuances de sens.</a:t>
            </a:r>
          </a:p>
          <a:p>
            <a:pPr>
              <a:buFont typeface="Arial"/>
              <a:buChar char="•"/>
            </a:pPr>
            <a:r>
              <a:rPr lang="fr-FR" b="1" i="1" dirty="0">
                <a:solidFill>
                  <a:srgbClr val="000000"/>
                </a:solidFill>
                <a:latin typeface="noway"/>
              </a:rPr>
              <a:t>ne … personne</a:t>
            </a:r>
            <a:br>
              <a:rPr lang="fr-FR" dirty="0">
                <a:solidFill>
                  <a:srgbClr val="000000"/>
                </a:solidFill>
                <a:latin typeface="noway"/>
              </a:rPr>
            </a:br>
            <a:r>
              <a:rPr lang="fr-FR" dirty="0">
                <a:solidFill>
                  <a:srgbClr val="000000"/>
                </a:solidFill>
                <a:latin typeface="noway"/>
              </a:rPr>
              <a:t>Exemple :Je ne vois personne dans la rue.</a:t>
            </a:r>
          </a:p>
          <a:p>
            <a:pPr>
              <a:buFont typeface="Arial"/>
              <a:buChar char="•"/>
            </a:pPr>
            <a:r>
              <a:rPr lang="fr-FR" b="1" i="1" dirty="0">
                <a:solidFill>
                  <a:srgbClr val="000000"/>
                </a:solidFill>
                <a:latin typeface="noway"/>
              </a:rPr>
              <a:t>ne … rien</a:t>
            </a:r>
            <a:br>
              <a:rPr lang="fr-FR" b="1" dirty="0">
                <a:solidFill>
                  <a:srgbClr val="000000"/>
                </a:solidFill>
                <a:latin typeface="noway"/>
              </a:rPr>
            </a:br>
            <a:r>
              <a:rPr lang="fr-FR" dirty="0">
                <a:solidFill>
                  <a:srgbClr val="000000"/>
                </a:solidFill>
                <a:latin typeface="noway"/>
              </a:rPr>
              <a:t>Exemple :Il n’y a rien de plus beau.</a:t>
            </a:r>
          </a:p>
          <a:p>
            <a:pPr>
              <a:buFont typeface="Arial"/>
              <a:buChar char="•"/>
            </a:pPr>
            <a:r>
              <a:rPr lang="fr-FR" b="1" i="1" dirty="0">
                <a:solidFill>
                  <a:srgbClr val="000000"/>
                </a:solidFill>
                <a:latin typeface="noway"/>
              </a:rPr>
              <a:t>ne … jamais </a:t>
            </a:r>
            <a:r>
              <a:rPr lang="fr-FR" dirty="0">
                <a:solidFill>
                  <a:srgbClr val="000000"/>
                </a:solidFill>
                <a:latin typeface="noway"/>
              </a:rPr>
              <a:t>(négation de </a:t>
            </a:r>
            <a:r>
              <a:rPr lang="fr-FR" i="1" dirty="0">
                <a:solidFill>
                  <a:srgbClr val="000000"/>
                </a:solidFill>
                <a:latin typeface="noway"/>
              </a:rPr>
              <a:t>toujours, souvent, quelquefois, parfois</a:t>
            </a:r>
            <a:r>
              <a:rPr lang="fr-FR" dirty="0">
                <a:solidFill>
                  <a:srgbClr val="000000"/>
                </a:solidFill>
                <a:latin typeface="noway"/>
              </a:rPr>
              <a:t>)Exemple :Il n’y a jamais de fumée sans feu.</a:t>
            </a:r>
          </a:p>
          <a:p>
            <a:pPr>
              <a:buFont typeface="Arial"/>
              <a:buChar char="•"/>
            </a:pPr>
            <a:r>
              <a:rPr lang="fr-FR" b="1" i="1" dirty="0">
                <a:solidFill>
                  <a:srgbClr val="000000"/>
                </a:solidFill>
                <a:latin typeface="noway"/>
              </a:rPr>
              <a:t>ne … plus</a:t>
            </a:r>
            <a:r>
              <a:rPr lang="fr-FR" i="1" dirty="0">
                <a:solidFill>
                  <a:srgbClr val="000000"/>
                </a:solidFill>
                <a:latin typeface="noway"/>
              </a:rPr>
              <a:t> </a:t>
            </a:r>
            <a:r>
              <a:rPr lang="fr-FR" dirty="0">
                <a:solidFill>
                  <a:srgbClr val="000000"/>
                </a:solidFill>
                <a:latin typeface="noway"/>
              </a:rPr>
              <a:t>(négation de </a:t>
            </a:r>
            <a:r>
              <a:rPr lang="fr-FR" i="1" dirty="0">
                <a:solidFill>
                  <a:srgbClr val="000000"/>
                </a:solidFill>
                <a:latin typeface="noway"/>
              </a:rPr>
              <a:t>encore</a:t>
            </a:r>
            <a:r>
              <a:rPr lang="fr-FR" dirty="0">
                <a:solidFill>
                  <a:srgbClr val="000000"/>
                </a:solidFill>
                <a:latin typeface="noway"/>
              </a:rPr>
              <a:t> et </a:t>
            </a:r>
            <a:r>
              <a:rPr lang="fr-FR" i="1" dirty="0">
                <a:solidFill>
                  <a:srgbClr val="000000"/>
                </a:solidFill>
                <a:latin typeface="noway"/>
              </a:rPr>
              <a:t>toujours</a:t>
            </a:r>
            <a:r>
              <a:rPr lang="fr-FR" dirty="0">
                <a:solidFill>
                  <a:srgbClr val="000000"/>
                </a:solidFill>
                <a:latin typeface="noway"/>
              </a:rPr>
              <a:t>)Exemple :Léa n’habite plus à Strasbourg.</a:t>
            </a:r>
          </a:p>
          <a:p>
            <a:pPr>
              <a:buFont typeface="Arial"/>
              <a:buChar char="•"/>
            </a:pPr>
            <a:r>
              <a:rPr lang="fr-FR" b="1" i="1" dirty="0">
                <a:solidFill>
                  <a:srgbClr val="000000"/>
                </a:solidFill>
                <a:latin typeface="noway"/>
              </a:rPr>
              <a:t>ne … aucun</a:t>
            </a:r>
            <a:br>
              <a:rPr lang="fr-FR" dirty="0">
                <a:solidFill>
                  <a:srgbClr val="000000"/>
                </a:solidFill>
                <a:latin typeface="noway"/>
              </a:rPr>
            </a:br>
            <a:r>
              <a:rPr lang="fr-FR" dirty="0">
                <a:solidFill>
                  <a:srgbClr val="000000"/>
                </a:solidFill>
                <a:latin typeface="noway"/>
              </a:rPr>
              <a:t>Exemple :Je ne connais aucun bon dentiste.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9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920"/>
            <a:ext cx="12130639" cy="44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15"/>
          <a:stretch/>
        </p:blipFill>
        <p:spPr bwMode="auto">
          <a:xfrm>
            <a:off x="41030" y="1497073"/>
            <a:ext cx="597877" cy="5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9" y="1027233"/>
            <a:ext cx="11318997" cy="56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2" y="1625826"/>
            <a:ext cx="11965719" cy="35384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1.Faites l’activité 5,6,7 à la page 55.</a:t>
            </a:r>
          </a:p>
          <a:p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2.Apprenez 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égle de </a:t>
            </a: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la phrase</a:t>
            </a:r>
            <a:r>
              <a:rPr kumimoji="0" lang="fr-FR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négative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07" y="4058760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6" y="1102336"/>
            <a:ext cx="11819535" cy="522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EB5018-44BF-4E1A-997F-A2D32107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2960">
            <a:off x="3586210" y="994550"/>
            <a:ext cx="1535330" cy="7744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54B7B-98B2-45CC-A8DC-5F5232E5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06673"/>
            <a:ext cx="1694936" cy="5179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68" y="1229936"/>
            <a:ext cx="6199335" cy="58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1977106"/>
            <a:ext cx="3286733" cy="41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36" y="1909483"/>
            <a:ext cx="7175244" cy="48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51" y="3212120"/>
            <a:ext cx="6101385" cy="343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5" y="1791814"/>
            <a:ext cx="10681188" cy="474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50" y="1107777"/>
            <a:ext cx="12086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Observons ense</a:t>
            </a:r>
            <a:r>
              <a:rPr lang="en-US" sz="2800" b="1" dirty="0" err="1">
                <a:solidFill>
                  <a:srgbClr val="002060"/>
                </a:solidFill>
              </a:rPr>
              <a:t>mble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l’emploi</a:t>
            </a:r>
            <a:r>
              <a:rPr lang="en-US" sz="2800" b="1" dirty="0">
                <a:solidFill>
                  <a:srgbClr val="002060"/>
                </a:solidFill>
              </a:rPr>
              <a:t>  du  temps et </a:t>
            </a:r>
            <a:r>
              <a:rPr lang="en-US" sz="2800" b="1" dirty="0" err="1">
                <a:solidFill>
                  <a:srgbClr val="002060"/>
                </a:solidFill>
              </a:rPr>
              <a:t>faites</a:t>
            </a:r>
            <a:r>
              <a:rPr lang="en-US" sz="2800" b="1" dirty="0">
                <a:solidFill>
                  <a:srgbClr val="002060"/>
                </a:solidFill>
              </a:rPr>
              <a:t> attention aux mots nouveaux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5" y="1113691"/>
            <a:ext cx="7143261" cy="53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4953" y="2520352"/>
            <a:ext cx="301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Apprenons les matiers de la classe!  </a:t>
            </a:r>
          </a:p>
        </p:txBody>
      </p:sp>
    </p:spTree>
    <p:extLst>
      <p:ext uri="{BB962C8B-B14F-4D97-AF65-F5344CB8AC3E}">
        <p14:creationId xmlns:p14="http://schemas.microsoft.com/office/powerpoint/2010/main" val="35082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b="3122"/>
          <a:stretch/>
        </p:blipFill>
        <p:spPr bwMode="auto">
          <a:xfrm>
            <a:off x="2365863" y="1120698"/>
            <a:ext cx="8044230" cy="56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18" y="1147762"/>
            <a:ext cx="7260981" cy="545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1268</TotalTime>
  <Words>318</Words>
  <Application>Microsoft Office PowerPoint</Application>
  <PresentationFormat>Широкоэкранный</PresentationFormat>
  <Paragraphs>60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noway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ILYOS</cp:lastModifiedBy>
  <cp:revision>125</cp:revision>
  <dcterms:created xsi:type="dcterms:W3CDTF">2020-09-24T15:27:08Z</dcterms:created>
  <dcterms:modified xsi:type="dcterms:W3CDTF">2020-12-23T02:11:29Z</dcterms:modified>
</cp:coreProperties>
</file>