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02BE21"/>
    <a:srgbClr val="EB4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5" autoAdjust="0"/>
    <p:restoredTop sz="98779" autoAdjust="0"/>
  </p:normalViewPr>
  <p:slideViewPr>
    <p:cSldViewPr snapToGrid="0">
      <p:cViewPr varScale="1">
        <p:scale>
          <a:sx n="71" d="100"/>
          <a:sy n="71" d="100"/>
        </p:scale>
        <p:origin x="9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2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30454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062189" y="81620"/>
            <a:ext cx="2292351" cy="14395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062188" y="111014"/>
            <a:ext cx="2292352" cy="14101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 smtClean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18134" y="1781195"/>
            <a:ext cx="10986269" cy="178414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règles 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respecter dans la classe </a:t>
            </a:r>
            <a:endParaRPr lang="fr-FR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81620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285DE14-1150-4603-9276-2FF0B118E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939" y="363321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7E20E66-0A25-4FC6-B6F6-3612CF166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4" t="23853" r="12821" b="26238"/>
          <a:stretch/>
        </p:blipFill>
        <p:spPr>
          <a:xfrm>
            <a:off x="443946" y="1909063"/>
            <a:ext cx="11673224" cy="4102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A789BE-4669-4FA3-A458-38610637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6286">
            <a:off x="172477" y="1940763"/>
            <a:ext cx="774330" cy="7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3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44F45C-1281-4362-AE8C-D604BB47DF88}"/>
              </a:ext>
            </a:extLst>
          </p:cNvPr>
          <p:cNvSpPr txBox="1"/>
          <p:nvPr/>
        </p:nvSpPr>
        <p:spPr>
          <a:xfrm>
            <a:off x="866164" y="1652522"/>
            <a:ext cx="84120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0" i="0" dirty="0">
                <a:solidFill>
                  <a:srgbClr val="002060"/>
                </a:solidFill>
                <a:effectLst/>
                <a:latin typeface="Open Sans"/>
              </a:rPr>
              <a:t>Il y a des pommes </a:t>
            </a:r>
            <a:r>
              <a:rPr lang="fr-FR" sz="4800" b="1" i="0" dirty="0">
                <a:solidFill>
                  <a:srgbClr val="002060"/>
                </a:solidFill>
                <a:effectLst/>
                <a:latin typeface="Open Sans"/>
              </a:rPr>
              <a:t>sur</a:t>
            </a:r>
            <a:r>
              <a:rPr lang="fr-FR" sz="4800" b="0" i="0" dirty="0">
                <a:solidFill>
                  <a:srgbClr val="002060"/>
                </a:solidFill>
                <a:effectLst/>
                <a:latin typeface="Open Sans"/>
              </a:rPr>
              <a:t> la table. </a:t>
            </a:r>
          </a:p>
          <a:p>
            <a:endParaRPr lang="fr-FR" sz="3600" dirty="0">
              <a:solidFill>
                <a:srgbClr val="002060"/>
              </a:solidFill>
              <a:latin typeface="Open Sans"/>
            </a:endParaRPr>
          </a:p>
          <a:p>
            <a:endParaRPr lang="fr-FR" sz="3600" b="0" i="0" dirty="0">
              <a:solidFill>
                <a:srgbClr val="002060"/>
              </a:solidFill>
              <a:effectLst/>
              <a:latin typeface="Open Sans"/>
            </a:endParaRPr>
          </a:p>
          <a:p>
            <a:endParaRPr lang="fr-FR" sz="3600" dirty="0">
              <a:solidFill>
                <a:srgbClr val="002060"/>
              </a:solidFill>
              <a:latin typeface="Open Sans"/>
            </a:endParaRPr>
          </a:p>
          <a:p>
            <a:endParaRPr lang="fr-FR" sz="3600" b="0" i="0" dirty="0">
              <a:solidFill>
                <a:srgbClr val="002060"/>
              </a:solidFill>
              <a:effectLst/>
              <a:latin typeface="Open Sa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98352B-BB14-4381-89C3-7927E1543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606" y="2637660"/>
            <a:ext cx="4828958" cy="2693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37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BCF6DF-A1C0-44CB-88D5-FC99F519C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8" t="31804" r="12914" b="29228"/>
          <a:stretch/>
        </p:blipFill>
        <p:spPr>
          <a:xfrm>
            <a:off x="70393" y="1784756"/>
            <a:ext cx="12051214" cy="32884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EB69D7-5693-4FE3-9D2B-D0EC914BD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7367">
            <a:off x="-37246" y="1879419"/>
            <a:ext cx="774330" cy="7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9EEB085-F4E8-4971-B768-914572E7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334"/>
            <a:ext cx="10515600" cy="4351338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3200" b="0" i="0" dirty="0" smtClean="0">
                <a:solidFill>
                  <a:srgbClr val="002060"/>
                </a:solidFill>
                <a:effectLst/>
                <a:latin typeface="PT Sans"/>
              </a:rPr>
              <a:t>  I</a:t>
            </a:r>
            <a:r>
              <a:rPr lang="fr-FR" sz="3200" b="1" i="0" dirty="0" smtClean="0">
                <a:solidFill>
                  <a:srgbClr val="002060"/>
                </a:solidFill>
                <a:effectLst/>
                <a:latin typeface="PT Sans"/>
              </a:rPr>
              <a:t>l </a:t>
            </a:r>
            <a:r>
              <a:rPr lang="fr-FR" sz="3200" b="1" i="0" dirty="0">
                <a:solidFill>
                  <a:srgbClr val="002060"/>
                </a:solidFill>
                <a:effectLst/>
                <a:latin typeface="PT Sans"/>
              </a:rPr>
              <a:t>faut</a:t>
            </a:r>
            <a:r>
              <a:rPr lang="fr-FR" sz="3200" b="0" i="0" dirty="0">
                <a:solidFill>
                  <a:srgbClr val="002060"/>
                </a:solidFill>
                <a:effectLst/>
                <a:latin typeface="PT Sans"/>
              </a:rPr>
              <a:t> </a:t>
            </a:r>
            <a:r>
              <a:rPr lang="fr-FR" sz="3200" b="0" i="0" dirty="0" smtClean="0">
                <a:solidFill>
                  <a:srgbClr val="002060"/>
                </a:solidFill>
                <a:effectLst/>
                <a:latin typeface="PT Sans"/>
              </a:rPr>
              <a:t>iborasini </a:t>
            </a:r>
            <a:r>
              <a:rPr lang="fr-FR" sz="3200" b="0" i="0" dirty="0" smtClean="0">
                <a:solidFill>
                  <a:srgbClr val="002060"/>
                </a:solidFill>
                <a:effectLst/>
                <a:latin typeface="PT Sans"/>
              </a:rPr>
              <a:t>o</a:t>
            </a:r>
            <a:r>
              <a:rPr lang="en-US" sz="3200" dirty="0" smtClean="0">
                <a:solidFill>
                  <a:srgbClr val="002060"/>
                </a:solidFill>
                <a:latin typeface="PT Sans"/>
              </a:rPr>
              <a:t>‘</a:t>
            </a:r>
            <a:r>
              <a:rPr lang="fr-FR" sz="3200" b="0" i="0" dirty="0" smtClean="0">
                <a:solidFill>
                  <a:srgbClr val="002060"/>
                </a:solidFill>
                <a:effectLst/>
                <a:latin typeface="PT Sans"/>
              </a:rPr>
              <a:t>zbek </a:t>
            </a:r>
            <a:r>
              <a:rPr lang="fr-FR" sz="3200" b="0" i="0" dirty="0" smtClean="0">
                <a:solidFill>
                  <a:srgbClr val="002060"/>
                </a:solidFill>
                <a:effectLst/>
                <a:latin typeface="PT Sans"/>
              </a:rPr>
              <a:t>tilida </a:t>
            </a:r>
            <a:r>
              <a:rPr lang="ru-RU" sz="3200" b="0" i="0" dirty="0">
                <a:solidFill>
                  <a:srgbClr val="002060"/>
                </a:solidFill>
                <a:effectLst/>
                <a:latin typeface="PT Sans"/>
              </a:rPr>
              <a:t> </a:t>
            </a:r>
            <a:r>
              <a:rPr lang="en-US" sz="3200" i="1" u="sng" dirty="0" err="1" smtClean="0">
                <a:solidFill>
                  <a:srgbClr val="002060"/>
                </a:solidFill>
                <a:latin typeface="PT Sans"/>
              </a:rPr>
              <a:t>kerak</a:t>
            </a:r>
            <a:r>
              <a:rPr lang="en-US" sz="3200" i="1" u="sng" dirty="0" smtClean="0">
                <a:solidFill>
                  <a:srgbClr val="002060"/>
                </a:solidFill>
                <a:latin typeface="PT Sans"/>
              </a:rPr>
              <a:t>, </a:t>
            </a:r>
            <a:r>
              <a:rPr lang="en-US" sz="3200" i="1" u="sng" dirty="0" err="1" smtClean="0">
                <a:solidFill>
                  <a:srgbClr val="002060"/>
                </a:solidFill>
                <a:latin typeface="PT Sans"/>
              </a:rPr>
              <a:t>zarur</a:t>
            </a:r>
            <a:r>
              <a:rPr lang="en-US" sz="3200" i="1" u="sng" dirty="0" smtClean="0">
                <a:solidFill>
                  <a:srgbClr val="002060"/>
                </a:solidFill>
                <a:latin typeface="PT Sans"/>
              </a:rPr>
              <a:t>  </a:t>
            </a:r>
            <a:r>
              <a:rPr lang="en-US" sz="3200" u="sng" dirty="0" err="1" smtClean="0">
                <a:solidFill>
                  <a:srgbClr val="002060"/>
                </a:solidFill>
                <a:latin typeface="PT Sans"/>
              </a:rPr>
              <a:t>so‘zlari</a:t>
            </a:r>
            <a:r>
              <a:rPr lang="en-US" sz="3200" u="sng" dirty="0" smtClean="0">
                <a:solidFill>
                  <a:srgbClr val="002060"/>
                </a:solidFill>
                <a:latin typeface="PT Sans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PT Sans"/>
              </a:rPr>
              <a:t>bilan</a:t>
            </a:r>
            <a:r>
              <a:rPr lang="en-US" sz="3200" u="sng" dirty="0" smtClean="0">
                <a:solidFill>
                  <a:srgbClr val="002060"/>
                </a:solidFill>
                <a:latin typeface="PT Sans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PT Sans"/>
              </a:rPr>
              <a:t>tarjima</a:t>
            </a:r>
            <a:r>
              <a:rPr lang="en-US" sz="3200" u="sng" dirty="0" smtClean="0">
                <a:solidFill>
                  <a:srgbClr val="002060"/>
                </a:solidFill>
                <a:latin typeface="PT Sans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PT Sans"/>
              </a:rPr>
              <a:t>qilamiz</a:t>
            </a:r>
            <a:r>
              <a:rPr lang="ru-RU" sz="3200" b="0" i="1" dirty="0" smtClean="0">
                <a:solidFill>
                  <a:srgbClr val="002060"/>
                </a:solidFill>
                <a:effectLst/>
                <a:latin typeface="PT Sans"/>
              </a:rPr>
              <a:t>.</a:t>
            </a:r>
            <a:r>
              <a:rPr lang="ru-RU" sz="3200" b="0" i="0" dirty="0">
                <a:solidFill>
                  <a:srgbClr val="002060"/>
                </a:solidFill>
                <a:effectLst/>
                <a:latin typeface="PT Sans"/>
              </a:rPr>
              <a:t> </a:t>
            </a:r>
            <a:r>
              <a:rPr lang="en-US" sz="3200" dirty="0" err="1" smtClean="0">
                <a:solidFill>
                  <a:srgbClr val="002060"/>
                </a:solidFill>
                <a:latin typeface="PT Sans"/>
              </a:rPr>
              <a:t>Undan</a:t>
            </a:r>
            <a:r>
              <a:rPr lang="en-US" sz="3200" dirty="0" smtClean="0">
                <a:solidFill>
                  <a:srgbClr val="002060"/>
                </a:solidFill>
                <a:latin typeface="PT Sans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PT Sans"/>
              </a:rPr>
              <a:t>so‘ng</a:t>
            </a:r>
            <a:r>
              <a:rPr lang="en-US" sz="3200" dirty="0" smtClean="0">
                <a:solidFill>
                  <a:srgbClr val="002060"/>
                </a:solidFill>
                <a:latin typeface="PT Sans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PT Sans"/>
              </a:rPr>
              <a:t>doim</a:t>
            </a:r>
            <a:r>
              <a:rPr lang="en-US" sz="3200" dirty="0" smtClean="0">
                <a:solidFill>
                  <a:srgbClr val="002060"/>
                </a:solidFill>
                <a:latin typeface="PT Sans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PT Sans"/>
              </a:rPr>
              <a:t>fe’lning</a:t>
            </a:r>
            <a:r>
              <a:rPr lang="en-US" sz="3200" dirty="0" smtClean="0">
                <a:solidFill>
                  <a:srgbClr val="002060"/>
                </a:solidFill>
                <a:latin typeface="PT Sans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PT Sans"/>
              </a:rPr>
              <a:t>Infinitiv</a:t>
            </a:r>
            <a:r>
              <a:rPr lang="en-US" sz="3200" dirty="0" smtClean="0">
                <a:solidFill>
                  <a:srgbClr val="002060"/>
                </a:solidFill>
                <a:latin typeface="PT Sans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PT Sans"/>
              </a:rPr>
              <a:t>shakli</a:t>
            </a:r>
            <a:r>
              <a:rPr lang="en-US" sz="3200" dirty="0" smtClean="0">
                <a:solidFill>
                  <a:srgbClr val="002060"/>
                </a:solidFill>
                <a:latin typeface="PT Sans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PT Sans"/>
              </a:rPr>
              <a:t>keladi</a:t>
            </a:r>
            <a:r>
              <a:rPr lang="en-US" sz="3200" dirty="0" smtClean="0">
                <a:solidFill>
                  <a:srgbClr val="002060"/>
                </a:solidFill>
                <a:latin typeface="PT Sans"/>
              </a:rPr>
              <a:t>. </a:t>
            </a:r>
            <a:endParaRPr lang="ru-RU" sz="3200" b="0" i="0" dirty="0">
              <a:solidFill>
                <a:srgbClr val="002060"/>
              </a:solidFill>
              <a:effectLst/>
              <a:latin typeface="PT Sans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3200" b="1" i="0" dirty="0" smtClean="0">
                <a:solidFill>
                  <a:srgbClr val="002060"/>
                </a:solidFill>
                <a:effectLst/>
                <a:latin typeface="PT Sans"/>
              </a:rPr>
              <a:t> 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PT Sans"/>
              </a:rPr>
              <a:t>+</a:t>
            </a:r>
            <a:r>
              <a:rPr lang="ru-RU" sz="3200" b="0" i="0" dirty="0">
                <a:solidFill>
                  <a:srgbClr val="002060"/>
                </a:solidFill>
                <a:effectLst/>
                <a:latin typeface="PT Sans"/>
              </a:rPr>
              <a:t> </a:t>
            </a:r>
            <a:r>
              <a:rPr lang="fr-FR" sz="3200" b="1" i="0" dirty="0">
                <a:solidFill>
                  <a:srgbClr val="002060"/>
                </a:solidFill>
                <a:effectLst/>
                <a:latin typeface="PT Sans"/>
              </a:rPr>
              <a:t>Il faut</a:t>
            </a:r>
            <a:r>
              <a:rPr lang="fr-FR" sz="3200" b="0" i="0" dirty="0">
                <a:solidFill>
                  <a:srgbClr val="002060"/>
                </a:solidFill>
                <a:effectLst/>
                <a:latin typeface="PT Sans"/>
              </a:rPr>
              <a:t> bien travailler en classe.  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fr-FR" sz="3200" b="0" i="0" dirty="0" smtClean="0">
                <a:solidFill>
                  <a:srgbClr val="002060"/>
                </a:solidFill>
                <a:effectLst/>
                <a:latin typeface="PT Sans"/>
              </a:rPr>
              <a:t> ? </a:t>
            </a:r>
            <a:r>
              <a:rPr lang="fr-FR" sz="3200" b="0" i="0" dirty="0">
                <a:solidFill>
                  <a:srgbClr val="002060"/>
                </a:solidFill>
                <a:effectLst/>
                <a:latin typeface="PT Sans"/>
              </a:rPr>
              <a:t>Faut-il bien travailler?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fr-FR" sz="3200" b="0" i="0" dirty="0" smtClean="0">
                <a:solidFill>
                  <a:srgbClr val="002060"/>
                </a:solidFill>
                <a:effectLst/>
                <a:latin typeface="PT Sans"/>
              </a:rPr>
              <a:t> Oui</a:t>
            </a:r>
            <a:r>
              <a:rPr lang="fr-FR" sz="3200" b="0" i="0" dirty="0">
                <a:solidFill>
                  <a:srgbClr val="002060"/>
                </a:solidFill>
                <a:effectLst/>
                <a:latin typeface="PT Sans"/>
              </a:rPr>
              <a:t>, il faut bien travailler.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fr-FR" sz="3200" b="0" i="0" dirty="0" smtClean="0">
                <a:solidFill>
                  <a:srgbClr val="002060"/>
                </a:solidFill>
                <a:effectLst/>
                <a:latin typeface="PT Sans"/>
              </a:rPr>
              <a:t> - </a:t>
            </a:r>
            <a:r>
              <a:rPr lang="fr-FR" sz="3200" b="0" i="0" dirty="0">
                <a:solidFill>
                  <a:srgbClr val="002060"/>
                </a:solidFill>
                <a:effectLst/>
                <a:latin typeface="PT Sans"/>
              </a:rPr>
              <a:t>Il ne faut pas manger en classe.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33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C27B8B-9A07-4A38-A750-94C905526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34" r="10494" b="61995"/>
          <a:stretch/>
        </p:blipFill>
        <p:spPr>
          <a:xfrm>
            <a:off x="302003" y="1451295"/>
            <a:ext cx="11755416" cy="43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84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 faut 6.4 Lesson. - ppt video online download">
            <a:extLst>
              <a:ext uri="{FF2B5EF4-FFF2-40B4-BE49-F238E27FC236}">
                <a16:creationId xmlns:a16="http://schemas.microsoft.com/office/drawing/2014/main" xmlns="" id="{C8BF6FA8-511E-4365-8395-88FC19719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t="7828" b="24037"/>
          <a:stretch/>
        </p:blipFill>
        <p:spPr bwMode="auto">
          <a:xfrm>
            <a:off x="1023456" y="1233181"/>
            <a:ext cx="9404060" cy="51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086873-B179-4894-AC7A-E911486A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0" y="623986"/>
            <a:ext cx="1871313" cy="187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73A80F-A545-4086-A58C-A7D69F8FD7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2049" b="-2947"/>
          <a:stretch/>
        </p:blipFill>
        <p:spPr>
          <a:xfrm>
            <a:off x="5855992" y="2088323"/>
            <a:ext cx="4420521" cy="464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81677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70551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358463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Faites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5,6,7 à la page 47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règles 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respecter dans la 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8142"/>
            <a:ext cx="3307975" cy="286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65825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85A63A-3471-4F17-B854-C4CB0F240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0" t="29480" r="27821" b="48379"/>
          <a:stretch/>
        </p:blipFill>
        <p:spPr>
          <a:xfrm>
            <a:off x="92279" y="2120315"/>
            <a:ext cx="11789198" cy="2988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1BA236-E013-49D7-AE06-87737E495510}"/>
              </a:ext>
            </a:extLst>
          </p:cNvPr>
          <p:cNvSpPr txBox="1"/>
          <p:nvPr/>
        </p:nvSpPr>
        <p:spPr>
          <a:xfrm>
            <a:off x="1852853" y="1335395"/>
            <a:ext cx="8268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Lisez et apprenez par cœur cette poésie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6013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64D141-6D50-46DD-8194-65562E3C4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7" t="14311" r="25688" b="47402"/>
          <a:stretch/>
        </p:blipFill>
        <p:spPr>
          <a:xfrm>
            <a:off x="357488" y="1279751"/>
            <a:ext cx="11336765" cy="49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223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26B63F-7FD2-4BDD-8BA5-E2C4EA342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0" t="47829" r="25550" b="5321"/>
          <a:stretch/>
        </p:blipFill>
        <p:spPr>
          <a:xfrm>
            <a:off x="773185" y="1140901"/>
            <a:ext cx="10645630" cy="56471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B7621C-28DC-43E8-9F63-6F3BED688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82" t="13619" r="20527" b="44288"/>
          <a:stretch/>
        </p:blipFill>
        <p:spPr>
          <a:xfrm rot="16200000">
            <a:off x="5250066" y="531181"/>
            <a:ext cx="1035971" cy="2054074"/>
          </a:xfrm>
          <a:prstGeom prst="ellipse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EB5018-44BF-4E1A-997F-A2D32107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2960">
            <a:off x="3586210" y="994550"/>
            <a:ext cx="1535330" cy="7744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D354B7B-98B2-45CC-A8DC-5F5232E54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06673"/>
            <a:ext cx="1694936" cy="5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55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D3873-609C-4448-87EE-C6CB3180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2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latin typeface="+mn-lt"/>
              </a:rPr>
              <a:t>Et nous sommes besoin de savoir les </a:t>
            </a:r>
            <a:r>
              <a:rPr lang="fr-FR" sz="3600" b="1" dirty="0" err="1">
                <a:solidFill>
                  <a:srgbClr val="002060"/>
                </a:solidFill>
                <a:latin typeface="+mn-lt"/>
              </a:rPr>
              <a:t>régles</a:t>
            </a:r>
            <a:r>
              <a:rPr lang="fr-FR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3600" b="1" dirty="0" err="1">
                <a:solidFill>
                  <a:srgbClr val="002060"/>
                </a:solidFill>
                <a:latin typeface="+mn-lt"/>
              </a:rPr>
              <a:t>dessuous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D51596-63EF-4C18-B4F4-68D5B1605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61" b="51044"/>
          <a:stretch/>
        </p:blipFill>
        <p:spPr>
          <a:xfrm>
            <a:off x="1735822" y="1480961"/>
            <a:ext cx="8247077" cy="52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8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7B096A-5F07-41C0-982E-D0E74EF01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51"/>
          <a:stretch/>
        </p:blipFill>
        <p:spPr>
          <a:xfrm>
            <a:off x="1377161" y="964734"/>
            <a:ext cx="8614128" cy="58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 règles de vie en classe - Maxicours">
            <a:extLst>
              <a:ext uri="{FF2B5EF4-FFF2-40B4-BE49-F238E27FC236}">
                <a16:creationId xmlns:a16="http://schemas.microsoft.com/office/drawing/2014/main" xmlns="" id="{53BBBCC5-F16D-41D0-816E-8802CD32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31" y="2655398"/>
            <a:ext cx="9902723" cy="320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4CFA22-8720-4D04-AF0F-7BCCB9F269C8}"/>
              </a:ext>
            </a:extLst>
          </p:cNvPr>
          <p:cNvSpPr txBox="1"/>
          <p:nvPr/>
        </p:nvSpPr>
        <p:spPr>
          <a:xfrm>
            <a:off x="2032233" y="1002485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 err="1">
                <a:solidFill>
                  <a:srgbClr val="002060"/>
                </a:solidFill>
              </a:rPr>
              <a:t>Reponds</a:t>
            </a:r>
            <a:r>
              <a:rPr lang="fr-FR" sz="3600" b="1" dirty="0">
                <a:solidFill>
                  <a:srgbClr val="002060"/>
                </a:solidFill>
              </a:rPr>
              <a:t> a la question!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9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481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15BB4A-9CFD-428D-ADA8-EB8AFF1D60A3}"/>
              </a:ext>
            </a:extLst>
          </p:cNvPr>
          <p:cNvSpPr txBox="1"/>
          <p:nvPr/>
        </p:nvSpPr>
        <p:spPr>
          <a:xfrm>
            <a:off x="3402244" y="905645"/>
            <a:ext cx="60946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lang="en-US" sz="6000" b="1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rammaire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083A0C-0018-43FE-92A4-BD5745FF3E12}"/>
              </a:ext>
            </a:extLst>
          </p:cNvPr>
          <p:cNvSpPr txBox="1"/>
          <p:nvPr/>
        </p:nvSpPr>
        <p:spPr>
          <a:xfrm>
            <a:off x="1431021" y="1921308"/>
            <a:ext cx="10760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1" dirty="0">
                <a:solidFill>
                  <a:srgbClr val="002060"/>
                </a:solidFill>
                <a:latin typeface="PT Mono"/>
              </a:rPr>
              <a:t>Aujourd’hui nous apprenons la proposition « Sur »</a:t>
            </a:r>
            <a:endParaRPr lang="ru-RU" sz="3200" b="1" i="0" dirty="0">
              <a:solidFill>
                <a:srgbClr val="002060"/>
              </a:solidFill>
              <a:effectLst/>
              <a:latin typeface="PT Mon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D3AD5A1-9FDE-4BA2-B580-35DA3600BE2C}"/>
              </a:ext>
            </a:extLst>
          </p:cNvPr>
          <p:cNvSpPr txBox="1"/>
          <p:nvPr/>
        </p:nvSpPr>
        <p:spPr>
          <a:xfrm>
            <a:off x="1623094" y="3217598"/>
            <a:ext cx="609460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i="0" dirty="0">
                <a:solidFill>
                  <a:srgbClr val="00B0F0"/>
                </a:solidFill>
                <a:effectLst/>
                <a:latin typeface="Open Sans"/>
              </a:rPr>
              <a:t>Sur</a:t>
            </a:r>
          </a:p>
          <a:p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Sur la table </a:t>
            </a:r>
            <a:r>
              <a:rPr lang="fr-FR" sz="2800" b="1" i="0" dirty="0">
                <a:solidFill>
                  <a:srgbClr val="00B0F0"/>
                </a:solidFill>
                <a:effectLst/>
                <a:latin typeface="Open Sans"/>
              </a:rPr>
              <a:t>   </a:t>
            </a:r>
          </a:p>
          <a:p>
            <a:endParaRPr lang="fr-FR" sz="3600" b="1" dirty="0">
              <a:solidFill>
                <a:srgbClr val="00B0F0"/>
              </a:solidFill>
              <a:latin typeface="Open Sans"/>
            </a:endParaRPr>
          </a:p>
          <a:p>
            <a:endParaRPr lang="fr-FR" sz="3600" b="1" i="0" dirty="0">
              <a:solidFill>
                <a:srgbClr val="00B0F0"/>
              </a:solidFill>
              <a:effectLst/>
              <a:latin typeface="Open San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1E8D947-C94B-426B-B19D-2EE839A78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831" y="4198427"/>
            <a:ext cx="4762500" cy="25717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0415D37-8296-4DAA-AEFF-F31A4B0A1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107" y="4018340"/>
            <a:ext cx="590463" cy="590463"/>
          </a:xfrm>
          <a:prstGeom prst="rect">
            <a:avLst/>
          </a:prstGeom>
        </p:spPr>
      </p:pic>
      <p:sp>
        <p:nvSpPr>
          <p:cNvPr id="26" name="Стрелка: вверх 25">
            <a:extLst>
              <a:ext uri="{FF2B5EF4-FFF2-40B4-BE49-F238E27FC236}">
                <a16:creationId xmlns:a16="http://schemas.microsoft.com/office/drawing/2014/main" xmlns="" id="{6245E1A0-DB33-40DC-9ABB-E72AACECD419}"/>
              </a:ext>
            </a:extLst>
          </p:cNvPr>
          <p:cNvSpPr/>
          <p:nvPr/>
        </p:nvSpPr>
        <p:spPr>
          <a:xfrm rot="8485439">
            <a:off x="7303321" y="4044744"/>
            <a:ext cx="258486" cy="5904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0126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1019</TotalTime>
  <Words>76</Words>
  <Application>Microsoft Office PowerPoint</Application>
  <PresentationFormat>Широкоэкранный</PresentationFormat>
  <Paragraphs>27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PT Mono</vt:lpstr>
      <vt:lpstr>PT Sans</vt:lpstr>
      <vt:lpstr>Wingdings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Et nous sommes besoin de savoir les régles dessuous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95</cp:revision>
  <dcterms:created xsi:type="dcterms:W3CDTF">2020-09-24T15:27:08Z</dcterms:created>
  <dcterms:modified xsi:type="dcterms:W3CDTF">2020-12-11T04:05:08Z</dcterms:modified>
</cp:coreProperties>
</file>