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0" r:id="rId3"/>
    <p:sldId id="300" r:id="rId4"/>
    <p:sldId id="310" r:id="rId5"/>
    <p:sldId id="306" r:id="rId6"/>
    <p:sldId id="305" r:id="rId7"/>
    <p:sldId id="288" r:id="rId8"/>
    <p:sldId id="282" r:id="rId9"/>
    <p:sldId id="293" r:id="rId10"/>
    <p:sldId id="299" r:id="rId11"/>
    <p:sldId id="311" r:id="rId12"/>
    <p:sldId id="308" r:id="rId13"/>
    <p:sldId id="309" r:id="rId14"/>
    <p:sldId id="279" r:id="rId15"/>
    <p:sldId id="314" r:id="rId16"/>
    <p:sldId id="316" r:id="rId17"/>
    <p:sldId id="317" r:id="rId18"/>
    <p:sldId id="258" r:id="rId19"/>
    <p:sldId id="315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55" autoAdjust="0"/>
    <p:restoredTop sz="96459" autoAdjust="0"/>
  </p:normalViewPr>
  <p:slideViewPr>
    <p:cSldViewPr snapToGrid="0">
      <p:cViewPr>
        <p:scale>
          <a:sx n="74" d="100"/>
          <a:sy n="74" d="100"/>
        </p:scale>
        <p:origin x="-82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10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10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одзаголовок 27"/>
          <p:cNvSpPr>
            <a:spLocks noGrp="1"/>
          </p:cNvSpPr>
          <p:nvPr>
            <p:ph type="subTitle" idx="1"/>
          </p:nvPr>
        </p:nvSpPr>
        <p:spPr>
          <a:xfrm>
            <a:off x="10104040" y="266970"/>
            <a:ext cx="1095632" cy="1068859"/>
          </a:xfrm>
        </p:spPr>
        <p:txBody>
          <a:bodyPr/>
          <a:lstStyle/>
          <a:p>
            <a:r>
              <a:rPr lang="en-US" dirty="0"/>
              <a:t>5-sinf</a:t>
            </a:r>
            <a:endParaRPr lang="ru-RU" dirty="0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9172" y="163242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</a:p>
          <a:p>
            <a:pPr algn="ctr"/>
            <a:r>
              <a:rPr lang="ru-RU" sz="3200" b="1" spc="2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lang="ru-RU" sz="2000" dirty="0">
              <a:latin typeface="Arial"/>
              <a:cs typeface="Arial"/>
            </a:endParaRPr>
          </a:p>
          <a:p>
            <a:endParaRPr sz="2396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13361" y="1829868"/>
            <a:ext cx="1098626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copains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Marc</a:t>
            </a:r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FE51D2-6819-4627-9E48-13AD398C9696}"/>
              </a:ext>
            </a:extLst>
          </p:cNvPr>
          <p:cNvSpPr txBox="1"/>
          <p:nvPr/>
        </p:nvSpPr>
        <p:spPr>
          <a:xfrm>
            <a:off x="2248055" y="77031"/>
            <a:ext cx="63370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600" b="1" kern="0" spc="-519" dirty="0">
                <a:solidFill>
                  <a:sysClr val="window" lastClr="FFFFFF"/>
                </a:solidFill>
              </a:rPr>
              <a:t>Le Fran</a:t>
            </a:r>
            <a:r>
              <a:rPr lang="fr-FR" sz="6600" b="1" kern="0" spc="-519" dirty="0">
                <a:solidFill>
                  <a:sysClr val="window" lastClr="FFFFFF"/>
                </a:solidFill>
              </a:rPr>
              <a:t>ç</a:t>
            </a:r>
            <a:r>
              <a:rPr lang="en-US" sz="6600" b="1" kern="0" spc="-519" dirty="0">
                <a:solidFill>
                  <a:sysClr val="window" lastClr="FFFFFF"/>
                </a:solidFill>
              </a:rPr>
              <a:t>ais</a:t>
            </a:r>
            <a:r>
              <a:rPr lang="ru-RU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en-US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Французский язык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4F7C94-7868-45F0-8227-D9FEBF6B5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3" y="-30778"/>
            <a:ext cx="12174767" cy="1664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E1ACC6A-548B-464D-B82D-799464CB1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039" y="-11388"/>
            <a:ext cx="8041321" cy="17740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F09DB4-17B6-4F21-8F5F-FD482D6C2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0891" y="246596"/>
            <a:ext cx="1956986" cy="13107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C2ACB2C-B3D7-4C42-BF99-08F9E40D56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3127" y="433647"/>
            <a:ext cx="2371550" cy="9693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373E2AE-84FD-43B4-9043-A21D4F3A93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4677" y="2979305"/>
            <a:ext cx="6648450" cy="3739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83A89C1-3F5F-47A7-B02D-5E3582E2F7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543" y="3772389"/>
            <a:ext cx="514817" cy="16643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8336EEC-E24B-4D16-9A4C-558C5CEFBD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543" y="1829868"/>
            <a:ext cx="514817" cy="177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56" y="3173290"/>
            <a:ext cx="1183920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56" y="1516307"/>
            <a:ext cx="11591893" cy="593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18734" y="3062339"/>
            <a:ext cx="33695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/>
              <a:t>à</a:t>
            </a:r>
            <a:endParaRPr lang="ru-RU" sz="2400" b="1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464" y="3033919"/>
            <a:ext cx="639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203" y="3495584"/>
            <a:ext cx="639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79" y="3495584"/>
            <a:ext cx="639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40" y="2975829"/>
            <a:ext cx="639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79156" y="3156774"/>
            <a:ext cx="452368" cy="40011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/>
              <a:t>en</a:t>
            </a:r>
            <a:endParaRPr lang="ru-RU" sz="2000" b="1" dirty="0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042" y="3139189"/>
            <a:ext cx="5794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882" y="3556884"/>
            <a:ext cx="5794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58" y="3989296"/>
            <a:ext cx="5794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582" y="3495584"/>
            <a:ext cx="639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60806" y="3556884"/>
            <a:ext cx="502061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/>
              <a:t>au</a:t>
            </a:r>
            <a:endParaRPr lang="ru-RU" sz="2400" b="1" dirty="0"/>
          </a:p>
        </p:txBody>
      </p: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491" y="3117253"/>
            <a:ext cx="6889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82055" y="3214864"/>
            <a:ext cx="586093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aux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37" y="2293034"/>
            <a:ext cx="11959126" cy="384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507" y="1143633"/>
            <a:ext cx="9461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Maintenant  on apprenons “ Comment dire d’origine” 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3CEBBE-F5ED-4F74-8DDC-0378A5397B20}"/>
              </a:ext>
            </a:extLst>
          </p:cNvPr>
          <p:cNvSpPr txBox="1"/>
          <p:nvPr/>
        </p:nvSpPr>
        <p:spPr>
          <a:xfrm>
            <a:off x="1558833" y="1146245"/>
            <a:ext cx="9274629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pays féminins</a:t>
            </a:r>
            <a:r>
              <a:rPr lang="fr-F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Tous les pays qui se terminent par </a:t>
            </a:r>
            <a:r>
              <a:rPr lang="fr-FR" sz="20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L'Allemagne - La Belgique - La Chine - L'Espagne - La France - La Syrie - La Thaïlande - La Tunisie...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Ceux qui commencent par une consonne :</a:t>
            </a:r>
            <a:r>
              <a:rPr lang="fr-FR" sz="2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la Belgique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en Belgique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de Belgique / Il vient de la Belgique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de la Belgique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Ceux qui commencent par une voyelle :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l'Allemagne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en Allemagne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d'Allemagne / Il vient de l'Allemagne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de l'Allemagne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0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EFC2F3-01BE-4F3C-9AA3-709BABA00F02}"/>
              </a:ext>
            </a:extLst>
          </p:cNvPr>
          <p:cNvSpPr txBox="1"/>
          <p:nvPr/>
        </p:nvSpPr>
        <p:spPr>
          <a:xfrm>
            <a:off x="1689462" y="1035878"/>
            <a:ext cx="8403771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 pays masculins</a:t>
            </a:r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1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Tous les pays qui se terminent autrement :</a:t>
            </a:r>
            <a:r>
              <a:rPr lang="fr-FR" sz="28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Cameroun - Le Danemark - Le Guatemala - Le Japon - Le Mali - Le Maroc - Le Portugal...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le Guatemala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au Guatemala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du Guatemala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du Guatemala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53ED52E-C844-4909-A2C6-2ABBD2F0A25D}"/>
              </a:ext>
            </a:extLst>
          </p:cNvPr>
          <p:cNvSpPr txBox="1"/>
          <p:nvPr/>
        </p:nvSpPr>
        <p:spPr>
          <a:xfrm>
            <a:off x="949234" y="1010590"/>
            <a:ext cx="890016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 pays au pluriel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Bahamas - Les Bermudes - Les Comores - Les Émirats arabes unis - Les États-Unis - Les </a:t>
            </a:r>
            <a:r>
              <a:rPr lang="fr-FR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Fidgi</a:t>
            </a:r>
            <a:r>
              <a:rPr lang="fr-FR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Les Îles Féroé - Les Pays-Bas - Les Philippines - Les Seychelles</a:t>
            </a:r>
            <a:r>
              <a:rPr lang="fr-F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FCEBD8-E6B3-4C77-979B-62D6AE6042F5}"/>
              </a:ext>
            </a:extLst>
          </p:cNvPr>
          <p:cNvSpPr txBox="1"/>
          <p:nvPr/>
        </p:nvSpPr>
        <p:spPr>
          <a:xfrm>
            <a:off x="3583620" y="462252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</a:t>
            </a:r>
            <a:r>
              <a:rPr lang="fr-FR" sz="24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États-Unis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</a:t>
            </a:r>
            <a:r>
              <a:rPr lang="fr-FR" sz="24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aux</a:t>
            </a: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États-Unis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</a:t>
            </a:r>
            <a:r>
              <a:rPr lang="fr-FR" sz="24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États-Unis</a:t>
            </a:r>
            <a:endParaRPr lang="fr-FR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</a:t>
            </a:r>
            <a:r>
              <a:rPr lang="fr-FR" sz="24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fr-FR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États-Unis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85950FA-6030-4710-9ACB-CAC1A9478506}"/>
              </a:ext>
            </a:extLst>
          </p:cNvPr>
          <p:cNvSpPr txBox="1"/>
          <p:nvPr/>
        </p:nvSpPr>
        <p:spPr>
          <a:xfrm>
            <a:off x="1292139" y="1233301"/>
            <a:ext cx="98738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6 exceptions 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Belize - Le Cambodge - Le Mexique – Le Mozambique - Le Suriname - Le Zimbabwe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6C4EB6-1C97-40AD-90AA-C2F0AD4D3351}"/>
              </a:ext>
            </a:extLst>
          </p:cNvPr>
          <p:cNvSpPr txBox="1"/>
          <p:nvPr/>
        </p:nvSpPr>
        <p:spPr>
          <a:xfrm>
            <a:off x="2843073" y="3818923"/>
            <a:ext cx="71087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visite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33D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Mexique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habite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33D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Mexique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vient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33D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Mexique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parle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33D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Mexique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65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7A06B4-263B-47ED-8AAA-9C6BA2E47969}"/>
              </a:ext>
            </a:extLst>
          </p:cNvPr>
          <p:cNvSpPr txBox="1"/>
          <p:nvPr/>
        </p:nvSpPr>
        <p:spPr>
          <a:xfrm>
            <a:off x="1174071" y="1300007"/>
            <a:ext cx="11236911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exceptions :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Ceux qui commencent par une voyelle :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L'Afghanistan - L'Angola - L'Azerbaïdjan - L'Équateur - L'Irak - L'Iran - L'Ouganda - L'Ouzbékistan - L'Uruguay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F99A26-7682-4632-BB8B-095325F133E2}"/>
              </a:ext>
            </a:extLst>
          </p:cNvPr>
          <p:cNvSpPr txBox="1"/>
          <p:nvPr/>
        </p:nvSpPr>
        <p:spPr>
          <a:xfrm>
            <a:off x="3235172" y="4491179"/>
            <a:ext cx="804021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</a:t>
            </a:r>
            <a:r>
              <a:rPr lang="fr-FR" sz="28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Ouganda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</a:t>
            </a:r>
            <a:r>
              <a:rPr lang="fr-FR" sz="28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Ouganda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</a:t>
            </a:r>
            <a:r>
              <a:rPr lang="fr-FR" sz="28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Ouganda / Il vient </a:t>
            </a:r>
            <a:r>
              <a:rPr lang="fr-FR" sz="28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l'Ouganda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</a:t>
            </a:r>
            <a:r>
              <a:rPr lang="fr-FR" sz="2800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fr-FR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l'Ouganda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5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3AE2A8-0D4E-4563-82BA-847797AB60C2}"/>
              </a:ext>
            </a:extLst>
          </p:cNvPr>
          <p:cNvSpPr txBox="1"/>
          <p:nvPr/>
        </p:nvSpPr>
        <p:spPr>
          <a:xfrm>
            <a:off x="278674" y="982458"/>
            <a:ext cx="11634652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pays sans article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Bahreïn - Chypre - Cuba - Djibouti - Haïti - Israël - Kiribati - Madagascar - Malte - Maurice - Monaco - Nauru - Oman - Sainte-Lucie - Saint-Marin - Saint-Vincent-et-les-Grenadines - Sao Tomé-et-Principe - Singapour - Trinité-et-Tobago - Tuvalu et Vanuatu</a:t>
            </a:r>
          </a:p>
          <a:p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Ceux qui commencent par une consonne :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Chypre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</a:t>
            </a:r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Chypre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de Chypre</a:t>
            </a:r>
            <a:endParaRPr lang="fr-FR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de Chypre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Ceux qui commencent par une voyelle ou un h muet :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visite Haïti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habite </a:t>
            </a:r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Haïti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vient </a:t>
            </a:r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'Haïti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parle </a:t>
            </a:r>
            <a:r>
              <a:rPr lang="fr-FR" b="1" i="0" dirty="0">
                <a:solidFill>
                  <a:srgbClr val="F33D6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'Haïti</a:t>
            </a:r>
            <a:endParaRPr lang="ru-RU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75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5381" y="1529696"/>
            <a:ext cx="1185842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4 à la page 35.</a:t>
            </a:r>
          </a:p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Repondez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 questions.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06" y="-30044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249" y="326045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3F95949-B8AA-4F88-A467-C9BD6CD565BA}"/>
              </a:ext>
            </a:extLst>
          </p:cNvPr>
          <p:cNvSpPr txBox="1"/>
          <p:nvPr/>
        </p:nvSpPr>
        <p:spPr>
          <a:xfrm>
            <a:off x="2719251" y="0"/>
            <a:ext cx="6222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Devoir: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55" y="1299430"/>
            <a:ext cx="1027747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05" r="97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328" y="2562965"/>
            <a:ext cx="6014255" cy="429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70E06C2-75B7-4D7F-A6BD-22471121F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39" y="3061555"/>
            <a:ext cx="5347353" cy="30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85900"/>
            <a:ext cx="1247775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8FEC791-9B41-4D14-B8D6-6439C41881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43" t="19641" r="86290" b="53835"/>
          <a:stretch/>
        </p:blipFill>
        <p:spPr>
          <a:xfrm rot="5400000">
            <a:off x="10127767" y="5506336"/>
            <a:ext cx="776207" cy="18189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29777" y="964168"/>
            <a:ext cx="6057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NATIONALITÉS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599" y="1795165"/>
            <a:ext cx="108157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 tous les adjectifs, les adjectifs de nationalité sont masculins, féminins, singuliers ou pluriels, et ils s'accordent en genre et en nombre.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29"/>
          <a:stretch/>
        </p:blipFill>
        <p:spPr bwMode="auto">
          <a:xfrm>
            <a:off x="766645" y="5062951"/>
            <a:ext cx="6076950" cy="128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19"/>
          <a:stretch/>
        </p:blipFill>
        <p:spPr bwMode="auto">
          <a:xfrm>
            <a:off x="5505451" y="4642721"/>
            <a:ext cx="6076950" cy="170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/>
          <a:stretch/>
        </p:blipFill>
        <p:spPr bwMode="auto">
          <a:xfrm>
            <a:off x="119062" y="4009292"/>
            <a:ext cx="12072937" cy="268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7"/>
          <a:stretch/>
        </p:blipFill>
        <p:spPr bwMode="auto">
          <a:xfrm>
            <a:off x="1174507" y="989867"/>
            <a:ext cx="9001124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6421346-069B-4EA9-AE38-6C99D70F6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14" b="7091"/>
          <a:stretch/>
        </p:blipFill>
        <p:spPr>
          <a:xfrm>
            <a:off x="1366156" y="1088571"/>
            <a:ext cx="8927375" cy="565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B455BF6-05A3-49AB-A4EB-8CF22EAE23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79" r="-2093"/>
          <a:stretch/>
        </p:blipFill>
        <p:spPr>
          <a:xfrm>
            <a:off x="1245326" y="1115331"/>
            <a:ext cx="9474925" cy="563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C02120-1957-43CB-A834-DF4A359FE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732" y="1114747"/>
            <a:ext cx="1816765" cy="774259"/>
          </a:xfrm>
          <a:prstGeom prst="rect">
            <a:avLst/>
          </a:prstGeom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4" t="22159" r="59924" b="50601"/>
          <a:stretch/>
        </p:blipFill>
        <p:spPr bwMode="auto">
          <a:xfrm>
            <a:off x="1413969" y="1036370"/>
            <a:ext cx="9364061" cy="567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018622"/>
              </p:ext>
            </p:extLst>
          </p:nvPr>
        </p:nvGraphicFramePr>
        <p:xfrm>
          <a:off x="964224" y="1114485"/>
          <a:ext cx="9926514" cy="5371353"/>
        </p:xfrm>
        <a:graphic>
          <a:graphicData uri="http://schemas.openxmlformats.org/drawingml/2006/table">
            <a:tbl>
              <a:tblPr/>
              <a:tblGrid>
                <a:gridCol w="4971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54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173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Masculin</a:t>
                      </a:r>
                      <a:endParaRPr lang="en-US" sz="32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007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5068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Féminin</a:t>
                      </a:r>
                      <a:endParaRPr lang="en-US" sz="32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007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7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07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9750">
                <a:tc>
                  <a:txBody>
                    <a:bodyPr/>
                    <a:lstStyle/>
                    <a:p>
                      <a:pPr algn="l" fontAlgn="base"/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Je suis français </a:t>
                      </a:r>
                      <a:b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Tu es japonais </a:t>
                      </a:r>
                      <a:b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Il est suédois </a:t>
                      </a:r>
                      <a:b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Nous sommes italien</a:t>
                      </a:r>
                      <a:r>
                        <a:rPr lang="fr-FR" sz="3200" b="1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Vous êtes américain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(politesse)</a:t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Vous êtes américain</a:t>
                      </a:r>
                      <a:r>
                        <a:rPr lang="fr-FR" sz="3200" b="1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(pluriel)</a:t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Ils sont russe</a:t>
                      </a:r>
                      <a:r>
                        <a:rPr lang="fr-FR" sz="3200" b="1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287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68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87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Je suis français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Tu es japonais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Elle est suédois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Nous sommes italien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</a:t>
                      </a:r>
                      <a:r>
                        <a:rPr lang="fr-FR" sz="3200" b="1" dirty="0">
                          <a:solidFill>
                            <a:srgbClr val="3399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Vous êtes américain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 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(politesse)</a:t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Vous êtes américain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lang="fr-FR" sz="3200" b="1" dirty="0">
                          <a:solidFill>
                            <a:srgbClr val="3399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 </a:t>
                      </a:r>
                      <a: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(pluriel)</a:t>
                      </a:r>
                      <a:br>
                        <a:rPr lang="fr-FR" sz="3200" b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sz="3200" b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Elles sont russe</a:t>
                      </a:r>
                      <a:r>
                        <a:rPr lang="fr-FR" sz="3200" b="1" dirty="0">
                          <a:solidFill>
                            <a:srgbClr val="3399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lang="fr-FR" sz="3200" b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287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7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7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6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932</TotalTime>
  <Words>159</Words>
  <Application>Microsoft Office PowerPoint</Application>
  <PresentationFormat>Произвольный</PresentationFormat>
  <Paragraphs>54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Admin</cp:lastModifiedBy>
  <cp:revision>88</cp:revision>
  <dcterms:created xsi:type="dcterms:W3CDTF">2020-09-24T15:27:08Z</dcterms:created>
  <dcterms:modified xsi:type="dcterms:W3CDTF">2020-11-19T15:30:28Z</dcterms:modified>
</cp:coreProperties>
</file>