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300" r:id="rId4"/>
    <p:sldId id="310" r:id="rId5"/>
    <p:sldId id="306" r:id="rId6"/>
    <p:sldId id="305" r:id="rId7"/>
    <p:sldId id="288" r:id="rId8"/>
    <p:sldId id="282" r:id="rId9"/>
    <p:sldId id="293" r:id="rId10"/>
    <p:sldId id="299" r:id="rId11"/>
    <p:sldId id="311" r:id="rId12"/>
    <p:sldId id="308" r:id="rId13"/>
    <p:sldId id="309" r:id="rId14"/>
    <p:sldId id="279" r:id="rId15"/>
    <p:sldId id="314" r:id="rId16"/>
    <p:sldId id="316" r:id="rId17"/>
    <p:sldId id="317" r:id="rId18"/>
    <p:sldId id="258" r:id="rId19"/>
    <p:sldId id="315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5" autoAdjust="0"/>
    <p:restoredTop sz="96459" autoAdjust="0"/>
  </p:normalViewPr>
  <p:slideViewPr>
    <p:cSldViewPr snapToGrid="0">
      <p:cViewPr>
        <p:scale>
          <a:sx n="74" d="100"/>
          <a:sy n="74" d="100"/>
        </p:scale>
        <p:origin x="-82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1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10104040" y="266970"/>
            <a:ext cx="1095632" cy="1068859"/>
          </a:xfrm>
        </p:spPr>
        <p:txBody>
          <a:bodyPr/>
          <a:lstStyle/>
          <a:p>
            <a:r>
              <a:rPr lang="en-US" dirty="0"/>
              <a:t>5-sinf</a:t>
            </a:r>
            <a:endParaRPr lang="ru-RU"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9172" y="163242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</a:p>
          <a:p>
            <a:pPr algn="ctr"/>
            <a:r>
              <a:rPr lang="ru-RU" sz="3200" b="1" spc="2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lang="ru-RU" sz="2000" dirty="0">
              <a:latin typeface="Arial"/>
              <a:cs typeface="Arial"/>
            </a:endParaRPr>
          </a:p>
          <a:p>
            <a:endParaRPr sz="2396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13361" y="1829868"/>
            <a:ext cx="1098626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copains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Marc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FE51D2-6819-4627-9E48-13AD398C9696}"/>
              </a:ext>
            </a:extLst>
          </p:cNvPr>
          <p:cNvSpPr txBox="1"/>
          <p:nvPr/>
        </p:nvSpPr>
        <p:spPr>
          <a:xfrm>
            <a:off x="2248055" y="77031"/>
            <a:ext cx="63370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81" algn="ctr" defTabSz="1935419">
              <a:spcBef>
                <a:spcPts val="241"/>
              </a:spcBef>
              <a:defRPr/>
            </a:pPr>
            <a:r>
              <a:rPr lang="en-US" sz="6600" b="1" kern="0" spc="-519" dirty="0">
                <a:solidFill>
                  <a:sysClr val="window" lastClr="FFFFFF"/>
                </a:solidFill>
              </a:rPr>
              <a:t>Le Fran</a:t>
            </a:r>
            <a:r>
              <a:rPr lang="fr-FR" sz="6600" b="1" kern="0" spc="-519" dirty="0">
                <a:solidFill>
                  <a:sysClr val="window" lastClr="FFFFFF"/>
                </a:solidFill>
              </a:rPr>
              <a:t>ç</a:t>
            </a:r>
            <a:r>
              <a:rPr lang="en-US" sz="6600" b="1" kern="0" spc="-519" dirty="0">
                <a:solidFill>
                  <a:sysClr val="window" lastClr="FFFFFF"/>
                </a:solidFill>
              </a:rPr>
              <a:t>ais</a:t>
            </a:r>
            <a:r>
              <a:rPr lang="ru-RU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язык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4F7C94-7868-45F0-8227-D9FEBF6B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" y="-30778"/>
            <a:ext cx="12174767" cy="1664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1ACC6A-548B-464D-B82D-799464CB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39" y="-11388"/>
            <a:ext cx="8041321" cy="1774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F09DB4-17B6-4F21-8F5F-FD482D6C2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891" y="246596"/>
            <a:ext cx="1956986" cy="13107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2ACB2C-B3D7-4C42-BF99-08F9E40D5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3127" y="433647"/>
            <a:ext cx="2371550" cy="9693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73E2AE-84FD-43B4-9043-A21D4F3A9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4677" y="2979305"/>
            <a:ext cx="6648450" cy="373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83A89C1-3F5F-47A7-B02D-5E3582E2F7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43" y="3772389"/>
            <a:ext cx="514817" cy="1664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8336EEC-E24B-4D16-9A4C-558C5CEFBD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543" y="1829868"/>
            <a:ext cx="514817" cy="17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6" y="3173290"/>
            <a:ext cx="11839200" cy="11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6" y="1516307"/>
            <a:ext cx="11591893" cy="59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18734" y="3062339"/>
            <a:ext cx="3369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à</a:t>
            </a:r>
            <a:endParaRPr lang="ru-RU" sz="24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64" y="3033919"/>
            <a:ext cx="639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03" y="3495584"/>
            <a:ext cx="639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79" y="3495584"/>
            <a:ext cx="639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40" y="2975829"/>
            <a:ext cx="639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9156" y="3156774"/>
            <a:ext cx="452368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/>
              <a:t>en</a:t>
            </a:r>
            <a:endParaRPr lang="ru-RU" sz="2000" b="1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42" y="3139189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82" y="3556884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8" y="3989296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82" y="3495584"/>
            <a:ext cx="639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0806" y="3556884"/>
            <a:ext cx="5020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au</a:t>
            </a:r>
            <a:endParaRPr lang="ru-RU" sz="2400" b="1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91" y="3117253"/>
            <a:ext cx="688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82055" y="3214864"/>
            <a:ext cx="58609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" y="2293034"/>
            <a:ext cx="11959126" cy="384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507" y="1143633"/>
            <a:ext cx="946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Maintenant  on apprenons “ Comment dire d’origine”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CEBBE-F5ED-4F74-8DDC-0378A5397B20}"/>
              </a:ext>
            </a:extLst>
          </p:cNvPr>
          <p:cNvSpPr txBox="1"/>
          <p:nvPr/>
        </p:nvSpPr>
        <p:spPr>
          <a:xfrm>
            <a:off x="1558833" y="1146245"/>
            <a:ext cx="927462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pays féminins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Tous les pays qui se terminent par </a:t>
            </a:r>
            <a:r>
              <a:rPr lang="fr-FR" sz="20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L'Allemagne - La Belgique - La Chine - L'Espagne - La France - La Syrie - La Thaïlande - La Tunisie...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Ceux qui commencent par une consonne :</a:t>
            </a:r>
            <a:r>
              <a:rPr lang="fr-FR" sz="20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la Belgique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en Belgique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de Belgique / Il vient de la Belgique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de la Belgique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Ceux qui commencent par une voyelle :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l'Allemagne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en Allemagne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d'Allemagne / Il vient de l'Allemagne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de l'Allemagne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EFC2F3-01BE-4F3C-9AA3-709BABA00F02}"/>
              </a:ext>
            </a:extLst>
          </p:cNvPr>
          <p:cNvSpPr txBox="1"/>
          <p:nvPr/>
        </p:nvSpPr>
        <p:spPr>
          <a:xfrm>
            <a:off x="1689462" y="1035878"/>
            <a:ext cx="840377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pays masculins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1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Tous les pays qui se terminent autrement :</a:t>
            </a:r>
            <a:r>
              <a:rPr lang="fr-FR" sz="28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Cameroun - Le Danemark - Le Guatemala - Le Japon - Le Mali - Le Maroc - Le Portugal...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le Guatemala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au Guatemala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du Guatemala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du Guatemala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3ED52E-C844-4909-A2C6-2ABBD2F0A25D}"/>
              </a:ext>
            </a:extLst>
          </p:cNvPr>
          <p:cNvSpPr txBox="1"/>
          <p:nvPr/>
        </p:nvSpPr>
        <p:spPr>
          <a:xfrm>
            <a:off x="949234" y="1010590"/>
            <a:ext cx="89001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pays au pluriel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Bahamas - Les Bermudes - Les Comores - Les Émirats arabes unis - Les États-Unis - Les </a:t>
            </a:r>
            <a:r>
              <a:rPr lang="fr-FR" sz="28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Fidgi</a:t>
            </a:r>
            <a:r>
              <a:rPr lang="fr-FR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Les Îles Féroé - Les Pays-Bas - Les Philippines - Les Seychelles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FCEBD8-E6B3-4C77-979B-62D6AE6042F5}"/>
              </a:ext>
            </a:extLst>
          </p:cNvPr>
          <p:cNvSpPr txBox="1"/>
          <p:nvPr/>
        </p:nvSpPr>
        <p:spPr>
          <a:xfrm>
            <a:off x="3583620" y="462252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</a:t>
            </a:r>
            <a:r>
              <a:rPr lang="fr-FR" sz="24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États-Unis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</a:t>
            </a:r>
            <a:r>
              <a:rPr lang="fr-FR" sz="24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États-Unis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</a:t>
            </a:r>
            <a:r>
              <a:rPr lang="fr-FR" sz="24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États-Unis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</a:t>
            </a:r>
            <a:r>
              <a:rPr lang="fr-FR" sz="24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États-Unis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5950FA-6030-4710-9ACB-CAC1A9478506}"/>
              </a:ext>
            </a:extLst>
          </p:cNvPr>
          <p:cNvSpPr txBox="1"/>
          <p:nvPr/>
        </p:nvSpPr>
        <p:spPr>
          <a:xfrm>
            <a:off x="1292139" y="1233301"/>
            <a:ext cx="98738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6 exceptions :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Belize - Le Cambodge - Le Mexique – Le Mozambique - Le Suriname - Le Zimbabwe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6C4EB6-1C97-40AD-90AA-C2F0AD4D3351}"/>
              </a:ext>
            </a:extLst>
          </p:cNvPr>
          <p:cNvSpPr txBox="1"/>
          <p:nvPr/>
        </p:nvSpPr>
        <p:spPr>
          <a:xfrm>
            <a:off x="2843073" y="3818923"/>
            <a:ext cx="71087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visite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33D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Mexique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habite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33D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Mexique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vient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33D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Mexique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parle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33D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Mexique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6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7A06B4-263B-47ED-8AAA-9C6BA2E47969}"/>
              </a:ext>
            </a:extLst>
          </p:cNvPr>
          <p:cNvSpPr txBox="1"/>
          <p:nvPr/>
        </p:nvSpPr>
        <p:spPr>
          <a:xfrm>
            <a:off x="1174071" y="1300007"/>
            <a:ext cx="1123691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exceptions :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 qui commencent par une voyelle :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L'Afghanistan - L'Angola - L'Azerbaïdjan - L'Équateur - L'Irak - L'Iran - L'Ouganda - L'Ouzbékistan - L'Uruguay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F99A26-7682-4632-BB8B-095325F133E2}"/>
              </a:ext>
            </a:extLst>
          </p:cNvPr>
          <p:cNvSpPr txBox="1"/>
          <p:nvPr/>
        </p:nvSpPr>
        <p:spPr>
          <a:xfrm>
            <a:off x="3235172" y="4491179"/>
            <a:ext cx="80402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</a:t>
            </a:r>
            <a:r>
              <a:rPr lang="fr-FR" sz="28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Ouganda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</a:t>
            </a:r>
            <a:r>
              <a:rPr lang="fr-FR" sz="28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Ouganda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</a:t>
            </a:r>
            <a:r>
              <a:rPr lang="fr-FR" sz="28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Ouganda / Il vient </a:t>
            </a:r>
            <a:r>
              <a:rPr lang="fr-FR" sz="28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l'Ouganda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</a:t>
            </a:r>
            <a:r>
              <a:rPr lang="fr-FR" sz="2800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l'Ouganda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5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3AE2A8-0D4E-4563-82BA-847797AB60C2}"/>
              </a:ext>
            </a:extLst>
          </p:cNvPr>
          <p:cNvSpPr txBox="1"/>
          <p:nvPr/>
        </p:nvSpPr>
        <p:spPr>
          <a:xfrm>
            <a:off x="278674" y="982458"/>
            <a:ext cx="116346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pays sans article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Bahreïn - Chypre - Cuba - Djibouti - Haïti - Israël - Kiribati - Madagascar - Malte - Maurice - Monaco - Nauru - Oman - Sainte-Lucie - Saint-Marin - Saint-Vincent-et-les-Grenadines - Sao Tomé-et-Principe - Singapour - Trinité-et-Tobago - Tuvalu et Vanuatu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Ceux qui commencent par une consonne :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Chypre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</a:t>
            </a:r>
            <a:r>
              <a:rPr lang="fr-FR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Chypre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de Chypre</a:t>
            </a:r>
            <a:endParaRPr lang="fr-F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de Chypre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Ceux qui commencent par une voyelle ou un h muet :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visite Haïti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habite </a:t>
            </a:r>
            <a:r>
              <a:rPr lang="fr-FR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Haïti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vient </a:t>
            </a:r>
            <a:r>
              <a:rPr lang="fr-FR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'Haïti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parle </a:t>
            </a:r>
            <a:r>
              <a:rPr lang="fr-FR" b="1" i="0" dirty="0">
                <a:solidFill>
                  <a:srgbClr val="F33D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'Haïti</a:t>
            </a:r>
            <a:endParaRPr lang="ru-R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7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5381" y="1529696"/>
            <a:ext cx="11858427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4 à la page 35.</a:t>
            </a:r>
          </a:p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Repondez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questions.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6" y="-30044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49" y="326045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F95949-B8AA-4F88-A467-C9BD6CD565BA}"/>
              </a:ext>
            </a:extLst>
          </p:cNvPr>
          <p:cNvSpPr txBox="1"/>
          <p:nvPr/>
        </p:nvSpPr>
        <p:spPr>
          <a:xfrm>
            <a:off x="2719251" y="0"/>
            <a:ext cx="6222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Devoir: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5" y="1299430"/>
            <a:ext cx="102774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5" r="97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28" y="2562965"/>
            <a:ext cx="6014255" cy="42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0E06C2-75B7-4D7F-A6BD-22471121F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39" y="3061555"/>
            <a:ext cx="5347353" cy="30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85900"/>
            <a:ext cx="124777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FEC791-9B41-4D14-B8D6-6439C4188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3" t="19641" r="86290" b="53835"/>
          <a:stretch/>
        </p:blipFill>
        <p:spPr>
          <a:xfrm rot="5400000">
            <a:off x="10127767" y="5506336"/>
            <a:ext cx="776207" cy="18189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29777" y="964168"/>
            <a:ext cx="6057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NATIONALITÉS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1795165"/>
            <a:ext cx="108157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tous les adjectifs, les adjectifs de nationalité sont masculins, féminins, singuliers ou pluriels, et ils s'accordent en genre et en nombre.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29"/>
          <a:stretch/>
        </p:blipFill>
        <p:spPr bwMode="auto">
          <a:xfrm>
            <a:off x="766645" y="5062951"/>
            <a:ext cx="6076950" cy="12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9"/>
          <a:stretch/>
        </p:blipFill>
        <p:spPr bwMode="auto">
          <a:xfrm>
            <a:off x="5505451" y="4642721"/>
            <a:ext cx="6076950" cy="170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 bwMode="auto">
          <a:xfrm>
            <a:off x="119062" y="4009292"/>
            <a:ext cx="12072937" cy="26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"/>
          <a:stretch/>
        </p:blipFill>
        <p:spPr bwMode="auto">
          <a:xfrm>
            <a:off x="1174507" y="989867"/>
            <a:ext cx="9001124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421346-069B-4EA9-AE38-6C99D70F6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4" b="7091"/>
          <a:stretch/>
        </p:blipFill>
        <p:spPr>
          <a:xfrm>
            <a:off x="1366156" y="1088571"/>
            <a:ext cx="8927375" cy="56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455BF6-05A3-49AB-A4EB-8CF22EAE2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79" r="-2093"/>
          <a:stretch/>
        </p:blipFill>
        <p:spPr>
          <a:xfrm>
            <a:off x="1245326" y="1115331"/>
            <a:ext cx="9474925" cy="56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C02120-1957-43CB-A834-DF4A359FE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32" y="1114747"/>
            <a:ext cx="1816765" cy="774259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4" t="22159" r="59924" b="50601"/>
          <a:stretch/>
        </p:blipFill>
        <p:spPr bwMode="auto">
          <a:xfrm>
            <a:off x="1413969" y="1036370"/>
            <a:ext cx="9364061" cy="56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18622"/>
              </p:ext>
            </p:extLst>
          </p:nvPr>
        </p:nvGraphicFramePr>
        <p:xfrm>
          <a:off x="964224" y="1114485"/>
          <a:ext cx="9926514" cy="5371353"/>
        </p:xfrm>
        <a:graphic>
          <a:graphicData uri="http://schemas.openxmlformats.org/drawingml/2006/table">
            <a:tbl>
              <a:tblPr/>
              <a:tblGrid>
                <a:gridCol w="4971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4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7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Masculin</a:t>
                      </a:r>
                      <a:endParaRPr lang="en-US" sz="3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0073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Féminin</a:t>
                      </a:r>
                      <a:endParaRPr lang="en-US" sz="3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0073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7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07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9750">
                <a:tc>
                  <a:txBody>
                    <a:bodyPr/>
                    <a:lstStyle/>
                    <a:p>
                      <a:pPr algn="l" fontAlgn="base"/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suis français </a:t>
                      </a:r>
                      <a:b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 es japonais </a:t>
                      </a:r>
                      <a:b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 est suédois </a:t>
                      </a:r>
                      <a:b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Nous sommes italien</a:t>
                      </a:r>
                      <a:r>
                        <a:rPr lang="fr-FR" sz="3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 êtes américain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(politesse)</a:t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 êtes américain</a:t>
                      </a:r>
                      <a:r>
                        <a:rPr lang="fr-FR" sz="3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(pluriel)</a:t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Ils sont russe</a:t>
                      </a:r>
                      <a:r>
                        <a:rPr lang="fr-FR" sz="3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287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7C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suis français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 es japonais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Elle est suédois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Nous sommes italien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r>
                        <a:rPr lang="fr-FR" sz="3200" b="1" dirty="0"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 êtes américain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 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(politesse)</a:t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 êtes américain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3200" b="1" dirty="0"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 </a:t>
                      </a:r>
                      <a: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(pluriel)</a:t>
                      </a:r>
                      <a:br>
                        <a:rPr lang="fr-FR" sz="3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3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Elles sont russe</a:t>
                      </a:r>
                      <a:r>
                        <a:rPr lang="fr-FR" sz="3200" b="1" dirty="0"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fr-FR" sz="3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287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7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6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932</TotalTime>
  <Words>159</Words>
  <Application>Microsoft Office PowerPoint</Application>
  <PresentationFormat>Произвольный</PresentationFormat>
  <Paragraphs>54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Admin</cp:lastModifiedBy>
  <cp:revision>88</cp:revision>
  <dcterms:created xsi:type="dcterms:W3CDTF">2020-09-24T15:27:08Z</dcterms:created>
  <dcterms:modified xsi:type="dcterms:W3CDTF">2020-11-19T15:30:28Z</dcterms:modified>
</cp:coreProperties>
</file>