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326" r:id="rId2"/>
    <p:sldId id="327" r:id="rId3"/>
    <p:sldId id="316" r:id="rId4"/>
    <p:sldId id="318" r:id="rId5"/>
    <p:sldId id="310" r:id="rId6"/>
    <p:sldId id="336" r:id="rId7"/>
    <p:sldId id="337" r:id="rId8"/>
    <p:sldId id="338" r:id="rId9"/>
    <p:sldId id="339" r:id="rId10"/>
    <p:sldId id="340" r:id="rId11"/>
    <p:sldId id="293" r:id="rId12"/>
    <p:sldId id="324" r:id="rId13"/>
    <p:sldId id="342" r:id="rId14"/>
    <p:sldId id="344" r:id="rId15"/>
    <p:sldId id="343" r:id="rId16"/>
    <p:sldId id="258" r:id="rId17"/>
    <p:sldId id="315" r:id="rId18"/>
    <p:sldId id="275" r:id="rId1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B45B4"/>
    <a:srgbClr val="F33D68"/>
    <a:srgbClr val="02BE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E929F9F4-4A8F-4326-A1B4-22849713DDAB}" styleName="Темный стиль 1 - акцент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Темный стиль 1 - акцент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Темный стиль 1 - акцент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D03447BB-5D67-496B-8E87-E561075AD55C}" styleName="Темный стиль 1 - акцент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8FD4443E-F989-4FC4-A0C8-D5A2AF1F390B}" styleName="Темный стиль 1 - акцент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AF606853-7671-496A-8E4F-DF71F8EC918B}" styleName="Темный стиль 1 - акцент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130" autoAdjust="0"/>
    <p:restoredTop sz="98779" autoAdjust="0"/>
  </p:normalViewPr>
  <p:slideViewPr>
    <p:cSldViewPr snapToGrid="0">
      <p:cViewPr>
        <p:scale>
          <a:sx n="75" d="100"/>
          <a:sy n="75" d="100"/>
        </p:scale>
        <p:origin x="-186" y="-80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F1EB4A-7CAA-48DF-AE27-60C412795D77}" type="datetimeFigureOut">
              <a:rPr lang="ru-RU" smtClean="0"/>
              <a:t>04.01.2021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500BBF-5946-4209-978B-0B8435A71D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40976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500BBF-5946-4209-978B-0B8435A71D8A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29412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500BBF-5946-4209-978B-0B8435A71D8A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82066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04.01.2021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26905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04.01.2021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2402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04.01.2021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91898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054564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04.01.2021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40727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04.01.2021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64811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04.01.2021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474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04.01.2021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8301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04.01.2021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83125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04.01.2021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39082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04.01.2021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57660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04.01.2021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49419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9F6427-7211-444C-B0E9-9D7623CC965E}" type="datetimeFigureOut">
              <a:rPr lang="ru-RU" smtClean="0"/>
              <a:t>04.01.2021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00479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74537" cy="1663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062189" y="81620"/>
            <a:ext cx="2292351" cy="1439552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6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062188" y="111014"/>
            <a:ext cx="2292352" cy="1410158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algn="ctr"/>
            <a:endParaRPr lang="en-US" sz="2000" b="1" spc="21" dirty="0">
              <a:solidFill>
                <a:srgbClr val="FEFEFE"/>
              </a:solidFill>
              <a:latin typeface="Arial"/>
              <a:cs typeface="Arial"/>
            </a:endParaRPr>
          </a:p>
          <a:p>
            <a:pPr algn="ctr"/>
            <a:r>
              <a:rPr lang="en-US" sz="4000" b="1" spc="21" dirty="0">
                <a:solidFill>
                  <a:srgbClr val="FEFEFE"/>
                </a:solidFill>
                <a:latin typeface="Arial"/>
                <a:cs typeface="Arial"/>
              </a:rPr>
              <a:t>5-classe</a:t>
            </a:r>
            <a:endParaRPr sz="2800" dirty="0"/>
          </a:p>
        </p:txBody>
      </p:sp>
      <p:sp>
        <p:nvSpPr>
          <p:cNvPr id="8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818134" y="1781195"/>
            <a:ext cx="10986269" cy="953143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r>
              <a:rPr lang="en-US" sz="60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Thème</a:t>
            </a:r>
            <a:r>
              <a:rPr lang="en-US" sz="6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5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</a:t>
            </a:r>
            <a:r>
              <a:rPr lang="en-US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aides </a:t>
            </a:r>
            <a:r>
              <a:rPr lang="en-US" sz="5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tes</a:t>
            </a:r>
            <a:r>
              <a:rPr lang="en-US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parents?</a:t>
            </a:r>
            <a:endParaRPr lang="fr-FR" sz="5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3104" y="81620"/>
            <a:ext cx="6169025" cy="1603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53410" y="3797882"/>
            <a:ext cx="569777" cy="179824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 lIns="0" tIns="0" rIns="0" bIns="0" rtlCol="0"/>
          <a:lstStyle/>
          <a:p>
            <a:endParaRPr lang="ru-RU" sz="2396" dirty="0"/>
          </a:p>
          <a:p>
            <a:endParaRPr lang="ru-RU" sz="2396" dirty="0"/>
          </a:p>
          <a:p>
            <a:endParaRPr lang="ru-RU" sz="2396" dirty="0"/>
          </a:p>
          <a:p>
            <a:endParaRPr sz="2396" dirty="0"/>
          </a:p>
        </p:txBody>
      </p:sp>
      <p:sp>
        <p:nvSpPr>
          <p:cNvPr id="14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53411" y="1781195"/>
            <a:ext cx="569777" cy="18520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lang="ru-RU" sz="2396" dirty="0"/>
          </a:p>
          <a:p>
            <a:endParaRPr lang="ru-RU" sz="2396" dirty="0"/>
          </a:p>
          <a:p>
            <a:endParaRPr lang="ru-RU" sz="2396" dirty="0"/>
          </a:p>
          <a:p>
            <a:endParaRPr sz="2396" dirty="0"/>
          </a:p>
        </p:txBody>
      </p:sp>
      <p:pic>
        <p:nvPicPr>
          <p:cNvPr id="2" name="Picture 2" descr="Aider Les Enfants à Leurs Parents Dans Les Tâches Ménagères Clip Art Libres  De Droits , Vecteurs Et Illustration. Image 31896426.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2136"/>
          <a:stretch/>
        </p:blipFill>
        <p:spPr bwMode="auto">
          <a:xfrm>
            <a:off x="1269537" y="3133080"/>
            <a:ext cx="6895578" cy="3127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743" r="47439" b="946"/>
          <a:stretch/>
        </p:blipFill>
        <p:spPr bwMode="auto">
          <a:xfrm>
            <a:off x="8136991" y="3133080"/>
            <a:ext cx="3667412" cy="3459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124212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2779060" y="1120587"/>
            <a:ext cx="2506476" cy="7722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84" t="75252" r="3974" b="3694"/>
          <a:stretch/>
        </p:blipFill>
        <p:spPr bwMode="auto">
          <a:xfrm>
            <a:off x="376517" y="1695636"/>
            <a:ext cx="10919011" cy="3751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00787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1214" y="1132364"/>
            <a:ext cx="6589713" cy="1073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1964" y="2062300"/>
            <a:ext cx="5474366" cy="4338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725978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61286"/>
            <a:ext cx="12025344" cy="39761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57913"/>
            <a:ext cx="566737" cy="690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776836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23371" y="1048289"/>
            <a:ext cx="1059200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3200" b="1" dirty="0">
                <a:solidFill>
                  <a:srgbClr val="002060"/>
                </a:solidFill>
              </a:rPr>
              <a:t>Pronoms de complément d'objet direct ( troisième personne)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705100" y="1841242"/>
            <a:ext cx="6096000" cy="501675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fr-FR" sz="4000" b="1" dirty="0" smtClean="0">
                <a:solidFill>
                  <a:srgbClr val="0070C0"/>
                </a:solidFill>
              </a:rPr>
              <a:t>Masculin     </a:t>
            </a:r>
            <a:r>
              <a:rPr lang="fr-FR" sz="4000" b="1" dirty="0" smtClean="0">
                <a:solidFill>
                  <a:srgbClr val="F33D68"/>
                </a:solidFill>
              </a:rPr>
              <a:t>le/l </a:t>
            </a:r>
            <a:r>
              <a:rPr lang="fr-FR" sz="4000" b="1" dirty="0">
                <a:solidFill>
                  <a:srgbClr val="F33D68"/>
                </a:solidFill>
              </a:rPr>
              <a:t>'</a:t>
            </a:r>
          </a:p>
          <a:p>
            <a:endParaRPr lang="fr-FR" sz="4000" b="1" dirty="0">
              <a:solidFill>
                <a:srgbClr val="0070C0"/>
              </a:solidFill>
            </a:endParaRPr>
          </a:p>
          <a:p>
            <a:r>
              <a:rPr lang="fr-FR" sz="4000" b="1" i="1" u="sng" dirty="0">
                <a:solidFill>
                  <a:srgbClr val="0070C0"/>
                </a:solidFill>
              </a:rPr>
              <a:t>Examples:</a:t>
            </a:r>
          </a:p>
          <a:p>
            <a:endParaRPr lang="fr-FR" sz="4000" b="1" dirty="0">
              <a:solidFill>
                <a:srgbClr val="0070C0"/>
              </a:solidFill>
            </a:endParaRPr>
          </a:p>
          <a:p>
            <a:r>
              <a:rPr lang="fr-FR" sz="4000" b="1" dirty="0">
                <a:solidFill>
                  <a:srgbClr val="0070C0"/>
                </a:solidFill>
              </a:rPr>
              <a:t>Il prend </a:t>
            </a:r>
            <a:r>
              <a:rPr lang="fr-FR" sz="4000" b="1" dirty="0">
                <a:solidFill>
                  <a:srgbClr val="F33D68"/>
                </a:solidFill>
              </a:rPr>
              <a:t>le</a:t>
            </a:r>
            <a:r>
              <a:rPr lang="fr-FR" sz="4000" b="1" dirty="0">
                <a:solidFill>
                  <a:srgbClr val="0070C0"/>
                </a:solidFill>
              </a:rPr>
              <a:t> cahier </a:t>
            </a:r>
          </a:p>
          <a:p>
            <a:r>
              <a:rPr lang="fr-FR" sz="4000" b="1" dirty="0" smtClean="0">
                <a:solidFill>
                  <a:srgbClr val="0070C0"/>
                </a:solidFill>
              </a:rPr>
              <a:t>Il</a:t>
            </a:r>
            <a:r>
              <a:rPr lang="fr-FR" sz="4000" b="1" dirty="0" smtClean="0">
                <a:solidFill>
                  <a:srgbClr val="F33D68"/>
                </a:solidFill>
              </a:rPr>
              <a:t> </a:t>
            </a:r>
            <a:r>
              <a:rPr lang="fr-FR" sz="4000" b="1" dirty="0">
                <a:solidFill>
                  <a:srgbClr val="F33D68"/>
                </a:solidFill>
              </a:rPr>
              <a:t>le </a:t>
            </a:r>
            <a:r>
              <a:rPr lang="fr-FR" sz="4000" b="1" dirty="0">
                <a:solidFill>
                  <a:srgbClr val="0070C0"/>
                </a:solidFill>
              </a:rPr>
              <a:t>prend </a:t>
            </a:r>
          </a:p>
          <a:p>
            <a:r>
              <a:rPr lang="fr-FR" sz="4000" b="1" dirty="0" smtClean="0">
                <a:solidFill>
                  <a:srgbClr val="0070C0"/>
                </a:solidFill>
              </a:rPr>
              <a:t>Nous </a:t>
            </a:r>
            <a:r>
              <a:rPr lang="fr-FR" sz="4000" b="1" dirty="0">
                <a:solidFill>
                  <a:srgbClr val="0070C0"/>
                </a:solidFill>
              </a:rPr>
              <a:t>aimons </a:t>
            </a:r>
            <a:r>
              <a:rPr lang="fr-FR" sz="4000" b="1" dirty="0">
                <a:solidFill>
                  <a:srgbClr val="F33D68"/>
                </a:solidFill>
              </a:rPr>
              <a:t>le</a:t>
            </a:r>
            <a:r>
              <a:rPr lang="fr-FR" sz="4000" b="1" dirty="0">
                <a:solidFill>
                  <a:srgbClr val="0070C0"/>
                </a:solidFill>
              </a:rPr>
              <a:t> chat</a:t>
            </a:r>
          </a:p>
          <a:p>
            <a:r>
              <a:rPr lang="fr-FR" sz="4000" b="1" dirty="0" smtClean="0">
                <a:solidFill>
                  <a:srgbClr val="0070C0"/>
                </a:solidFill>
              </a:rPr>
              <a:t>Nous </a:t>
            </a:r>
            <a:r>
              <a:rPr lang="fr-FR" sz="4000" b="1" dirty="0">
                <a:solidFill>
                  <a:srgbClr val="F33D68"/>
                </a:solidFill>
              </a:rPr>
              <a:t>l'</a:t>
            </a:r>
            <a:r>
              <a:rPr lang="fr-FR" sz="4000" b="1" dirty="0">
                <a:solidFill>
                  <a:srgbClr val="0070C0"/>
                </a:solidFill>
              </a:rPr>
              <a:t>aimons</a:t>
            </a:r>
          </a:p>
        </p:txBody>
      </p:sp>
    </p:spTree>
    <p:extLst>
      <p:ext uri="{BB962C8B-B14F-4D97-AF65-F5344CB8AC3E}">
        <p14:creationId xmlns:p14="http://schemas.microsoft.com/office/powerpoint/2010/main" val="24350438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82800" y="1198940"/>
            <a:ext cx="782320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4800" b="1" dirty="0">
                <a:solidFill>
                  <a:srgbClr val="0070C0"/>
                </a:solidFill>
              </a:rPr>
              <a:t>Féminin : </a:t>
            </a:r>
            <a:r>
              <a:rPr lang="fr-FR" sz="4800" b="1" dirty="0">
                <a:solidFill>
                  <a:srgbClr val="F33D68"/>
                </a:solidFill>
              </a:rPr>
              <a:t>la l'</a:t>
            </a:r>
          </a:p>
          <a:p>
            <a:r>
              <a:rPr lang="fr-FR" sz="4800" b="1" i="1" u="sng" dirty="0" smtClean="0">
                <a:solidFill>
                  <a:srgbClr val="0070C0"/>
                </a:solidFill>
              </a:rPr>
              <a:t>Examples:</a:t>
            </a:r>
          </a:p>
          <a:p>
            <a:endParaRPr lang="fr-FR" sz="4800" b="1" i="1" u="sng" dirty="0">
              <a:solidFill>
                <a:srgbClr val="0070C0"/>
              </a:solidFill>
            </a:endParaRPr>
          </a:p>
          <a:p>
            <a:r>
              <a:rPr lang="fr-FR" sz="4800" b="1" dirty="0" smtClean="0">
                <a:solidFill>
                  <a:srgbClr val="0070C0"/>
                </a:solidFill>
              </a:rPr>
              <a:t>Je </a:t>
            </a:r>
            <a:r>
              <a:rPr lang="fr-FR" sz="4800" b="1" dirty="0">
                <a:solidFill>
                  <a:srgbClr val="0070C0"/>
                </a:solidFill>
              </a:rPr>
              <a:t>veux </a:t>
            </a:r>
            <a:r>
              <a:rPr lang="fr-FR" sz="4800" b="1" dirty="0">
                <a:solidFill>
                  <a:srgbClr val="F33D68"/>
                </a:solidFill>
              </a:rPr>
              <a:t>la</a:t>
            </a:r>
            <a:r>
              <a:rPr lang="fr-FR" sz="4800" b="1" dirty="0">
                <a:solidFill>
                  <a:srgbClr val="0070C0"/>
                </a:solidFill>
              </a:rPr>
              <a:t> gomme </a:t>
            </a:r>
          </a:p>
          <a:p>
            <a:r>
              <a:rPr lang="fr-FR" sz="4800" b="1" dirty="0">
                <a:solidFill>
                  <a:srgbClr val="0070C0"/>
                </a:solidFill>
              </a:rPr>
              <a:t>Je </a:t>
            </a:r>
            <a:r>
              <a:rPr lang="fr-FR" sz="4800" b="1" dirty="0">
                <a:solidFill>
                  <a:srgbClr val="F33D68"/>
                </a:solidFill>
              </a:rPr>
              <a:t>la</a:t>
            </a:r>
            <a:r>
              <a:rPr lang="fr-FR" sz="4800" b="1" dirty="0">
                <a:solidFill>
                  <a:srgbClr val="0070C0"/>
                </a:solidFill>
              </a:rPr>
              <a:t> </a:t>
            </a:r>
            <a:r>
              <a:rPr lang="fr-FR" sz="4800" b="1" dirty="0" smtClean="0">
                <a:solidFill>
                  <a:srgbClr val="0070C0"/>
                </a:solidFill>
              </a:rPr>
              <a:t>veux</a:t>
            </a:r>
            <a:endParaRPr lang="fr-FR" sz="4800" b="1" dirty="0">
              <a:solidFill>
                <a:srgbClr val="0070C0"/>
              </a:solidFill>
            </a:endParaRPr>
          </a:p>
          <a:p>
            <a:r>
              <a:rPr lang="fr-FR" sz="4800" b="1" dirty="0">
                <a:solidFill>
                  <a:srgbClr val="0070C0"/>
                </a:solidFill>
              </a:rPr>
              <a:t>Vous écoutez </a:t>
            </a:r>
            <a:r>
              <a:rPr lang="fr-FR" sz="4800" b="1" dirty="0">
                <a:solidFill>
                  <a:srgbClr val="F33D68"/>
                </a:solidFill>
              </a:rPr>
              <a:t>la</a:t>
            </a:r>
            <a:r>
              <a:rPr lang="fr-FR" sz="4800" b="1" dirty="0">
                <a:solidFill>
                  <a:srgbClr val="0070C0"/>
                </a:solidFill>
              </a:rPr>
              <a:t> radio </a:t>
            </a:r>
          </a:p>
          <a:p>
            <a:r>
              <a:rPr lang="fr-FR" sz="4800" b="1" dirty="0">
                <a:solidFill>
                  <a:srgbClr val="0070C0"/>
                </a:solidFill>
              </a:rPr>
              <a:t>Vous </a:t>
            </a:r>
            <a:r>
              <a:rPr lang="fr-FR" sz="4800" b="1" dirty="0">
                <a:solidFill>
                  <a:srgbClr val="F33D68"/>
                </a:solidFill>
              </a:rPr>
              <a:t>l'</a:t>
            </a:r>
            <a:r>
              <a:rPr lang="fr-FR" sz="4800" b="1" dirty="0">
                <a:solidFill>
                  <a:srgbClr val="0070C0"/>
                </a:solidFill>
              </a:rPr>
              <a:t>écoutez</a:t>
            </a:r>
          </a:p>
        </p:txBody>
      </p:sp>
    </p:spTree>
    <p:extLst>
      <p:ext uri="{BB962C8B-B14F-4D97-AF65-F5344CB8AC3E}">
        <p14:creationId xmlns:p14="http://schemas.microsoft.com/office/powerpoint/2010/main" val="1477167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60400" y="1609467"/>
            <a:ext cx="68453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b="1" dirty="0">
                <a:solidFill>
                  <a:srgbClr val="0070C0"/>
                </a:solidFill>
              </a:rPr>
              <a:t>Pluriel : </a:t>
            </a:r>
            <a:r>
              <a:rPr lang="fr-FR" sz="2800" b="1" dirty="0">
                <a:solidFill>
                  <a:srgbClr val="F33D68"/>
                </a:solidFill>
              </a:rPr>
              <a:t>les </a:t>
            </a:r>
          </a:p>
          <a:p>
            <a:endParaRPr lang="fr-FR" sz="2800" b="1" dirty="0">
              <a:solidFill>
                <a:srgbClr val="0070C0"/>
              </a:solidFill>
            </a:endParaRPr>
          </a:p>
          <a:p>
            <a:r>
              <a:rPr lang="fr-FR" sz="2800" b="1" i="1" u="sng" dirty="0">
                <a:solidFill>
                  <a:srgbClr val="0070C0"/>
                </a:solidFill>
              </a:rPr>
              <a:t>Examples:</a:t>
            </a:r>
          </a:p>
          <a:p>
            <a:endParaRPr lang="fr-FR" sz="2800" b="1" dirty="0">
              <a:solidFill>
                <a:srgbClr val="0070C0"/>
              </a:solidFill>
            </a:endParaRPr>
          </a:p>
          <a:p>
            <a:r>
              <a:rPr lang="fr-FR" sz="2800" b="1" dirty="0">
                <a:solidFill>
                  <a:srgbClr val="0070C0"/>
                </a:solidFill>
              </a:rPr>
              <a:t>Tu lis </a:t>
            </a:r>
            <a:r>
              <a:rPr lang="fr-FR" sz="2800" b="1" dirty="0">
                <a:solidFill>
                  <a:srgbClr val="F33D68"/>
                </a:solidFill>
              </a:rPr>
              <a:t>les</a:t>
            </a:r>
            <a:r>
              <a:rPr lang="fr-FR" sz="2800" b="1" dirty="0">
                <a:solidFill>
                  <a:srgbClr val="0070C0"/>
                </a:solidFill>
              </a:rPr>
              <a:t> livres </a:t>
            </a:r>
          </a:p>
          <a:p>
            <a:r>
              <a:rPr lang="fr-FR" sz="2800" b="1" dirty="0" smtClean="0">
                <a:solidFill>
                  <a:srgbClr val="0070C0"/>
                </a:solidFill>
              </a:rPr>
              <a:t>Tu </a:t>
            </a:r>
            <a:r>
              <a:rPr lang="fr-FR" sz="2800" b="1" dirty="0">
                <a:solidFill>
                  <a:srgbClr val="F33D68"/>
                </a:solidFill>
              </a:rPr>
              <a:t>les</a:t>
            </a:r>
            <a:r>
              <a:rPr lang="fr-FR" sz="2800" b="1" dirty="0">
                <a:solidFill>
                  <a:srgbClr val="0070C0"/>
                </a:solidFill>
              </a:rPr>
              <a:t> </a:t>
            </a:r>
            <a:r>
              <a:rPr lang="fr-FR" sz="2800" b="1" dirty="0" smtClean="0">
                <a:solidFill>
                  <a:srgbClr val="0070C0"/>
                </a:solidFill>
              </a:rPr>
              <a:t>lit</a:t>
            </a:r>
            <a:endParaRPr lang="fr-FR" sz="2800" b="1" dirty="0">
              <a:solidFill>
                <a:srgbClr val="0070C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511550" y="1609467"/>
            <a:ext cx="779145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fr-FR" sz="2800" b="1" dirty="0">
                <a:solidFill>
                  <a:srgbClr val="EB45B4"/>
                </a:solidFill>
              </a:rPr>
              <a:t>*On le place devant le verbe :</a:t>
            </a:r>
          </a:p>
          <a:p>
            <a:pPr lvl="0"/>
            <a:endParaRPr lang="fr-FR" sz="2800" b="1" dirty="0">
              <a:solidFill>
                <a:prstClr val="black"/>
              </a:solidFill>
            </a:endParaRPr>
          </a:p>
          <a:p>
            <a:pPr lvl="0"/>
            <a:r>
              <a:rPr lang="fr-FR" sz="2800" b="1" dirty="0" smtClean="0">
                <a:solidFill>
                  <a:srgbClr val="002060"/>
                </a:solidFill>
              </a:rPr>
              <a:t>« Tu  </a:t>
            </a:r>
            <a:r>
              <a:rPr lang="fr-FR" sz="2800" b="1" dirty="0">
                <a:solidFill>
                  <a:srgbClr val="002060"/>
                </a:solidFill>
              </a:rPr>
              <a:t>manges </a:t>
            </a:r>
            <a:r>
              <a:rPr lang="fr-FR" sz="2800" b="1" dirty="0">
                <a:solidFill>
                  <a:srgbClr val="F33D68"/>
                </a:solidFill>
              </a:rPr>
              <a:t>le</a:t>
            </a:r>
            <a:r>
              <a:rPr lang="fr-FR" sz="2800" b="1" dirty="0">
                <a:solidFill>
                  <a:srgbClr val="002060"/>
                </a:solidFill>
              </a:rPr>
              <a:t> </a:t>
            </a:r>
            <a:r>
              <a:rPr lang="fr-FR" sz="2800" b="1" dirty="0" smtClean="0">
                <a:solidFill>
                  <a:srgbClr val="002060"/>
                </a:solidFill>
              </a:rPr>
              <a:t>pain »                      « Tu </a:t>
            </a:r>
            <a:r>
              <a:rPr lang="fr-FR" sz="2800" b="1" dirty="0">
                <a:solidFill>
                  <a:srgbClr val="F33D68"/>
                </a:solidFill>
              </a:rPr>
              <a:t>le</a:t>
            </a:r>
            <a:r>
              <a:rPr lang="fr-FR" sz="2800" b="1" dirty="0">
                <a:solidFill>
                  <a:srgbClr val="002060"/>
                </a:solidFill>
              </a:rPr>
              <a:t> </a:t>
            </a:r>
            <a:r>
              <a:rPr lang="fr-FR" sz="2800" b="1" dirty="0" smtClean="0">
                <a:solidFill>
                  <a:srgbClr val="002060"/>
                </a:solidFill>
              </a:rPr>
              <a:t>manges »</a:t>
            </a:r>
            <a:endParaRPr lang="fr-FR" sz="2800" b="1" dirty="0">
              <a:solidFill>
                <a:srgbClr val="002060"/>
              </a:solidFill>
            </a:endParaRPr>
          </a:p>
          <a:p>
            <a:pPr lvl="0"/>
            <a:r>
              <a:rPr lang="fr-FR" sz="2800" b="1" dirty="0" smtClean="0">
                <a:solidFill>
                  <a:srgbClr val="002060"/>
                </a:solidFill>
              </a:rPr>
              <a:t>Sauf </a:t>
            </a:r>
            <a:r>
              <a:rPr lang="fr-FR" sz="2800" b="1" dirty="0">
                <a:solidFill>
                  <a:srgbClr val="002060"/>
                </a:solidFill>
              </a:rPr>
              <a:t>dans l'impératif affirmatif : </a:t>
            </a:r>
          </a:p>
          <a:p>
            <a:pPr lvl="0"/>
            <a:endParaRPr lang="fr-FR" sz="2800" b="1" dirty="0">
              <a:solidFill>
                <a:srgbClr val="002060"/>
              </a:solidFill>
            </a:endParaRPr>
          </a:p>
          <a:p>
            <a:pPr lvl="0"/>
            <a:r>
              <a:rPr lang="fr-FR" sz="4000" b="1" i="1" dirty="0">
                <a:solidFill>
                  <a:srgbClr val="EB45B4"/>
                </a:solidFill>
              </a:rPr>
              <a:t>"mange-le!</a:t>
            </a:r>
            <a:endParaRPr lang="fr-FR" sz="4000" b="1" i="1" dirty="0">
              <a:solidFill>
                <a:srgbClr val="EB45B4"/>
              </a:solidFill>
            </a:endParaRPr>
          </a:p>
        </p:txBody>
      </p:sp>
      <p:sp>
        <p:nvSpPr>
          <p:cNvPr id="4" name="Стрелка вправо 3"/>
          <p:cNvSpPr/>
          <p:nvPr/>
        </p:nvSpPr>
        <p:spPr>
          <a:xfrm>
            <a:off x="6965950" y="2626856"/>
            <a:ext cx="1511300" cy="274072"/>
          </a:xfrm>
          <a:prstGeom prst="rightArrow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799366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580" y="-1"/>
            <a:ext cx="11986419" cy="67406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378994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358803" y="1625826"/>
            <a:ext cx="11262896" cy="2153472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fr-FR" sz="4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fr-FR" sz="4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4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4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Faites </a:t>
            </a:r>
            <a:r>
              <a:rPr lang="fr-FR" sz="4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l’activité </a:t>
            </a:r>
            <a:r>
              <a:rPr lang="fr-FR" sz="4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4,5,6 </a:t>
            </a:r>
            <a:r>
              <a:rPr lang="fr-FR" sz="4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à la page </a:t>
            </a:r>
            <a:r>
              <a:rPr lang="fr-FR" sz="4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69.</a:t>
            </a:r>
            <a:endParaRPr lang="fr-FR" sz="45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4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Apprenez l</a:t>
            </a:r>
            <a:r>
              <a:rPr lang="fr-FR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 </a:t>
            </a:r>
            <a:r>
              <a:rPr lang="fr-FR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expressions </a:t>
            </a:r>
            <a:r>
              <a:rPr lang="fr-FR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nouveaux. </a:t>
            </a:r>
            <a:endParaRPr lang="en-US" sz="45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fr-FR" sz="45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1401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9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86443" y="3277963"/>
            <a:ext cx="1808172" cy="22110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0692" y="-67030"/>
            <a:ext cx="3671355" cy="19394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237813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3175"/>
            <a:ext cx="1219358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675687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930" y="1410260"/>
            <a:ext cx="12192000" cy="43341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-17929" y="3577359"/>
            <a:ext cx="609600" cy="237520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6515520" y="3126861"/>
            <a:ext cx="622300" cy="5029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603199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812" y="1871007"/>
            <a:ext cx="8236474" cy="27964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5460" y="3084139"/>
            <a:ext cx="3621462" cy="31665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06" y="1093694"/>
            <a:ext cx="2548670" cy="2644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992706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133" y="1504949"/>
            <a:ext cx="10324819" cy="40185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88188" y="3657645"/>
            <a:ext cx="3118598" cy="29361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012" y="976066"/>
            <a:ext cx="2598644" cy="26815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701810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21EB5018-44BF-4E1A-997F-A2D3210782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22960">
            <a:off x="3586210" y="994550"/>
            <a:ext cx="1535330" cy="774499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3D354B7B-98B2-45CC-A8DC-5F5232E54A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1006673"/>
            <a:ext cx="1694936" cy="517986"/>
          </a:xfrm>
          <a:prstGeom prst="rect">
            <a:avLst/>
          </a:prstGeom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5619" y="1829458"/>
            <a:ext cx="10226122" cy="35195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0612" y="3774259"/>
            <a:ext cx="3021666" cy="28191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843" y="1129380"/>
            <a:ext cx="2881227" cy="28179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059192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618" y="1434073"/>
            <a:ext cx="9678521" cy="37359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503" y="980576"/>
            <a:ext cx="2825843" cy="26405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30937" y="3931451"/>
            <a:ext cx="2423791" cy="24770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640880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4771"/>
          <a:stretch/>
        </p:blipFill>
        <p:spPr bwMode="auto">
          <a:xfrm>
            <a:off x="403971" y="986117"/>
            <a:ext cx="11142570" cy="55558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141552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96" t="35689" b="46219"/>
          <a:stretch/>
        </p:blipFill>
        <p:spPr bwMode="auto">
          <a:xfrm>
            <a:off x="66941" y="1757081"/>
            <a:ext cx="12125059" cy="35320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20244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00" t="54199" b="22900"/>
          <a:stretch/>
        </p:blipFill>
        <p:spPr bwMode="auto">
          <a:xfrm>
            <a:off x="340659" y="1416424"/>
            <a:ext cx="11699275" cy="4213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461960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Shablon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Shablon</Template>
  <TotalTime>1396</TotalTime>
  <Words>95</Words>
  <Application>Microsoft Office PowerPoint</Application>
  <PresentationFormat>Произвольный</PresentationFormat>
  <Paragraphs>39</Paragraphs>
  <Slides>18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Shablon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Документы</dc:creator>
  <cp:lastModifiedBy>Документы</cp:lastModifiedBy>
  <cp:revision>143</cp:revision>
  <dcterms:created xsi:type="dcterms:W3CDTF">2020-09-24T15:27:08Z</dcterms:created>
  <dcterms:modified xsi:type="dcterms:W3CDTF">2021-01-04T18:01:24Z</dcterms:modified>
</cp:coreProperties>
</file>