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6" r:id="rId2"/>
    <p:sldId id="327" r:id="rId3"/>
    <p:sldId id="316" r:id="rId4"/>
    <p:sldId id="318" r:id="rId5"/>
    <p:sldId id="310" r:id="rId6"/>
    <p:sldId id="336" r:id="rId7"/>
    <p:sldId id="337" r:id="rId8"/>
    <p:sldId id="338" r:id="rId9"/>
    <p:sldId id="339" r:id="rId10"/>
    <p:sldId id="340" r:id="rId11"/>
    <p:sldId id="293" r:id="rId12"/>
    <p:sldId id="324" r:id="rId13"/>
    <p:sldId id="342" r:id="rId14"/>
    <p:sldId id="344" r:id="rId15"/>
    <p:sldId id="343" r:id="rId16"/>
    <p:sldId id="258" r:id="rId17"/>
    <p:sldId id="315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8779" autoAdjust="0"/>
  </p:normalViewPr>
  <p:slideViewPr>
    <p:cSldViewPr snapToGrid="0">
      <p:cViewPr>
        <p:scale>
          <a:sx n="75" d="100"/>
          <a:sy n="75" d="100"/>
        </p:scale>
        <p:origin x="-186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aides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parents?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2" name="Picture 2" descr="Aider Les Enfants à Leurs Parents Dans Les Tâches Ménagères Clip Art Libres  De Droits , Vecteurs Et Illustration. Image 31896426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6"/>
          <a:stretch/>
        </p:blipFill>
        <p:spPr bwMode="auto">
          <a:xfrm>
            <a:off x="1269537" y="3133080"/>
            <a:ext cx="6895578" cy="31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3" r="47439" b="946"/>
          <a:stretch/>
        </p:blipFill>
        <p:spPr bwMode="auto">
          <a:xfrm>
            <a:off x="8136991" y="3133080"/>
            <a:ext cx="3667412" cy="34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9060" y="1120587"/>
            <a:ext cx="2506476" cy="7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75252" r="3974" b="3694"/>
          <a:stretch/>
        </p:blipFill>
        <p:spPr bwMode="auto">
          <a:xfrm>
            <a:off x="376517" y="1695636"/>
            <a:ext cx="10919011" cy="37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7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286"/>
            <a:ext cx="12025344" cy="39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913"/>
            <a:ext cx="566737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371" y="1048289"/>
            <a:ext cx="10592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Pronoms de complément d'objet direct ( troisième personne)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5100" y="184124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Masculin     </a:t>
            </a:r>
            <a:r>
              <a:rPr lang="fr-FR" sz="4000" b="1" dirty="0" smtClean="0">
                <a:solidFill>
                  <a:srgbClr val="F33D68"/>
                </a:solidFill>
              </a:rPr>
              <a:t>le/l </a:t>
            </a:r>
            <a:r>
              <a:rPr lang="fr-FR" sz="4000" b="1" dirty="0">
                <a:solidFill>
                  <a:srgbClr val="F33D68"/>
                </a:solidFill>
              </a:rPr>
              <a:t>'</a:t>
            </a:r>
          </a:p>
          <a:p>
            <a:endParaRPr lang="fr-FR" sz="4000" b="1" dirty="0">
              <a:solidFill>
                <a:srgbClr val="0070C0"/>
              </a:solidFill>
            </a:endParaRPr>
          </a:p>
          <a:p>
            <a:r>
              <a:rPr lang="fr-FR" sz="4000" b="1" i="1" u="sng" dirty="0">
                <a:solidFill>
                  <a:srgbClr val="0070C0"/>
                </a:solidFill>
              </a:rPr>
              <a:t>Examples:</a:t>
            </a:r>
          </a:p>
          <a:p>
            <a:endParaRPr lang="fr-FR" sz="4000" b="1" dirty="0">
              <a:solidFill>
                <a:srgbClr val="0070C0"/>
              </a:solidFill>
            </a:endParaRPr>
          </a:p>
          <a:p>
            <a:r>
              <a:rPr lang="fr-FR" sz="4000" b="1" dirty="0">
                <a:solidFill>
                  <a:srgbClr val="0070C0"/>
                </a:solidFill>
              </a:rPr>
              <a:t>Il prend </a:t>
            </a:r>
            <a:r>
              <a:rPr lang="fr-FR" sz="4000" b="1" dirty="0">
                <a:solidFill>
                  <a:srgbClr val="F33D68"/>
                </a:solidFill>
              </a:rPr>
              <a:t>le</a:t>
            </a:r>
            <a:r>
              <a:rPr lang="fr-FR" sz="4000" b="1" dirty="0">
                <a:solidFill>
                  <a:srgbClr val="0070C0"/>
                </a:solidFill>
              </a:rPr>
              <a:t> cahier </a:t>
            </a:r>
          </a:p>
          <a:p>
            <a:r>
              <a:rPr lang="fr-FR" sz="4000" b="1" dirty="0" smtClean="0">
                <a:solidFill>
                  <a:srgbClr val="0070C0"/>
                </a:solidFill>
              </a:rPr>
              <a:t>Il</a:t>
            </a:r>
            <a:r>
              <a:rPr lang="fr-FR" sz="4000" b="1" dirty="0" smtClean="0">
                <a:solidFill>
                  <a:srgbClr val="F33D68"/>
                </a:solidFill>
              </a:rPr>
              <a:t> </a:t>
            </a:r>
            <a:r>
              <a:rPr lang="fr-FR" sz="4000" b="1" dirty="0">
                <a:solidFill>
                  <a:srgbClr val="F33D68"/>
                </a:solidFill>
              </a:rPr>
              <a:t>le </a:t>
            </a:r>
            <a:r>
              <a:rPr lang="fr-FR" sz="4000" b="1" dirty="0">
                <a:solidFill>
                  <a:srgbClr val="0070C0"/>
                </a:solidFill>
              </a:rPr>
              <a:t>prend </a:t>
            </a:r>
          </a:p>
          <a:p>
            <a:r>
              <a:rPr lang="fr-FR" sz="4000" b="1" dirty="0" smtClean="0">
                <a:solidFill>
                  <a:srgbClr val="0070C0"/>
                </a:solidFill>
              </a:rPr>
              <a:t>Nous </a:t>
            </a:r>
            <a:r>
              <a:rPr lang="fr-FR" sz="4000" b="1" dirty="0">
                <a:solidFill>
                  <a:srgbClr val="0070C0"/>
                </a:solidFill>
              </a:rPr>
              <a:t>aimons </a:t>
            </a:r>
            <a:r>
              <a:rPr lang="fr-FR" sz="4000" b="1" dirty="0">
                <a:solidFill>
                  <a:srgbClr val="F33D68"/>
                </a:solidFill>
              </a:rPr>
              <a:t>le</a:t>
            </a:r>
            <a:r>
              <a:rPr lang="fr-FR" sz="4000" b="1" dirty="0">
                <a:solidFill>
                  <a:srgbClr val="0070C0"/>
                </a:solidFill>
              </a:rPr>
              <a:t> chat</a:t>
            </a:r>
          </a:p>
          <a:p>
            <a:r>
              <a:rPr lang="fr-FR" sz="4000" b="1" dirty="0" smtClean="0">
                <a:solidFill>
                  <a:srgbClr val="0070C0"/>
                </a:solidFill>
              </a:rPr>
              <a:t>Nous </a:t>
            </a:r>
            <a:r>
              <a:rPr lang="fr-FR" sz="4000" b="1" dirty="0">
                <a:solidFill>
                  <a:srgbClr val="F33D68"/>
                </a:solidFill>
              </a:rPr>
              <a:t>l'</a:t>
            </a:r>
            <a:r>
              <a:rPr lang="fr-FR" sz="4000" b="1" dirty="0">
                <a:solidFill>
                  <a:srgbClr val="0070C0"/>
                </a:solidFill>
              </a:rPr>
              <a:t>aimons</a:t>
            </a:r>
          </a:p>
        </p:txBody>
      </p:sp>
    </p:spTree>
    <p:extLst>
      <p:ext uri="{BB962C8B-B14F-4D97-AF65-F5344CB8AC3E}">
        <p14:creationId xmlns:p14="http://schemas.microsoft.com/office/powerpoint/2010/main" val="243504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800" y="1198940"/>
            <a:ext cx="782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</a:rPr>
              <a:t>Féminin : </a:t>
            </a:r>
            <a:r>
              <a:rPr lang="fr-FR" sz="4800" b="1" dirty="0">
                <a:solidFill>
                  <a:srgbClr val="F33D68"/>
                </a:solidFill>
              </a:rPr>
              <a:t>la l'</a:t>
            </a:r>
          </a:p>
          <a:p>
            <a:r>
              <a:rPr lang="fr-FR" sz="4800" b="1" i="1" u="sng" dirty="0" smtClean="0">
                <a:solidFill>
                  <a:srgbClr val="0070C0"/>
                </a:solidFill>
              </a:rPr>
              <a:t>Examples:</a:t>
            </a:r>
          </a:p>
          <a:p>
            <a:endParaRPr lang="fr-FR" sz="4800" b="1" i="1" u="sng" dirty="0">
              <a:solidFill>
                <a:srgbClr val="0070C0"/>
              </a:solidFill>
            </a:endParaRPr>
          </a:p>
          <a:p>
            <a:r>
              <a:rPr lang="fr-FR" sz="4800" b="1" dirty="0" smtClean="0">
                <a:solidFill>
                  <a:srgbClr val="0070C0"/>
                </a:solidFill>
              </a:rPr>
              <a:t>Je </a:t>
            </a:r>
            <a:r>
              <a:rPr lang="fr-FR" sz="4800" b="1" dirty="0">
                <a:solidFill>
                  <a:srgbClr val="0070C0"/>
                </a:solidFill>
              </a:rPr>
              <a:t>veux </a:t>
            </a:r>
            <a:r>
              <a:rPr lang="fr-FR" sz="4800" b="1" dirty="0">
                <a:solidFill>
                  <a:srgbClr val="F33D68"/>
                </a:solidFill>
              </a:rPr>
              <a:t>la</a:t>
            </a:r>
            <a:r>
              <a:rPr lang="fr-FR" sz="4800" b="1" dirty="0">
                <a:solidFill>
                  <a:srgbClr val="0070C0"/>
                </a:solidFill>
              </a:rPr>
              <a:t> gomme 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Je </a:t>
            </a:r>
            <a:r>
              <a:rPr lang="fr-FR" sz="4800" b="1" dirty="0">
                <a:solidFill>
                  <a:srgbClr val="F33D68"/>
                </a:solidFill>
              </a:rPr>
              <a:t>la</a:t>
            </a:r>
            <a:r>
              <a:rPr lang="fr-FR" sz="4800" b="1" dirty="0">
                <a:solidFill>
                  <a:srgbClr val="0070C0"/>
                </a:solidFill>
              </a:rPr>
              <a:t> </a:t>
            </a:r>
            <a:r>
              <a:rPr lang="fr-FR" sz="4800" b="1" dirty="0" smtClean="0">
                <a:solidFill>
                  <a:srgbClr val="0070C0"/>
                </a:solidFill>
              </a:rPr>
              <a:t>veux</a:t>
            </a:r>
            <a:endParaRPr lang="fr-FR" sz="4800" b="1" dirty="0">
              <a:solidFill>
                <a:srgbClr val="0070C0"/>
              </a:solidFill>
            </a:endParaRPr>
          </a:p>
          <a:p>
            <a:r>
              <a:rPr lang="fr-FR" sz="4800" b="1" dirty="0">
                <a:solidFill>
                  <a:srgbClr val="0070C0"/>
                </a:solidFill>
              </a:rPr>
              <a:t>Vous écoutez </a:t>
            </a:r>
            <a:r>
              <a:rPr lang="fr-FR" sz="4800" b="1" dirty="0">
                <a:solidFill>
                  <a:srgbClr val="F33D68"/>
                </a:solidFill>
              </a:rPr>
              <a:t>la</a:t>
            </a:r>
            <a:r>
              <a:rPr lang="fr-FR" sz="4800" b="1" dirty="0">
                <a:solidFill>
                  <a:srgbClr val="0070C0"/>
                </a:solidFill>
              </a:rPr>
              <a:t> radio 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Vous </a:t>
            </a:r>
            <a:r>
              <a:rPr lang="fr-FR" sz="4800" b="1" dirty="0">
                <a:solidFill>
                  <a:srgbClr val="F33D68"/>
                </a:solidFill>
              </a:rPr>
              <a:t>l'</a:t>
            </a:r>
            <a:r>
              <a:rPr lang="fr-FR" sz="4800" b="1" dirty="0">
                <a:solidFill>
                  <a:srgbClr val="0070C0"/>
                </a:solidFill>
              </a:rPr>
              <a:t>écoutez</a:t>
            </a:r>
          </a:p>
        </p:txBody>
      </p:sp>
    </p:spTree>
    <p:extLst>
      <p:ext uri="{BB962C8B-B14F-4D97-AF65-F5344CB8AC3E}">
        <p14:creationId xmlns:p14="http://schemas.microsoft.com/office/powerpoint/2010/main" val="14771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" y="1609467"/>
            <a:ext cx="6845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Pluriel : </a:t>
            </a:r>
            <a:r>
              <a:rPr lang="fr-FR" sz="2800" b="1" dirty="0">
                <a:solidFill>
                  <a:srgbClr val="F33D68"/>
                </a:solidFill>
              </a:rPr>
              <a:t>les </a:t>
            </a:r>
          </a:p>
          <a:p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i="1" u="sng" dirty="0">
                <a:solidFill>
                  <a:srgbClr val="0070C0"/>
                </a:solidFill>
              </a:rPr>
              <a:t>Examples:</a:t>
            </a:r>
          </a:p>
          <a:p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dirty="0">
                <a:solidFill>
                  <a:srgbClr val="0070C0"/>
                </a:solidFill>
              </a:rPr>
              <a:t>Tu lis </a:t>
            </a:r>
            <a:r>
              <a:rPr lang="fr-FR" sz="2800" b="1" dirty="0">
                <a:solidFill>
                  <a:srgbClr val="F33D68"/>
                </a:solidFill>
              </a:rPr>
              <a:t>les</a:t>
            </a:r>
            <a:r>
              <a:rPr lang="fr-FR" sz="2800" b="1" dirty="0">
                <a:solidFill>
                  <a:srgbClr val="0070C0"/>
                </a:solidFill>
              </a:rPr>
              <a:t> livres 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Tu </a:t>
            </a:r>
            <a:r>
              <a:rPr lang="fr-FR" sz="2800" b="1" dirty="0">
                <a:solidFill>
                  <a:srgbClr val="F33D68"/>
                </a:solidFill>
              </a:rPr>
              <a:t>les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lit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1550" y="1609467"/>
            <a:ext cx="7791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EB45B4"/>
                </a:solidFill>
              </a:rPr>
              <a:t>*On le place devant le verbe :</a:t>
            </a:r>
          </a:p>
          <a:p>
            <a:pPr lvl="0"/>
            <a:endParaRPr lang="fr-FR" sz="2800" b="1" dirty="0">
              <a:solidFill>
                <a:prstClr val="black"/>
              </a:solidFill>
            </a:endParaRP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« Tu  </a:t>
            </a:r>
            <a:r>
              <a:rPr lang="fr-FR" sz="2800" b="1" dirty="0">
                <a:solidFill>
                  <a:srgbClr val="002060"/>
                </a:solidFill>
              </a:rPr>
              <a:t>manges </a:t>
            </a:r>
            <a:r>
              <a:rPr lang="fr-FR" sz="2800" b="1" dirty="0">
                <a:solidFill>
                  <a:srgbClr val="F33D68"/>
                </a:solidFill>
              </a:rPr>
              <a:t>le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pain »                      « Tu </a:t>
            </a:r>
            <a:r>
              <a:rPr lang="fr-FR" sz="2800" b="1" dirty="0">
                <a:solidFill>
                  <a:srgbClr val="F33D68"/>
                </a:solidFill>
              </a:rPr>
              <a:t>le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manges »</a:t>
            </a:r>
            <a:endParaRPr lang="fr-FR" sz="2800" b="1" dirty="0">
              <a:solidFill>
                <a:srgbClr val="002060"/>
              </a:solidFill>
            </a:endParaRP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Sauf </a:t>
            </a:r>
            <a:r>
              <a:rPr lang="fr-FR" sz="2800" b="1" dirty="0">
                <a:solidFill>
                  <a:srgbClr val="002060"/>
                </a:solidFill>
              </a:rPr>
              <a:t>dans l'impératif affirmatif : </a:t>
            </a:r>
          </a:p>
          <a:p>
            <a:pPr lvl="0"/>
            <a:endParaRPr lang="fr-FR" sz="2800" b="1" dirty="0">
              <a:solidFill>
                <a:srgbClr val="002060"/>
              </a:solidFill>
            </a:endParaRPr>
          </a:p>
          <a:p>
            <a:pPr lvl="0"/>
            <a:r>
              <a:rPr lang="fr-FR" sz="4000" b="1" i="1" dirty="0">
                <a:solidFill>
                  <a:srgbClr val="EB45B4"/>
                </a:solidFill>
              </a:rPr>
              <a:t>"mange-le!</a:t>
            </a:r>
            <a:endParaRPr lang="fr-FR" sz="4000" b="1" i="1" dirty="0">
              <a:solidFill>
                <a:srgbClr val="EB45B4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65950" y="2626856"/>
            <a:ext cx="1511300" cy="274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3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0" y="1410260"/>
            <a:ext cx="12192000" cy="43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7929" y="3577359"/>
            <a:ext cx="609600" cy="2375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871007"/>
            <a:ext cx="8236474" cy="27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60" y="3084139"/>
            <a:ext cx="3621462" cy="31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" y="1093694"/>
            <a:ext cx="2548670" cy="26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" y="1504949"/>
            <a:ext cx="10324819" cy="401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188" y="3657645"/>
            <a:ext cx="3118598" cy="293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2" y="976066"/>
            <a:ext cx="2598644" cy="268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1EB5018-44BF-4E1A-997F-A2D32107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2960">
            <a:off x="3586210" y="994550"/>
            <a:ext cx="1535330" cy="774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354B7B-98B2-45CC-A8DC-5F5232E5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06673"/>
            <a:ext cx="1694936" cy="51798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9" y="1829458"/>
            <a:ext cx="10226122" cy="35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12" y="3774259"/>
            <a:ext cx="3021666" cy="28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3" y="1129380"/>
            <a:ext cx="2881227" cy="281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8" y="1434073"/>
            <a:ext cx="9678521" cy="37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3" y="980576"/>
            <a:ext cx="2825843" cy="264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37" y="3931451"/>
            <a:ext cx="2423791" cy="247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8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1"/>
          <a:stretch/>
        </p:blipFill>
        <p:spPr bwMode="auto">
          <a:xfrm>
            <a:off x="403971" y="986117"/>
            <a:ext cx="11142570" cy="555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35689" b="46219"/>
          <a:stretch/>
        </p:blipFill>
        <p:spPr bwMode="auto">
          <a:xfrm>
            <a:off x="66941" y="1757081"/>
            <a:ext cx="12125059" cy="353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4199" b="22900"/>
          <a:stretch/>
        </p:blipFill>
        <p:spPr bwMode="auto">
          <a:xfrm>
            <a:off x="340659" y="1416424"/>
            <a:ext cx="11699275" cy="42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1396</TotalTime>
  <Words>95</Words>
  <Application>Microsoft Office PowerPoint</Application>
  <PresentationFormat>Произвольный</PresentationFormat>
  <Paragraphs>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Документы</cp:lastModifiedBy>
  <cp:revision>143</cp:revision>
  <dcterms:created xsi:type="dcterms:W3CDTF">2020-09-24T15:27:08Z</dcterms:created>
  <dcterms:modified xsi:type="dcterms:W3CDTF">2021-01-04T18:01:24Z</dcterms:modified>
</cp:coreProperties>
</file>