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5" r:id="rId2"/>
    <p:sldId id="325" r:id="rId3"/>
    <p:sldId id="334" r:id="rId4"/>
    <p:sldId id="351" r:id="rId5"/>
    <p:sldId id="366" r:id="rId6"/>
    <p:sldId id="384" r:id="rId7"/>
    <p:sldId id="367" r:id="rId8"/>
    <p:sldId id="368" r:id="rId9"/>
    <p:sldId id="370" r:id="rId10"/>
    <p:sldId id="373" r:id="rId11"/>
    <p:sldId id="371" r:id="rId12"/>
    <p:sldId id="372" r:id="rId13"/>
    <p:sldId id="374" r:id="rId14"/>
    <p:sldId id="375" r:id="rId15"/>
    <p:sldId id="376" r:id="rId16"/>
    <p:sldId id="379" r:id="rId17"/>
    <p:sldId id="380" r:id="rId18"/>
    <p:sldId id="377" r:id="rId19"/>
    <p:sldId id="378" r:id="rId20"/>
    <p:sldId id="383" r:id="rId21"/>
    <p:sldId id="385" r:id="rId22"/>
    <p:sldId id="381" r:id="rId23"/>
    <p:sldId id="386" r:id="rId24"/>
    <p:sldId id="387" r:id="rId25"/>
    <p:sldId id="382" r:id="rId26"/>
    <p:sldId id="35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05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77" autoAdjust="0"/>
    <p:restoredTop sz="94660"/>
  </p:normalViewPr>
  <p:slideViewPr>
    <p:cSldViewPr snapToGrid="0">
      <p:cViewPr>
        <p:scale>
          <a:sx n="65" d="100"/>
          <a:sy n="65" d="100"/>
        </p:scale>
        <p:origin x="-882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2395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2279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0715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8370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5680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057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3942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6097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648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402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437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6558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7679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3011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2646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205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049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579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3804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47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7462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36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41694" y="2700149"/>
            <a:ext cx="6820135" cy="299985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М.Ю.Лермонтов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Стихотворение</a:t>
            </a: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«Три пальмы».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50453" y="3116179"/>
            <a:ext cx="574502" cy="1925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https://fhd.multiurok.ru/9/7/d/97d53e5e5a03f8869c90e7495af49117a83c253b/img4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0" t="34970" r="23743" b="11061"/>
          <a:stretch/>
        </p:blipFill>
        <p:spPr bwMode="auto">
          <a:xfrm>
            <a:off x="7312568" y="2744204"/>
            <a:ext cx="4480542" cy="343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КОМПОЗИЦИЯ</a:t>
            </a:r>
            <a:endParaRPr lang="ru-RU" sz="3600" dirty="0"/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339213" y="1335314"/>
            <a:ext cx="7860890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Две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первые строфы — описание оазиса в пустыне, многолетнего бесполезного одиночества пальм.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Третья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строфа — упреки пальм небу, Богу.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Четвертая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пятая и шестая строфы — описание каравана.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Седьмая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строфа — приветливая встреча усталых путников.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Восьмая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строфа — гибель пальм.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Девятая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десятая строфы — описание бесплодной пустыни, опустевшей и мертвой без погубленных пальм.</a:t>
            </a:r>
          </a:p>
        </p:txBody>
      </p:sp>
      <p:pic>
        <p:nvPicPr>
          <p:cNvPr id="6" name="Picture 2" descr="http://www.cell11.com/images/screensavers/185-Cell11.com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687" y="1335314"/>
            <a:ext cx="3512456" cy="521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28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СРЕДСТВА ВЫРАЗИТЕЛЬНОСТИ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449943" y="2119085"/>
            <a:ext cx="7111999" cy="26125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Лексика движения каравана: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Араб </a:t>
            </a:r>
            <a:r>
              <a:rPr lang="ru-RU" alt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горячил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вороного коня…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Конь </a:t>
            </a:r>
            <a:r>
              <a:rPr lang="ru-RU" alt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дыбы подымался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порой…</a:t>
            </a:r>
          </a:p>
          <a:p>
            <a:r>
              <a:rPr lang="ru-RU" alt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 </a:t>
            </a:r>
            <a:r>
              <a:rPr lang="ru-RU" alt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криком и свистом несясь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песку,</a:t>
            </a:r>
          </a:p>
          <a:p>
            <a:r>
              <a:rPr lang="ru-RU" alt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Бросал </a:t>
            </a:r>
            <a:r>
              <a:rPr lang="ru-RU" alt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ловил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копьё на скаку.</a:t>
            </a:r>
          </a:p>
          <a:p>
            <a:endParaRPr lang="ru-RU" altLang="ru-RU" dirty="0"/>
          </a:p>
        </p:txBody>
      </p:sp>
      <p:pic>
        <p:nvPicPr>
          <p:cNvPr id="6" name="Picture 10" descr="http://i071.radikal.ru/0809/f0/34fed4543c3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315" y="1310765"/>
            <a:ext cx="3826430" cy="519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45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СРЕДСТВА ВЫРАЗИТЕЛЬНОСТИ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2133601" y="1465943"/>
            <a:ext cx="224971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Эпитеты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6686" y="2231601"/>
            <a:ext cx="474617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alt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Гордые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пальмы</a:t>
            </a:r>
          </a:p>
          <a:p>
            <a:pPr algn="ctr"/>
            <a:r>
              <a:rPr lang="ru-RU" alt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Махровые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главы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Пепел </a:t>
            </a:r>
            <a:r>
              <a:rPr lang="ru-RU" alt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седой и </a:t>
            </a:r>
            <a:r>
              <a:rPr lang="ru-RU" alt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холодный</a:t>
            </a:r>
          </a:p>
          <a:p>
            <a:pPr algn="ctr"/>
            <a:r>
              <a:rPr lang="ru-RU" alt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Песчаные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степи</a:t>
            </a:r>
          </a:p>
          <a:p>
            <a:pPr algn="ctr"/>
            <a:r>
              <a:rPr lang="ru-RU" alt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Бесплодные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почвы</a:t>
            </a:r>
          </a:p>
          <a:p>
            <a:pPr algn="ctr"/>
            <a:r>
              <a:rPr lang="ru-RU" alt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Чуждая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земля</a:t>
            </a:r>
          </a:p>
          <a:p>
            <a:pPr algn="ctr"/>
            <a:r>
              <a:rPr lang="ru-RU" alt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Нежданные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гости</a:t>
            </a:r>
          </a:p>
          <a:p>
            <a:pPr algn="ctr"/>
            <a:r>
              <a:rPr lang="ru-RU" alt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Вороной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конь</a:t>
            </a:r>
          </a:p>
        </p:txBody>
      </p:sp>
      <p:pic>
        <p:nvPicPr>
          <p:cNvPr id="10" name="Picture 6" descr="http://fonxl.ru/wp-content/uploads/2015/04/Nature-landscapes-fire-flames-photography-wood-fields-coals-grass-sky-heat_1920x12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771" y="1465943"/>
            <a:ext cx="5094515" cy="490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34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СРЕДСТВА ВЫРАЗИТЕЛЬНОСТИ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1814285" y="1506842"/>
            <a:ext cx="3018971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Олицетворения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1486" y="2307771"/>
            <a:ext cx="5297714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alt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Приветствуют</a:t>
            </a:r>
            <a:r>
              <a:rPr lang="ru-RU" alt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пальмы </a:t>
            </a: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нежданных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гостей,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щедро </a:t>
            </a:r>
            <a:r>
              <a:rPr lang="ru-RU" alt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поит</a:t>
            </a:r>
            <a:r>
              <a:rPr lang="ru-RU" alt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студёный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ручей…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же на запад </a:t>
            </a:r>
            <a:r>
              <a:rPr lang="ru-RU" alt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умчался</a:t>
            </a:r>
            <a:r>
              <a:rPr lang="ru-RU" alt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28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туман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alt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шепчутся</a:t>
            </a:r>
            <a:r>
              <a:rPr lang="ru-RU" alt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листья с </a:t>
            </a: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гремучим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ключом…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Сумрак на землю </a:t>
            </a:r>
            <a:r>
              <a:rPr lang="ru-RU" alt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упал</a:t>
            </a:r>
            <a:r>
              <a:rPr lang="ru-RU" alt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pic>
        <p:nvPicPr>
          <p:cNvPr id="7" name="Picture 2" descr="http://ns.sitecity.ru/users/a/anushka/storage/lalbum_1512212750.p_1203131950_37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943" y="1640532"/>
            <a:ext cx="4699999" cy="470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43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СРЕДСТВА ВЫРАЗИТЕЛЬНОСТИ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249714" y="1737973"/>
            <a:ext cx="280125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Антитеза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9828" y="2685143"/>
            <a:ext cx="4746171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Почва</a:t>
            </a:r>
            <a:r>
              <a:rPr lang="ru-RU" alt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бесплодная</a:t>
            </a:r>
            <a:r>
              <a:rPr lang="ru-RU" alt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пальмы растут </a:t>
            </a:r>
            <a:r>
              <a:rPr lang="ru-RU" alt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высоко.</a:t>
            </a:r>
            <a:endParaRPr lang="ru-RU" alt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Вода</a:t>
            </a:r>
            <a:r>
              <a:rPr lang="ru-RU" alt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холодная</a:t>
            </a:r>
            <a:r>
              <a:rPr lang="ru-RU" alt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лучи </a:t>
            </a:r>
            <a:r>
              <a:rPr lang="ru-RU" alt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знойные.</a:t>
            </a:r>
            <a:endParaRPr lang="ru-RU" alt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Пылающая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грудь</a:t>
            </a:r>
            <a:r>
              <a:rPr lang="ru-RU" alt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влага </a:t>
            </a:r>
            <a:r>
              <a:rPr lang="ru-RU" alt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студёная.</a:t>
            </a:r>
            <a:endParaRPr lang="ru-RU" alt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://i1.trekearth.com/photos/47660/dsc_05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656" y="1592828"/>
            <a:ext cx="5170044" cy="486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83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СРЕДСТВА ВЫРАЗИТЕЛЬНОСТИ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381828" y="1393370"/>
            <a:ext cx="3018971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</a:rPr>
              <a:t>Сравнения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2133600"/>
            <a:ext cx="7823200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altLang="ru-RU" sz="2800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прыгал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как барс</a:t>
            </a:r>
            <a:r>
              <a:rPr lang="ru-RU" altLang="ru-RU" sz="2800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поражённый стрелой…</a:t>
            </a:r>
          </a:p>
          <a:p>
            <a:r>
              <a:rPr lang="ru-RU" altLang="ru-RU" sz="2800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шёл, колыхаясь,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 море челнок…</a:t>
            </a:r>
          </a:p>
        </p:txBody>
      </p:sp>
      <p:pic>
        <p:nvPicPr>
          <p:cNvPr id="7" name="Picture 6" descr="http://visitpak.com/wp-content/uploads/2012/12/camels-in-thar-deser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29" y="3304717"/>
            <a:ext cx="5558972" cy="308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topgulfcondos.com/images/GIFs/AnimatedPalmTre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307" y="1654980"/>
            <a:ext cx="1931380" cy="489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topgulfcondos.com/images/GIFs/AnimatedPalmTre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7364" y="1248613"/>
            <a:ext cx="1931380" cy="489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topgulfcondos.com/images/GIFs/AnimatedPalmTre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800" y="1581346"/>
            <a:ext cx="1931380" cy="489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12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СРЕДСТВА ВЫРАЗИТЕЛЬНОСТИ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1625600" y="1393370"/>
            <a:ext cx="358502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Перифраз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2800" y="2250033"/>
            <a:ext cx="5283199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charset="0"/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пали без жизни питомцы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charset="0"/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столетий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>
              <a:buFont typeface="Arial" charset="0"/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Одежду их сорвали малые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charset="0"/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buFont typeface="Arial" charset="0"/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Изрублены были тела их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charset="0"/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потом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buFont typeface="Arial" charset="0"/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медленно жгли их до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утра</a:t>
            </a:r>
          </a:p>
          <a:p>
            <a:pPr>
              <a:buFont typeface="Arial" charset="0"/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огнем.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70171" y="1393370"/>
            <a:ext cx="4688115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Что означают слова «питомцы столетий»?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8" name="Picture 4" descr="http://topgulfcondos.com/images/GIFs/AnimatedPalmTre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116" y="2347477"/>
            <a:ext cx="2016224" cy="399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topgulfcondos.com/images/GIFs/AnimatedPalmTre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440" y="2586569"/>
            <a:ext cx="2780927" cy="400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topgulfcondos.com/images/GIFs/AnimatedPalmTre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83" y="2586569"/>
            <a:ext cx="2182047" cy="399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77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СРЕДСТВА ВЫРАЗИТЕЛЬНОСТИ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638629" y="1611087"/>
            <a:ext cx="8824685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Аллитерация -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 однородных звуков.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9256" y="2772229"/>
            <a:ext cx="6836229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charset="0"/>
              <a:buNone/>
            </a:pP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ко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ям у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угим то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за</a:t>
            </a:r>
            <a:r>
              <a:rPr lang="ru-RU" sz="28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учал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buFont typeface="Arial" charset="0"/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 без жизни 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итомцы 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олетий!</a:t>
            </a:r>
          </a:p>
        </p:txBody>
      </p:sp>
      <p:pic>
        <p:nvPicPr>
          <p:cNvPr id="7" name="Picture 6" descr="http://visitpak.com/wp-content/uploads/2012/12/camels-in-thar-deser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748" y="4183130"/>
            <a:ext cx="3773714" cy="2275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visitpak.com/wp-content/uploads/2012/12/camels-in-thar-deser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143" y="4183130"/>
            <a:ext cx="3483428" cy="218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topgulfcondos.com/images/GIFs/AnimatedPalmTre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958" y="3842450"/>
            <a:ext cx="919242" cy="261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topgulfcondos.com/images/GIFs/AnimatedPalmTre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264" y="3842450"/>
            <a:ext cx="658605" cy="1962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topgulfcondos.com/images/GIFs/AnimatedPalmTre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264" y="4364258"/>
            <a:ext cx="650221" cy="193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17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РИФМА. ТИПЫ РИФМОВКИ</a:t>
            </a:r>
            <a:endParaRPr lang="ru-RU" sz="36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82171" y="1543591"/>
            <a:ext cx="11175999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   Рифма </a:t>
            </a:r>
            <a:r>
              <a:rPr kumimoji="0" lang="ru-RU" altLang="ru-RU" sz="28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(др.-греч.</a:t>
            </a:r>
            <a:r>
              <a:rPr kumimoji="0" lang="ru-RU" altLang="ru-RU" sz="280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altLang="ru-RU" sz="28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«размеренность, ритм») — созвучие в окончании двух или нескольких слов.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171" y="2981362"/>
            <a:ext cx="11175999" cy="33855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Существует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 основных типа рифмовки: 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парная (иначе — смежная),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рифмуются между собой две соседние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строчки: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аабб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перекрестная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когда первая строчка рифмуется с третьей, вторая с четвертой 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т.д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абаб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кольцевая (иначе — опоясывающая)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когда первая строка рифмуется с четвертой, а вторая с третьей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абба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4017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СТИХОТВОРНЫЙ РАЗМЕР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566058" y="1378856"/>
            <a:ext cx="544285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Трёхсложный амфибрахий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6057" y="2104571"/>
            <a:ext cx="8519886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 п</a:t>
            </a:r>
            <a:r>
              <a:rPr lang="ru-RU" alt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сч</a:t>
            </a: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alt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х – 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altLang="ru-RU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alt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 </a:t>
            </a:r>
            <a:r>
              <a:rPr lang="ru-RU" alt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alt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altLang="ru-RU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altLang="ru-RU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йск</a:t>
            </a:r>
            <a:r>
              <a:rPr lang="ru-RU" altLang="ru-RU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– з</a:t>
            </a:r>
            <a:r>
              <a:rPr lang="ru-RU" alt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мл</a:t>
            </a: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Тр</a:t>
            </a:r>
            <a:r>
              <a:rPr lang="ru-RU" alt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г</a:t>
            </a: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рд</a:t>
            </a:r>
            <a:r>
              <a:rPr lang="ru-RU" alt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alt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п</a:t>
            </a: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льм</a:t>
            </a:r>
            <a:r>
              <a:rPr lang="ru-RU" alt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– в</a:t>
            </a:r>
            <a:r>
              <a:rPr lang="ru-RU" alt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alt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- р</a:t>
            </a:r>
            <a:r>
              <a:rPr lang="ru-RU" alt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сл</a:t>
            </a: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66057" y="3210045"/>
            <a:ext cx="2423886" cy="70788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cs typeface="Arial" pitchFamily="34" charset="0"/>
              </a:rPr>
              <a:t>- ! - - ! - - ! - - !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cs typeface="Arial" pitchFamily="34" charset="0"/>
              </a:rPr>
              <a:t> - ! - - ! - - ! - - ! </a:t>
            </a: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457" y="4069299"/>
            <a:ext cx="8841775" cy="181588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Амфибрахий </a:t>
            </a:r>
            <a:r>
              <a:rPr lang="ru-RU" sz="2800" b="1" dirty="0">
                <a:solidFill>
                  <a:srgbClr val="002060"/>
                </a:solidFill>
              </a:rPr>
              <a:t>-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трехсложная стопа с ударением на втором слоге (схема стопы амфибрахия: - ! - ), а в стихе в целом - на втором, пятом, восьмом, одиннадцатом и т.д.</a:t>
            </a:r>
          </a:p>
        </p:txBody>
      </p:sp>
      <p:pic>
        <p:nvPicPr>
          <p:cNvPr id="10" name="Picture 4" descr="http://topgulfcondos.com/images/GIFs/AnimatedPalmTre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2705" y="1472466"/>
            <a:ext cx="1931380" cy="489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topgulfcondos.com/images/GIFs/AnimatedPalmTre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6850" y="1472466"/>
            <a:ext cx="1931380" cy="489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topgulfcondos.com/images/GIFs/AnimatedPalmTre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477" y="1504458"/>
            <a:ext cx="2025660" cy="512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969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216539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создания.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2. Композиция стихотворения.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3. Средства выразительности.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4. Стихотворный размер.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5.  Фольклорные мотивы и реалистические события.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3811" y="4497050"/>
            <a:ext cx="2333664" cy="205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ФОЛЬКЛОРНЫЕ МОТИВЫ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899886" y="1785257"/>
            <a:ext cx="5196113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Символическое число «три».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Олицетворение («гордые пальмы», их «ропот» на Бога, обращения к нему).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Волшебное событие (появление каравана сразу вслед за укором пальм небу).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i.ytimg.com/vi/TyGMd33-i5Q/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586"/>
          <a:stretch/>
        </p:blipFill>
        <p:spPr bwMode="auto">
          <a:xfrm>
            <a:off x="6266130" y="1785257"/>
            <a:ext cx="5577526" cy="419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45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РЕАЛИСТИЧНЫЕ СОБЫТИЯ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899886" y="1785257"/>
            <a:ext cx="519611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Детальное описание каравана.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Пёстрые ковры.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Вереница верблюдов.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Походные шатры.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Привал каравана.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Гибель гордых пальм.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Исчезновение прекрасного оазиса. </a:t>
            </a:r>
          </a:p>
        </p:txBody>
      </p:sp>
      <p:pic>
        <p:nvPicPr>
          <p:cNvPr id="6" name="Picture 5" descr="desert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9485" y="1643289"/>
            <a:ext cx="5138057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520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ОПОРНАЯ ТАБЛИЦА</a:t>
            </a:r>
            <a:endParaRPr lang="ru-RU" sz="3600" dirty="0"/>
          </a:p>
        </p:txBody>
      </p:sp>
      <p:graphicFrame>
        <p:nvGraphicFramePr>
          <p:cNvPr id="4" name="Group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648563"/>
              </p:ext>
            </p:extLst>
          </p:nvPr>
        </p:nvGraphicFramePr>
        <p:xfrm>
          <a:off x="406400" y="1820751"/>
          <a:ext cx="11495313" cy="439136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2076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876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9626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Тема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Тема красоты и гармонии человека с миром.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1489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Идея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Нельзя пользоваться природными богатствами, если думаешь только о  собственном сегодняшнем благополучии.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8020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Художественные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средства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Олицетворение, перифраз, аллитерация, антитеза.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801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ГЛАВНАЯ МЫСЛЬ </a:t>
            </a:r>
            <a:endParaRPr lang="ru-RU" sz="36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62858" y="1320975"/>
            <a:ext cx="11553372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ордыня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отказ принимать свое предназначение губительны для человеческой души.</a:t>
            </a:r>
          </a:p>
        </p:txBody>
      </p:sp>
      <p:pic>
        <p:nvPicPr>
          <p:cNvPr id="3078" name="Picture 6" descr="https://cdn2.vectorstock.com/i/1000x1000/69/76/desert-oasis-vector-73697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99"/>
          <a:stretch/>
        </p:blipFill>
        <p:spPr bwMode="auto">
          <a:xfrm>
            <a:off x="3123412" y="2794054"/>
            <a:ext cx="6175181" cy="3606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26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ОСНОВНАЯ ПРОБЛЕМА </a:t>
            </a:r>
            <a:endParaRPr lang="ru-RU" sz="36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62858" y="1270348"/>
            <a:ext cx="11480799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заимоотношения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 и людей, обладающих свободной волей и жаждущих лучшей доли, чем та, что предназначена им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судьбой.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4098" name="Picture 2" descr="https://pbs.twimg.com/media/EBYZIrDXkAAwwCv.jpg:lar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724" y="3050429"/>
            <a:ext cx="5170029" cy="344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05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НРАВСТВЕННЫЙ УРОК</a:t>
            </a:r>
            <a:endParaRPr lang="ru-RU" sz="36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62858" y="1320976"/>
            <a:ext cx="11553372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Разрушение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природы ведет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разрушению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самого человека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его жизни.</a:t>
            </a:r>
          </a:p>
        </p:txBody>
      </p:sp>
      <p:pic>
        <p:nvPicPr>
          <p:cNvPr id="5122" name="Picture 2" descr="https://ds04.infourok.ru/uploads/ex/12cb/000a4bfa-f1e60265/img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" b="39527"/>
          <a:stretch/>
        </p:blipFill>
        <p:spPr bwMode="auto">
          <a:xfrm>
            <a:off x="2117470" y="2775742"/>
            <a:ext cx="7957062" cy="362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32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4313" y="1498818"/>
            <a:ext cx="1210151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1. Ответить на вопросы: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- Почему пальмы роптали на свою судьбу? Чем они были недовольны?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- Какие изобразительные средства использовал поэт для 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«оживления» природы?</a:t>
            </a:r>
          </a:p>
          <a:p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43" y="3559357"/>
            <a:ext cx="2950027" cy="283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МЫСЛИ АВТОРА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51114" y="1553029"/>
            <a:ext cx="633185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Всю свою жизнь Михаил Юрьевич Лермонтов размышлял над важными жизненными вопросами, и свои мысли он старался выразить в своей лирике.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Многие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произведения поэта наполнены грустью, трагичностью, и причину этой трагедии автор видел в несправедливом устройстве мира. Примером может служить его стихотворение "Три пальмы". </a:t>
            </a: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97" y="1468762"/>
            <a:ext cx="39719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000" smtClean="0"/>
              <a:t>ВПЕЧАТЛЕНИЕ </a:t>
            </a:r>
            <a:r>
              <a:rPr lang="ru-RU" sz="4000" smtClean="0"/>
              <a:t>В.Г.БЕЛИНСКОГО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72123" y="1712686"/>
            <a:ext cx="6209986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«Какая образность! — так все и видишь перед собою, а увидев раз, никогда уж не забудешь! Дивная картина — так и блестит все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яркостью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восточных красок! Какая живописность, музыкальность, сила и крепость в каждом стихе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...»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047" y="1523342"/>
            <a:ext cx="3619467" cy="45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672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ИСТОРИЯ СОЗДАНИЯ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2021940"/>
            <a:ext cx="6865257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Стихотворение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«Три пальмы» было создано в 1838 году и представляет собой поэтическую притчу, в которой заложен глубокий философский смысл.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http://topgulfcondos.com/images/GIFs/AnimatedPalmTre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484" y="1229135"/>
            <a:ext cx="2780927" cy="463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topgulfcondos.com/images/GIFs/AnimatedPalmTre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230" y="1425146"/>
            <a:ext cx="2182047" cy="4494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topgulfcondos.com/images/GIFs/AnimatedPalmTre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299" y="1942849"/>
            <a:ext cx="2016224" cy="399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3.bp.blogspot.com/-Qr4CE-1eSus/T84gd_Vcl-I/AAAAAAAAA1s/m-yW6P1wUXM/s1600/woter+2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2066">
            <a:off x="8661140" y="5163572"/>
            <a:ext cx="1821614" cy="1554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03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ВОСТОЧНОЕ СКАЗАНИЕ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13655" y="4601029"/>
            <a:ext cx="6683829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 typeface="Arial" charset="0"/>
              <a:buNone/>
            </a:pPr>
            <a:r>
              <a:rPr lang="ru-RU" sz="2800" dirty="0">
                <a:solidFill>
                  <a:srgbClr val="002060"/>
                </a:solidFill>
                <a:latin typeface="Arial" charset="0"/>
              </a:rPr>
              <a:t>Сказание – в фольклоре общее родовое название повествовательных произведений исторического и легендарного характера. 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413657" y="1378857"/>
            <a:ext cx="6683828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 typeface="Arial" charset="0"/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charset="0"/>
              </a:rPr>
              <a:t>Автор определяет жанр стихотворения, подчёркивает легендарность событий, предупреждает о восточном экзотическом происхождении сказания.</a:t>
            </a:r>
            <a:endParaRPr lang="ru-RU" sz="2800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15" name="Picture 5" descr="32f8d34ad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275" y="1624942"/>
            <a:ext cx="3948112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27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ТРИ ПАЛЬМЫ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40230" y="1693890"/>
            <a:ext cx="614025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Главными героинями повествования выступают три пальмы в аравийской пустыне, где еще не ступала нога человека. Холодный ручей, протекающий среди песков, превратил безжизненный мир в волшебный оазис, «хранимый, под сенью зеленых листов, от знойных лучей и летучих песков».</a:t>
            </a:r>
          </a:p>
        </p:txBody>
      </p:sp>
      <p:pic>
        <p:nvPicPr>
          <p:cNvPr id="9" name="Picture 2" descr="http://www.cell11.com/images/screensavers/185-Cell11.com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033" y="1405543"/>
            <a:ext cx="4112215" cy="507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13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СЛОВАРНАЯ РАБОТА</a:t>
            </a:r>
            <a:endParaRPr lang="ru-RU" sz="36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06400" y="1291772"/>
            <a:ext cx="11451771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buClr>
                <a:schemeClr val="accent3"/>
              </a:buClr>
              <a:defRPr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Вьюк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ноша, поклажа,  уложенная на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верблюда.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3"/>
              </a:buClr>
              <a:defRPr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Урочный путь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определенный, условленный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путь.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3"/>
              </a:buClr>
              <a:defRPr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Пророк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истолкователь воли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3"/>
              </a:buClr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Роптать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возмущаться, выражать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недовольство.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3"/>
              </a:buClr>
              <a:defRPr/>
            </a:pP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Фарис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всадник.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3"/>
              </a:buClr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Оазис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место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среди пустыни у источника, покрытое растительностью.</a:t>
            </a:r>
          </a:p>
        </p:txBody>
      </p:sp>
      <p:pic>
        <p:nvPicPr>
          <p:cNvPr id="8" name="Picture 2" descr="http://cdn.loc.gov/service/pnp/ppmsca/15000/15033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345" y="4516334"/>
            <a:ext cx="2660243" cy="208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www.ipslabs.net/wp-content/uploads/2014/08/%D0%BF%D1%83%D1%81%D1%82%D1%8B%D0%BD%D0%B0%D1%8F-%D0%B8-%D0%BE%D0%B0%D0%B7%D0%B8%D1%81-1170x4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761" y="4524284"/>
            <a:ext cx="2944062" cy="208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i.pipec.ru/20110831/41597101725223_06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5996" y="4552243"/>
            <a:ext cx="2324790" cy="201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42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БЕСЕДА ПО ВОПРОСАМ</a:t>
            </a:r>
            <a:endParaRPr lang="ru-RU" sz="3600" dirty="0"/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522515" y="1335314"/>
            <a:ext cx="6270172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1. Кто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главные герои стихотворения?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5B05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("Три гордые пальмы" и "звучный ручей</a:t>
            </a:r>
            <a:r>
              <a:rPr lang="ru-RU" sz="2400" dirty="0" smtClean="0">
                <a:solidFill>
                  <a:srgbClr val="5B05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").</a:t>
            </a:r>
            <a:endParaRPr lang="ru-RU" sz="2400" dirty="0">
              <a:solidFill>
                <a:srgbClr val="5B05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 Как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проходит их жизнь?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5B05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(Их жизнь течет неспешно и спокойно, но скучно, </a:t>
            </a:r>
            <a:r>
              <a:rPr lang="ru-RU" sz="2400" dirty="0" smtClean="0">
                <a:solidFill>
                  <a:srgbClr val="5B05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ним никогда </a:t>
            </a:r>
            <a:r>
              <a:rPr lang="ru-RU" sz="2400" dirty="0">
                <a:solidFill>
                  <a:srgbClr val="5B05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400" dirty="0" smtClean="0">
                <a:solidFill>
                  <a:srgbClr val="5B05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приходят </a:t>
            </a:r>
            <a:r>
              <a:rPr lang="ru-RU" sz="2400" dirty="0">
                <a:solidFill>
                  <a:srgbClr val="5B05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путники.)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3. Почему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пальмы недовольны своей жизнью?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5B05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(Никто не восхищается их красотой, они "растут и цветут" без пользы</a:t>
            </a:r>
            <a:r>
              <a:rPr lang="ru-RU" sz="2400" dirty="0" smtClean="0">
                <a:solidFill>
                  <a:srgbClr val="5B05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400" dirty="0">
              <a:solidFill>
                <a:srgbClr val="5B05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4. Что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разрушает покой и гармонию, которыми дышат первые строфы стихотворения?</a:t>
            </a:r>
          </a:p>
          <a:p>
            <a:r>
              <a:rPr lang="ru-RU" sz="2400" dirty="0">
                <a:solidFill>
                  <a:srgbClr val="5B05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(Покой нарушен появлением людей). </a:t>
            </a:r>
          </a:p>
        </p:txBody>
      </p:sp>
      <p:pic>
        <p:nvPicPr>
          <p:cNvPr id="6" name="Picture 2" descr="http://l.yimg.com/lo/api/res/1.2/4BvLFcAYE5YsSRpq4sysUA--/YXBwaWQ9bWti/http:/images.nationalgeographic.com/wpf/media-live/photos/000/490/cache/tuareg-sahara-dusk-lewis_49049_600x4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430" y="1335314"/>
            <a:ext cx="4818742" cy="506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42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6134</TotalTime>
  <Words>1090</Words>
  <Application>Microsoft Office PowerPoint</Application>
  <PresentationFormat>Произвольный</PresentationFormat>
  <Paragraphs>219</Paragraphs>
  <Slides>26</Slides>
  <Notes>25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ПЛАН  УРОКА</vt:lpstr>
      <vt:lpstr> МЫСЛИ АВТОРА</vt:lpstr>
      <vt:lpstr>ВПЕЧАТЛЕНИЕ В.Г.БЕЛИНСКОГО</vt:lpstr>
      <vt:lpstr>ИСТОРИЯ СОЗДАНИЯ</vt:lpstr>
      <vt:lpstr>ВОСТОЧНОЕ СКАЗАНИЕ</vt:lpstr>
      <vt:lpstr>ТРИ ПАЛЬМЫ</vt:lpstr>
      <vt:lpstr> СЛОВАРНАЯ РАБОТА</vt:lpstr>
      <vt:lpstr> БЕСЕДА ПО ВОПРОСАМ</vt:lpstr>
      <vt:lpstr> КОМПОЗИЦИЯ</vt:lpstr>
      <vt:lpstr> СРЕДСТВА ВЫРАЗИТЕЛЬНОСТИ</vt:lpstr>
      <vt:lpstr> СРЕДСТВА ВЫРАЗИТЕЛЬНОСТИ</vt:lpstr>
      <vt:lpstr> СРЕДСТВА ВЫРАЗИТЕЛЬНОСТИ</vt:lpstr>
      <vt:lpstr> СРЕДСТВА ВЫРАЗИТЕЛЬНОСТИ</vt:lpstr>
      <vt:lpstr> СРЕДСТВА ВЫРАЗИТЕЛЬНОСТИ</vt:lpstr>
      <vt:lpstr> СРЕДСТВА ВЫРАЗИТЕЛЬНОСТИ</vt:lpstr>
      <vt:lpstr> СРЕДСТВА ВЫРАЗИТЕЛЬНОСТИ</vt:lpstr>
      <vt:lpstr> РИФМА. ТИПЫ РИФМОВКИ</vt:lpstr>
      <vt:lpstr> СТИХОТВОРНЫЙ РАЗМЕР</vt:lpstr>
      <vt:lpstr> ФОЛЬКЛОРНЫЕ МОТИВЫ</vt:lpstr>
      <vt:lpstr>РЕАЛИСТИЧНЫЕ СОБЫТИЯ</vt:lpstr>
      <vt:lpstr> ОПОРНАЯ ТАБЛИЦА</vt:lpstr>
      <vt:lpstr> ГЛАВНАЯ МЫСЛЬ </vt:lpstr>
      <vt:lpstr> ОСНОВНАЯ ПРОБЛЕМА </vt:lpstr>
      <vt:lpstr> НРАВСТВЕННЫЙ УРОК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279</cp:revision>
  <dcterms:created xsi:type="dcterms:W3CDTF">2020-09-22T15:24:01Z</dcterms:created>
  <dcterms:modified xsi:type="dcterms:W3CDTF">2020-10-28T04:43:43Z</dcterms:modified>
</cp:coreProperties>
</file>