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4"/>
  </p:notesMasterIdLst>
  <p:sldIdLst>
    <p:sldId id="305" r:id="rId2"/>
    <p:sldId id="325" r:id="rId3"/>
    <p:sldId id="383" r:id="rId4"/>
    <p:sldId id="382" r:id="rId5"/>
    <p:sldId id="388" r:id="rId6"/>
    <p:sldId id="384" r:id="rId7"/>
    <p:sldId id="385" r:id="rId8"/>
    <p:sldId id="386" r:id="rId9"/>
    <p:sldId id="389" r:id="rId10"/>
    <p:sldId id="387" r:id="rId11"/>
    <p:sldId id="390" r:id="rId12"/>
    <p:sldId id="391" r:id="rId13"/>
    <p:sldId id="392" r:id="rId14"/>
    <p:sldId id="397" r:id="rId15"/>
    <p:sldId id="393" r:id="rId16"/>
    <p:sldId id="396" r:id="rId17"/>
    <p:sldId id="394" r:id="rId18"/>
    <p:sldId id="395" r:id="rId19"/>
    <p:sldId id="398" r:id="rId20"/>
    <p:sldId id="399" r:id="rId21"/>
    <p:sldId id="400" r:id="rId22"/>
    <p:sldId id="372" r:id="rId23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65" autoAdjust="0"/>
    <p:restoredTop sz="94660"/>
  </p:normalViewPr>
  <p:slideViewPr>
    <p:cSldViewPr snapToGrid="0">
      <p:cViewPr varScale="1">
        <p:scale>
          <a:sx n="66" d="100"/>
          <a:sy n="66" d="100"/>
        </p:scale>
        <p:origin x="618" y="6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96CEF9F-6EBB-4328-BFF4-22C835255634}" type="datetimeFigureOut">
              <a:rPr lang="ru-RU" smtClean="0"/>
              <a:pPr/>
              <a:t>02.09.2021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97978DB-73CB-438D-BB08-2D9C565D52B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8872655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4045290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2907382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4789326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9876798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4958237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8342011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719626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5423241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7266843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72500474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20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7676361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36280366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21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98709372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22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4801546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2881510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9636578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0154604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2924583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5988477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4223332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1616129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02.09.2021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255947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02.09.2021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754992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02.09.2021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7610908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338" y="1133193"/>
            <a:ext cx="11948967" cy="5599134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344"/>
          </a:p>
        </p:txBody>
      </p:sp>
      <p:sp>
        <p:nvSpPr>
          <p:cNvPr id="17" name="bg object 17"/>
          <p:cNvSpPr/>
          <p:nvPr/>
        </p:nvSpPr>
        <p:spPr>
          <a:xfrm>
            <a:off x="141358" y="150402"/>
            <a:ext cx="11948967" cy="90724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44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5665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24644" y="1523342"/>
            <a:ext cx="3857666" cy="40581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930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92" y="1577341"/>
            <a:ext cx="5303521" cy="3877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9/2/2021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06390048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603079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02.09.2021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070785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02.09.2021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640755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02.09.2021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106986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02.09.2021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576261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02.09.2021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683862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02.09.2021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994667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02.09.2021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11033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02.09.2021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580177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93497A-3151-4DC0-A285-86CC8653D4DC}" type="datetimeFigureOut">
              <a:rPr lang="ru-RU" smtClean="0"/>
              <a:pPr/>
              <a:t>02.09.2021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918296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2.xml"/><Relationship Id="rId4" Type="http://schemas.microsoft.com/office/2007/relationships/hdphoto" Target="../media/hdphoto1.wdp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w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8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2985" y="3247"/>
            <a:ext cx="12173957" cy="2158055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1968269" y="2843842"/>
            <a:ext cx="6820135" cy="3553855"/>
          </a:xfrm>
          <a:prstGeom prst="rect">
            <a:avLst/>
          </a:prstGeom>
        </p:spPr>
        <p:txBody>
          <a:bodyPr vert="horz" wrap="square" lIns="0" tIns="29525" rIns="0" bIns="0" rtlCol="0">
            <a:spAutoFit/>
          </a:bodyPr>
          <a:lstStyle/>
          <a:p>
            <a:pPr marL="38918">
              <a:spcBef>
                <a:spcPts val="233"/>
              </a:spcBef>
            </a:pPr>
            <a:r>
              <a:rPr lang="ru-RU" sz="4400" b="1" dirty="0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Тема:</a:t>
            </a:r>
          </a:p>
          <a:p>
            <a:pPr marL="38918">
              <a:spcBef>
                <a:spcPts val="233"/>
              </a:spcBef>
            </a:pPr>
            <a:r>
              <a:rPr lang="ru-RU" sz="4400" b="1" dirty="0" err="1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Н.В.Гоголь</a:t>
            </a:r>
            <a:endParaRPr lang="ru-RU" sz="4400" b="1" dirty="0" smtClean="0">
              <a:solidFill>
                <a:srgbClr val="2365C7"/>
              </a:solidFill>
              <a:latin typeface="Arial" pitchFamily="34" charset="0"/>
              <a:cs typeface="Arial" pitchFamily="34" charset="0"/>
            </a:endParaRPr>
          </a:p>
          <a:p>
            <a:pPr marL="38918">
              <a:spcBef>
                <a:spcPts val="233"/>
              </a:spcBef>
            </a:pPr>
            <a:r>
              <a:rPr lang="ru-RU" sz="4400" b="1" dirty="0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Повесть «Ночь перед рождеством»</a:t>
            </a:r>
          </a:p>
          <a:p>
            <a:pPr marL="38918">
              <a:spcBef>
                <a:spcPts val="233"/>
              </a:spcBef>
            </a:pPr>
            <a:endParaRPr lang="ru-RU" sz="4800" b="1" dirty="0" smtClean="0">
              <a:solidFill>
                <a:srgbClr val="2365C7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763516" y="3328775"/>
            <a:ext cx="574502" cy="2118077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9940666" y="482101"/>
            <a:ext cx="1276313" cy="127631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9940666" y="482101"/>
            <a:ext cx="1276313" cy="127631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10410314" y="526307"/>
            <a:ext cx="366387" cy="765747"/>
          </a:xfrm>
          <a:prstGeom prst="rect">
            <a:avLst/>
          </a:prstGeom>
        </p:spPr>
        <p:txBody>
          <a:bodyPr vert="horz" wrap="square" lIns="0" tIns="33552" rIns="0" bIns="0" rtlCol="0">
            <a:spAutoFit/>
          </a:bodyPr>
          <a:lstStyle/>
          <a:p>
            <a:pPr>
              <a:spcBef>
                <a:spcPts val="265"/>
              </a:spcBef>
            </a:pPr>
            <a:r>
              <a:rPr lang="ru-RU" sz="4756" b="1" spc="21" dirty="0">
                <a:solidFill>
                  <a:srgbClr val="FEFEFE"/>
                </a:solidFill>
                <a:latin typeface="Arial"/>
                <a:cs typeface="Arial"/>
              </a:rPr>
              <a:t>6</a:t>
            </a:r>
            <a:endParaRPr sz="4756" dirty="0">
              <a:latin typeface="Arial"/>
              <a:cs typeface="Arial"/>
            </a:endParaRPr>
          </a:p>
        </p:txBody>
      </p:sp>
      <p:sp>
        <p:nvSpPr>
          <p:cNvPr id="23" name="object 13">
            <a:extLst>
              <a:ext uri="{FF2B5EF4-FFF2-40B4-BE49-F238E27FC236}">
                <a16:creationId xmlns:a16="http://schemas.microsoft.com/office/drawing/2014/main" id="{065B57C3-CBC0-467B-8CE6-9C853CD5BC49}"/>
              </a:ext>
            </a:extLst>
          </p:cNvPr>
          <p:cNvSpPr txBox="1"/>
          <p:nvPr/>
        </p:nvSpPr>
        <p:spPr>
          <a:xfrm>
            <a:off x="9940665" y="1145408"/>
            <a:ext cx="1199618" cy="456635"/>
          </a:xfrm>
          <a:prstGeom prst="rect">
            <a:avLst/>
          </a:prstGeom>
        </p:spPr>
        <p:txBody>
          <a:bodyPr vert="horz" wrap="square" lIns="0" tIns="25499" rIns="0" bIns="0" rtlCol="0">
            <a:spAutoFit/>
          </a:bodyPr>
          <a:lstStyle/>
          <a:p>
            <a:pPr algn="ctr">
              <a:spcBef>
                <a:spcPts val="201"/>
              </a:spcBef>
            </a:pPr>
            <a:r>
              <a:rPr lang="ru-RU" sz="2800" b="1" spc="-11" dirty="0">
                <a:solidFill>
                  <a:srgbClr val="FEFEFE"/>
                </a:solidFill>
                <a:latin typeface="Arial"/>
                <a:cs typeface="Arial"/>
              </a:rPr>
              <a:t>класс</a:t>
            </a:r>
            <a:endParaRPr sz="2800" b="1" dirty="0">
              <a:latin typeface="Arial"/>
              <a:cs typeface="Arial"/>
            </a:endParaRPr>
          </a:p>
        </p:txBody>
      </p:sp>
      <p:sp>
        <p:nvSpPr>
          <p:cNvPr id="46" name="object 2">
            <a:extLst>
              <a:ext uri="{FF2B5EF4-FFF2-40B4-BE49-F238E27FC236}">
                <a16:creationId xmlns:a16="http://schemas.microsoft.com/office/drawing/2014/main" id="{B8AE967A-8A32-463D-BEB3-961169192AFF}"/>
              </a:ext>
            </a:extLst>
          </p:cNvPr>
          <p:cNvSpPr txBox="1">
            <a:spLocks/>
          </p:cNvSpPr>
          <p:nvPr/>
        </p:nvSpPr>
        <p:spPr>
          <a:xfrm>
            <a:off x="2049237" y="456621"/>
            <a:ext cx="6180542" cy="1138567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defTabSz="1935419">
              <a:spcBef>
                <a:spcPts val="241"/>
              </a:spcBef>
              <a:defRPr/>
            </a:pPr>
            <a:r>
              <a:rPr lang="ru-RU" sz="7196" kern="0" spc="21" dirty="0" smtClean="0">
                <a:solidFill>
                  <a:sysClr val="window" lastClr="FFFFFF"/>
                </a:solidFill>
              </a:rPr>
              <a:t>  Литература</a:t>
            </a:r>
            <a:endParaRPr lang="en-US" sz="7196" kern="0" spc="21" dirty="0">
              <a:solidFill>
                <a:sysClr val="window" lastClr="FFFFFF"/>
              </a:solidFill>
            </a:endParaRPr>
          </a:p>
        </p:txBody>
      </p:sp>
      <p:sp>
        <p:nvSpPr>
          <p:cNvPr id="47" name="object 11">
            <a:extLst>
              <a:ext uri="{FF2B5EF4-FFF2-40B4-BE49-F238E27FC236}">
                <a16:creationId xmlns:a16="http://schemas.microsoft.com/office/drawing/2014/main" id="{38127922-7F66-46DD-B48F-9CFEFAEAC55F}"/>
              </a:ext>
            </a:extLst>
          </p:cNvPr>
          <p:cNvSpPr/>
          <p:nvPr/>
        </p:nvSpPr>
        <p:spPr>
          <a:xfrm>
            <a:off x="704893" y="614405"/>
            <a:ext cx="936801" cy="897823"/>
          </a:xfrm>
          <a:custGeom>
            <a:avLst/>
            <a:gdLst/>
            <a:ahLst/>
            <a:cxnLst/>
            <a:rect l="l" t="t" r="r" b="b"/>
            <a:pathLst>
              <a:path w="442595" h="424180">
                <a:moveTo>
                  <a:pt x="439548" y="319402"/>
                </a:moveTo>
                <a:lnTo>
                  <a:pt x="52138" y="319402"/>
                </a:lnTo>
                <a:lnTo>
                  <a:pt x="31861" y="323505"/>
                </a:lnTo>
                <a:lnTo>
                  <a:pt x="15286" y="334689"/>
                </a:lnTo>
                <a:lnTo>
                  <a:pt x="4103" y="351264"/>
                </a:lnTo>
                <a:lnTo>
                  <a:pt x="0" y="371541"/>
                </a:lnTo>
                <a:lnTo>
                  <a:pt x="4103" y="391814"/>
                </a:lnTo>
                <a:lnTo>
                  <a:pt x="15286" y="408387"/>
                </a:lnTo>
                <a:lnTo>
                  <a:pt x="31861" y="419570"/>
                </a:lnTo>
                <a:lnTo>
                  <a:pt x="52138" y="423673"/>
                </a:lnTo>
                <a:lnTo>
                  <a:pt x="328301" y="423673"/>
                </a:lnTo>
                <a:lnTo>
                  <a:pt x="331199" y="420775"/>
                </a:lnTo>
                <a:lnTo>
                  <a:pt x="331199" y="413618"/>
                </a:lnTo>
                <a:lnTo>
                  <a:pt x="328301" y="410716"/>
                </a:lnTo>
                <a:lnTo>
                  <a:pt x="52138" y="410716"/>
                </a:lnTo>
                <a:lnTo>
                  <a:pt x="36902" y="407633"/>
                </a:lnTo>
                <a:lnTo>
                  <a:pt x="24445" y="399230"/>
                </a:lnTo>
                <a:lnTo>
                  <a:pt x="16039" y="386776"/>
                </a:lnTo>
                <a:lnTo>
                  <a:pt x="12955" y="371541"/>
                </a:lnTo>
                <a:lnTo>
                  <a:pt x="16039" y="356305"/>
                </a:lnTo>
                <a:lnTo>
                  <a:pt x="24445" y="343850"/>
                </a:lnTo>
                <a:lnTo>
                  <a:pt x="36902" y="335446"/>
                </a:lnTo>
                <a:lnTo>
                  <a:pt x="52138" y="332362"/>
                </a:lnTo>
                <a:lnTo>
                  <a:pt x="439548" y="332362"/>
                </a:lnTo>
                <a:lnTo>
                  <a:pt x="442446" y="329457"/>
                </a:lnTo>
                <a:lnTo>
                  <a:pt x="442446" y="322300"/>
                </a:lnTo>
                <a:lnTo>
                  <a:pt x="439548" y="319402"/>
                </a:lnTo>
                <a:close/>
              </a:path>
              <a:path w="442595" h="424180">
                <a:moveTo>
                  <a:pt x="439548" y="410716"/>
                </a:moveTo>
                <a:lnTo>
                  <a:pt x="354347" y="410716"/>
                </a:lnTo>
                <a:lnTo>
                  <a:pt x="351445" y="413618"/>
                </a:lnTo>
                <a:lnTo>
                  <a:pt x="351445" y="420775"/>
                </a:lnTo>
                <a:lnTo>
                  <a:pt x="354347" y="423673"/>
                </a:lnTo>
                <a:lnTo>
                  <a:pt x="439548" y="423673"/>
                </a:lnTo>
                <a:lnTo>
                  <a:pt x="442446" y="420775"/>
                </a:lnTo>
                <a:lnTo>
                  <a:pt x="442446" y="413618"/>
                </a:lnTo>
                <a:lnTo>
                  <a:pt x="439548" y="410716"/>
                </a:lnTo>
                <a:close/>
              </a:path>
              <a:path w="442595" h="424180">
                <a:moveTo>
                  <a:pt x="432503" y="332362"/>
                </a:moveTo>
                <a:lnTo>
                  <a:pt x="418830" y="332362"/>
                </a:lnTo>
                <a:lnTo>
                  <a:pt x="416437" y="340457"/>
                </a:lnTo>
                <a:lnTo>
                  <a:pt x="414121" y="350137"/>
                </a:lnTo>
                <a:lnTo>
                  <a:pt x="412372" y="360724"/>
                </a:lnTo>
                <a:lnTo>
                  <a:pt x="411680" y="371541"/>
                </a:lnTo>
                <a:lnTo>
                  <a:pt x="412372" y="382354"/>
                </a:lnTo>
                <a:lnTo>
                  <a:pt x="414121" y="392940"/>
                </a:lnTo>
                <a:lnTo>
                  <a:pt x="416437" y="402620"/>
                </a:lnTo>
                <a:lnTo>
                  <a:pt x="418830" y="410716"/>
                </a:lnTo>
                <a:lnTo>
                  <a:pt x="432503" y="410716"/>
                </a:lnTo>
                <a:lnTo>
                  <a:pt x="430159" y="403448"/>
                </a:lnTo>
                <a:lnTo>
                  <a:pt x="427579" y="393776"/>
                </a:lnTo>
                <a:lnTo>
                  <a:pt x="425494" y="382780"/>
                </a:lnTo>
                <a:lnTo>
                  <a:pt x="424637" y="371541"/>
                </a:lnTo>
                <a:lnTo>
                  <a:pt x="425494" y="360297"/>
                </a:lnTo>
                <a:lnTo>
                  <a:pt x="427579" y="349299"/>
                </a:lnTo>
                <a:lnTo>
                  <a:pt x="430159" y="339627"/>
                </a:lnTo>
                <a:lnTo>
                  <a:pt x="432503" y="332362"/>
                </a:lnTo>
                <a:close/>
              </a:path>
              <a:path w="442595" h="424180">
                <a:moveTo>
                  <a:pt x="437324" y="60998"/>
                </a:moveTo>
                <a:lnTo>
                  <a:pt x="91180" y="60998"/>
                </a:lnTo>
                <a:lnTo>
                  <a:pt x="72562" y="64766"/>
                </a:lnTo>
                <a:lnTo>
                  <a:pt x="57340" y="75038"/>
                </a:lnTo>
                <a:lnTo>
                  <a:pt x="47069" y="90259"/>
                </a:lnTo>
                <a:lnTo>
                  <a:pt x="43300" y="108878"/>
                </a:lnTo>
                <a:lnTo>
                  <a:pt x="47069" y="127498"/>
                </a:lnTo>
                <a:lnTo>
                  <a:pt x="57340" y="142719"/>
                </a:lnTo>
                <a:lnTo>
                  <a:pt x="72562" y="152990"/>
                </a:lnTo>
                <a:lnTo>
                  <a:pt x="91180" y="156758"/>
                </a:lnTo>
                <a:lnTo>
                  <a:pt x="69324" y="156758"/>
                </a:lnTo>
                <a:lnTo>
                  <a:pt x="27786" y="184311"/>
                </a:lnTo>
                <a:lnTo>
                  <a:pt x="24237" y="274312"/>
                </a:lnTo>
                <a:lnTo>
                  <a:pt x="27786" y="291847"/>
                </a:lnTo>
                <a:lnTo>
                  <a:pt x="37458" y="306181"/>
                </a:lnTo>
                <a:lnTo>
                  <a:pt x="51791" y="315853"/>
                </a:lnTo>
                <a:lnTo>
                  <a:pt x="69324" y="319402"/>
                </a:lnTo>
                <a:lnTo>
                  <a:pt x="390660" y="319402"/>
                </a:lnTo>
                <a:lnTo>
                  <a:pt x="393559" y="316500"/>
                </a:lnTo>
                <a:lnTo>
                  <a:pt x="393559" y="309347"/>
                </a:lnTo>
                <a:lnTo>
                  <a:pt x="390660" y="306445"/>
                </a:lnTo>
                <a:lnTo>
                  <a:pt x="69324" y="306445"/>
                </a:lnTo>
                <a:lnTo>
                  <a:pt x="56828" y="303917"/>
                </a:lnTo>
                <a:lnTo>
                  <a:pt x="46614" y="297025"/>
                </a:lnTo>
                <a:lnTo>
                  <a:pt x="39723" y="286810"/>
                </a:lnTo>
                <a:lnTo>
                  <a:pt x="37194" y="274312"/>
                </a:lnTo>
                <a:lnTo>
                  <a:pt x="37311" y="201264"/>
                </a:lnTo>
                <a:lnTo>
                  <a:pt x="39723" y="189349"/>
                </a:lnTo>
                <a:lnTo>
                  <a:pt x="46614" y="179135"/>
                </a:lnTo>
                <a:lnTo>
                  <a:pt x="56828" y="172243"/>
                </a:lnTo>
                <a:lnTo>
                  <a:pt x="69324" y="169715"/>
                </a:lnTo>
                <a:lnTo>
                  <a:pt x="272069" y="169715"/>
                </a:lnTo>
                <a:lnTo>
                  <a:pt x="272069" y="143798"/>
                </a:lnTo>
                <a:lnTo>
                  <a:pt x="91180" y="143798"/>
                </a:lnTo>
                <a:lnTo>
                  <a:pt x="77602" y="141049"/>
                </a:lnTo>
                <a:lnTo>
                  <a:pt x="66500" y="133558"/>
                </a:lnTo>
                <a:lnTo>
                  <a:pt x="59008" y="122457"/>
                </a:lnTo>
                <a:lnTo>
                  <a:pt x="56259" y="108878"/>
                </a:lnTo>
                <a:lnTo>
                  <a:pt x="59008" y="95299"/>
                </a:lnTo>
                <a:lnTo>
                  <a:pt x="66500" y="84196"/>
                </a:lnTo>
                <a:lnTo>
                  <a:pt x="77602" y="76703"/>
                </a:lnTo>
                <a:lnTo>
                  <a:pt x="91180" y="73954"/>
                </a:lnTo>
                <a:lnTo>
                  <a:pt x="437324" y="73954"/>
                </a:lnTo>
                <a:lnTo>
                  <a:pt x="440228" y="71056"/>
                </a:lnTo>
                <a:lnTo>
                  <a:pt x="440228" y="63900"/>
                </a:lnTo>
                <a:lnTo>
                  <a:pt x="437324" y="60998"/>
                </a:lnTo>
                <a:close/>
              </a:path>
              <a:path w="442595" h="424180">
                <a:moveTo>
                  <a:pt x="364773" y="279319"/>
                </a:moveTo>
                <a:lnTo>
                  <a:pt x="358407" y="282596"/>
                </a:lnTo>
                <a:lnTo>
                  <a:pt x="357159" y="286501"/>
                </a:lnTo>
                <a:lnTo>
                  <a:pt x="361878" y="295652"/>
                </a:lnTo>
                <a:lnTo>
                  <a:pt x="365412" y="301195"/>
                </a:lnTo>
                <a:lnTo>
                  <a:pt x="369417" y="306445"/>
                </a:lnTo>
                <a:lnTo>
                  <a:pt x="386379" y="306445"/>
                </a:lnTo>
                <a:lnTo>
                  <a:pt x="381764" y="301183"/>
                </a:lnTo>
                <a:lnTo>
                  <a:pt x="377507" y="295584"/>
                </a:lnTo>
                <a:lnTo>
                  <a:pt x="373727" y="289832"/>
                </a:lnTo>
                <a:lnTo>
                  <a:pt x="370316" y="283748"/>
                </a:lnTo>
                <a:lnTo>
                  <a:pt x="368679" y="280569"/>
                </a:lnTo>
                <a:lnTo>
                  <a:pt x="364773" y="279319"/>
                </a:lnTo>
                <a:close/>
              </a:path>
              <a:path w="442595" h="424180">
                <a:moveTo>
                  <a:pt x="386358" y="169715"/>
                </a:moveTo>
                <a:lnTo>
                  <a:pt x="369388" y="169715"/>
                </a:lnTo>
                <a:lnTo>
                  <a:pt x="359477" y="185128"/>
                </a:lnTo>
                <a:lnTo>
                  <a:pt x="352251" y="201849"/>
                </a:lnTo>
                <a:lnTo>
                  <a:pt x="347827" y="219594"/>
                </a:lnTo>
                <a:lnTo>
                  <a:pt x="346326" y="238079"/>
                </a:lnTo>
                <a:lnTo>
                  <a:pt x="346326" y="244717"/>
                </a:lnTo>
                <a:lnTo>
                  <a:pt x="346913" y="251369"/>
                </a:lnTo>
                <a:lnTo>
                  <a:pt x="348612" y="260992"/>
                </a:lnTo>
                <a:lnTo>
                  <a:pt x="351345" y="263199"/>
                </a:lnTo>
                <a:lnTo>
                  <a:pt x="354804" y="263199"/>
                </a:lnTo>
                <a:lnTo>
                  <a:pt x="355185" y="263170"/>
                </a:lnTo>
                <a:lnTo>
                  <a:pt x="359088" y="262475"/>
                </a:lnTo>
                <a:lnTo>
                  <a:pt x="361439" y="259113"/>
                </a:lnTo>
                <a:lnTo>
                  <a:pt x="359801" y="249850"/>
                </a:lnTo>
                <a:lnTo>
                  <a:pt x="359352" y="244717"/>
                </a:lnTo>
                <a:lnTo>
                  <a:pt x="359286" y="238079"/>
                </a:lnTo>
                <a:lnTo>
                  <a:pt x="361058" y="219208"/>
                </a:lnTo>
                <a:lnTo>
                  <a:pt x="366268" y="201264"/>
                </a:lnTo>
                <a:lnTo>
                  <a:pt x="374754" y="184637"/>
                </a:lnTo>
                <a:lnTo>
                  <a:pt x="386358" y="169715"/>
                </a:lnTo>
                <a:close/>
              </a:path>
              <a:path w="442595" h="424180">
                <a:moveTo>
                  <a:pt x="305304" y="191105"/>
                </a:moveTo>
                <a:lnTo>
                  <a:pt x="282202" y="191105"/>
                </a:lnTo>
                <a:lnTo>
                  <a:pt x="291815" y="202039"/>
                </a:lnTo>
                <a:lnTo>
                  <a:pt x="295783" y="203028"/>
                </a:lnTo>
                <a:lnTo>
                  <a:pt x="302975" y="200322"/>
                </a:lnTo>
                <a:lnTo>
                  <a:pt x="305304" y="196959"/>
                </a:lnTo>
                <a:lnTo>
                  <a:pt x="305304" y="191105"/>
                </a:lnTo>
                <a:close/>
              </a:path>
              <a:path w="442595" h="424180">
                <a:moveTo>
                  <a:pt x="272069" y="169715"/>
                </a:moveTo>
                <a:lnTo>
                  <a:pt x="259105" y="169715"/>
                </a:lnTo>
                <a:lnTo>
                  <a:pt x="259105" y="196959"/>
                </a:lnTo>
                <a:lnTo>
                  <a:pt x="261432" y="200322"/>
                </a:lnTo>
                <a:lnTo>
                  <a:pt x="265035" y="201676"/>
                </a:lnTo>
                <a:lnTo>
                  <a:pt x="267544" y="202759"/>
                </a:lnTo>
                <a:lnTo>
                  <a:pt x="272141" y="202359"/>
                </a:lnTo>
                <a:lnTo>
                  <a:pt x="275132" y="199155"/>
                </a:lnTo>
                <a:lnTo>
                  <a:pt x="282202" y="191105"/>
                </a:lnTo>
                <a:lnTo>
                  <a:pt x="305304" y="191105"/>
                </a:lnTo>
                <a:lnTo>
                  <a:pt x="305304" y="183017"/>
                </a:lnTo>
                <a:lnTo>
                  <a:pt x="272069" y="183017"/>
                </a:lnTo>
                <a:lnTo>
                  <a:pt x="272069" y="169715"/>
                </a:lnTo>
                <a:close/>
              </a:path>
              <a:path w="442595" h="424180">
                <a:moveTo>
                  <a:pt x="284565" y="175701"/>
                </a:moveTo>
                <a:lnTo>
                  <a:pt x="279845" y="175701"/>
                </a:lnTo>
                <a:lnTo>
                  <a:pt x="277606" y="176712"/>
                </a:lnTo>
                <a:lnTo>
                  <a:pt x="272069" y="183017"/>
                </a:lnTo>
                <a:lnTo>
                  <a:pt x="292345" y="183017"/>
                </a:lnTo>
                <a:lnTo>
                  <a:pt x="286804" y="176712"/>
                </a:lnTo>
                <a:lnTo>
                  <a:pt x="284565" y="175701"/>
                </a:lnTo>
                <a:close/>
              </a:path>
              <a:path w="442595" h="424180">
                <a:moveTo>
                  <a:pt x="367595" y="104612"/>
                </a:moveTo>
                <a:lnTo>
                  <a:pt x="292345" y="104612"/>
                </a:lnTo>
                <a:lnTo>
                  <a:pt x="292345" y="183017"/>
                </a:lnTo>
                <a:lnTo>
                  <a:pt x="305304" y="183017"/>
                </a:lnTo>
                <a:lnTo>
                  <a:pt x="305304" y="169715"/>
                </a:lnTo>
                <a:lnTo>
                  <a:pt x="390660" y="169715"/>
                </a:lnTo>
                <a:lnTo>
                  <a:pt x="393559" y="166813"/>
                </a:lnTo>
                <a:lnTo>
                  <a:pt x="393559" y="159656"/>
                </a:lnTo>
                <a:lnTo>
                  <a:pt x="390660" y="156758"/>
                </a:lnTo>
                <a:lnTo>
                  <a:pt x="437324" y="156758"/>
                </a:lnTo>
                <a:lnTo>
                  <a:pt x="440228" y="153860"/>
                </a:lnTo>
                <a:lnTo>
                  <a:pt x="440228" y="146704"/>
                </a:lnTo>
                <a:lnTo>
                  <a:pt x="437324" y="143798"/>
                </a:lnTo>
                <a:lnTo>
                  <a:pt x="305297" y="143798"/>
                </a:lnTo>
                <a:lnTo>
                  <a:pt x="305297" y="104616"/>
                </a:lnTo>
                <a:lnTo>
                  <a:pt x="367595" y="104612"/>
                </a:lnTo>
                <a:close/>
              </a:path>
              <a:path w="442595" h="424180">
                <a:moveTo>
                  <a:pt x="367591" y="91659"/>
                </a:moveTo>
                <a:lnTo>
                  <a:pt x="253306" y="91659"/>
                </a:lnTo>
                <a:lnTo>
                  <a:pt x="250404" y="94557"/>
                </a:lnTo>
                <a:lnTo>
                  <a:pt x="250404" y="101714"/>
                </a:lnTo>
                <a:lnTo>
                  <a:pt x="253306" y="104616"/>
                </a:lnTo>
                <a:lnTo>
                  <a:pt x="259105" y="104616"/>
                </a:lnTo>
                <a:lnTo>
                  <a:pt x="259105" y="143798"/>
                </a:lnTo>
                <a:lnTo>
                  <a:pt x="272069" y="143798"/>
                </a:lnTo>
                <a:lnTo>
                  <a:pt x="272069" y="104612"/>
                </a:lnTo>
                <a:lnTo>
                  <a:pt x="367595" y="104612"/>
                </a:lnTo>
                <a:lnTo>
                  <a:pt x="370493" y="101714"/>
                </a:lnTo>
                <a:lnTo>
                  <a:pt x="370493" y="94557"/>
                </a:lnTo>
                <a:lnTo>
                  <a:pt x="367591" y="91659"/>
                </a:lnTo>
                <a:close/>
              </a:path>
              <a:path w="442595" h="424180">
                <a:moveTo>
                  <a:pt x="431038" y="73954"/>
                </a:moveTo>
                <a:lnTo>
                  <a:pt x="417382" y="73954"/>
                </a:lnTo>
                <a:lnTo>
                  <a:pt x="415252" y="81289"/>
                </a:lnTo>
                <a:lnTo>
                  <a:pt x="413226" y="89930"/>
                </a:lnTo>
                <a:lnTo>
                  <a:pt x="411711" y="99314"/>
                </a:lnTo>
                <a:lnTo>
                  <a:pt x="411115" y="108878"/>
                </a:lnTo>
                <a:lnTo>
                  <a:pt x="411711" y="118442"/>
                </a:lnTo>
                <a:lnTo>
                  <a:pt x="413226" y="127825"/>
                </a:lnTo>
                <a:lnTo>
                  <a:pt x="415252" y="136465"/>
                </a:lnTo>
                <a:lnTo>
                  <a:pt x="417382" y="143798"/>
                </a:lnTo>
                <a:lnTo>
                  <a:pt x="431038" y="143798"/>
                </a:lnTo>
                <a:lnTo>
                  <a:pt x="428929" y="137197"/>
                </a:lnTo>
                <a:lnTo>
                  <a:pt x="426650" y="128562"/>
                </a:lnTo>
                <a:lnTo>
                  <a:pt x="424826" y="118815"/>
                </a:lnTo>
                <a:lnTo>
                  <a:pt x="424079" y="108878"/>
                </a:lnTo>
                <a:lnTo>
                  <a:pt x="424826" y="98940"/>
                </a:lnTo>
                <a:lnTo>
                  <a:pt x="426650" y="89193"/>
                </a:lnTo>
                <a:lnTo>
                  <a:pt x="428929" y="80557"/>
                </a:lnTo>
                <a:lnTo>
                  <a:pt x="431038" y="73954"/>
                </a:lnTo>
                <a:close/>
              </a:path>
              <a:path w="442595" h="424180">
                <a:moveTo>
                  <a:pt x="64557" y="118"/>
                </a:moveTo>
                <a:lnTo>
                  <a:pt x="30742" y="118"/>
                </a:lnTo>
                <a:lnTo>
                  <a:pt x="18905" y="2514"/>
                </a:lnTo>
                <a:lnTo>
                  <a:pt x="9229" y="9045"/>
                </a:lnTo>
                <a:lnTo>
                  <a:pt x="2701" y="18723"/>
                </a:lnTo>
                <a:lnTo>
                  <a:pt x="306" y="30560"/>
                </a:lnTo>
                <a:lnTo>
                  <a:pt x="2701" y="42397"/>
                </a:lnTo>
                <a:lnTo>
                  <a:pt x="9229" y="52074"/>
                </a:lnTo>
                <a:lnTo>
                  <a:pt x="18905" y="58602"/>
                </a:lnTo>
                <a:lnTo>
                  <a:pt x="30742" y="60998"/>
                </a:lnTo>
                <a:lnTo>
                  <a:pt x="388849" y="60998"/>
                </a:lnTo>
                <a:lnTo>
                  <a:pt x="391222" y="59400"/>
                </a:lnTo>
                <a:lnTo>
                  <a:pt x="393209" y="54518"/>
                </a:lnTo>
                <a:lnTo>
                  <a:pt x="392619" y="51714"/>
                </a:lnTo>
                <a:lnTo>
                  <a:pt x="388842" y="48041"/>
                </a:lnTo>
                <a:lnTo>
                  <a:pt x="21102" y="48041"/>
                </a:lnTo>
                <a:lnTo>
                  <a:pt x="13265" y="40200"/>
                </a:lnTo>
                <a:lnTo>
                  <a:pt x="13265" y="20923"/>
                </a:lnTo>
                <a:lnTo>
                  <a:pt x="21102" y="13078"/>
                </a:lnTo>
                <a:lnTo>
                  <a:pt x="64557" y="13078"/>
                </a:lnTo>
                <a:lnTo>
                  <a:pt x="67456" y="10180"/>
                </a:lnTo>
                <a:lnTo>
                  <a:pt x="67456" y="3023"/>
                </a:lnTo>
                <a:lnTo>
                  <a:pt x="64557" y="118"/>
                </a:lnTo>
                <a:close/>
              </a:path>
              <a:path w="442595" h="424180">
                <a:moveTo>
                  <a:pt x="392421" y="0"/>
                </a:moveTo>
                <a:lnTo>
                  <a:pt x="386206" y="118"/>
                </a:lnTo>
                <a:lnTo>
                  <a:pt x="90333" y="118"/>
                </a:lnTo>
                <a:lnTo>
                  <a:pt x="87435" y="3023"/>
                </a:lnTo>
                <a:lnTo>
                  <a:pt x="87435" y="10180"/>
                </a:lnTo>
                <a:lnTo>
                  <a:pt x="90333" y="13078"/>
                </a:lnTo>
                <a:lnTo>
                  <a:pt x="373614" y="13078"/>
                </a:lnTo>
                <a:lnTo>
                  <a:pt x="370989" y="18453"/>
                </a:lnTo>
                <a:lnTo>
                  <a:pt x="369600" y="24392"/>
                </a:lnTo>
                <a:lnTo>
                  <a:pt x="369600" y="36730"/>
                </a:lnTo>
                <a:lnTo>
                  <a:pt x="370987" y="42670"/>
                </a:lnTo>
                <a:lnTo>
                  <a:pt x="373611" y="48041"/>
                </a:lnTo>
                <a:lnTo>
                  <a:pt x="388842" y="48041"/>
                </a:lnTo>
                <a:lnTo>
                  <a:pt x="385462" y="44754"/>
                </a:lnTo>
                <a:lnTo>
                  <a:pt x="382557" y="37890"/>
                </a:lnTo>
                <a:lnTo>
                  <a:pt x="382557" y="23227"/>
                </a:lnTo>
                <a:lnTo>
                  <a:pt x="385462" y="16369"/>
                </a:lnTo>
                <a:lnTo>
                  <a:pt x="390729" y="11245"/>
                </a:lnTo>
                <a:lnTo>
                  <a:pt x="394487" y="7793"/>
                </a:lnTo>
                <a:lnTo>
                  <a:pt x="392421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8" name="object 12">
            <a:extLst>
              <a:ext uri="{FF2B5EF4-FFF2-40B4-BE49-F238E27FC236}">
                <a16:creationId xmlns:a16="http://schemas.microsoft.com/office/drawing/2014/main" id="{4BA87E8F-AB13-4B1A-98DA-14DD43AEABCF}"/>
              </a:ext>
            </a:extLst>
          </p:cNvPr>
          <p:cNvSpPr/>
          <p:nvPr/>
        </p:nvSpPr>
        <p:spPr>
          <a:xfrm>
            <a:off x="1094599" y="1111867"/>
            <a:ext cx="329292" cy="0"/>
          </a:xfrm>
          <a:custGeom>
            <a:avLst/>
            <a:gdLst/>
            <a:ahLst/>
            <a:cxnLst/>
            <a:rect l="l" t="t" r="r" b="b"/>
            <a:pathLst>
              <a:path w="155575">
                <a:moveTo>
                  <a:pt x="0" y="0"/>
                </a:moveTo>
                <a:lnTo>
                  <a:pt x="155365" y="0"/>
                </a:lnTo>
              </a:path>
            </a:pathLst>
          </a:custGeom>
          <a:ln w="12956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9" name="object 13">
            <a:extLst>
              <a:ext uri="{FF2B5EF4-FFF2-40B4-BE49-F238E27FC236}">
                <a16:creationId xmlns:a16="http://schemas.microsoft.com/office/drawing/2014/main" id="{B0334A9A-6476-4878-93C5-A3D2EC2917B4}"/>
              </a:ext>
            </a:extLst>
          </p:cNvPr>
          <p:cNvSpPr/>
          <p:nvPr/>
        </p:nvSpPr>
        <p:spPr>
          <a:xfrm>
            <a:off x="1234903" y="1405393"/>
            <a:ext cx="90051" cy="28225"/>
          </a:xfrm>
          <a:custGeom>
            <a:avLst/>
            <a:gdLst/>
            <a:ahLst/>
            <a:cxnLst/>
            <a:rect l="l" t="t" r="r" b="b"/>
            <a:pathLst>
              <a:path w="42545" h="13334">
                <a:moveTo>
                  <a:pt x="39164" y="0"/>
                </a:moveTo>
                <a:lnTo>
                  <a:pt x="2901" y="0"/>
                </a:lnTo>
                <a:lnTo>
                  <a:pt x="0" y="2901"/>
                </a:lnTo>
                <a:lnTo>
                  <a:pt x="0" y="10058"/>
                </a:lnTo>
                <a:lnTo>
                  <a:pt x="2901" y="12960"/>
                </a:lnTo>
                <a:lnTo>
                  <a:pt x="39164" y="12960"/>
                </a:lnTo>
                <a:lnTo>
                  <a:pt x="42062" y="10058"/>
                </a:lnTo>
                <a:lnTo>
                  <a:pt x="42062" y="2901"/>
                </a:lnTo>
                <a:lnTo>
                  <a:pt x="39164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0" name="object 14">
            <a:extLst>
              <a:ext uri="{FF2B5EF4-FFF2-40B4-BE49-F238E27FC236}">
                <a16:creationId xmlns:a16="http://schemas.microsoft.com/office/drawing/2014/main" id="{6631407E-AD9B-4D71-ADDE-1AE5738A212F}"/>
              </a:ext>
            </a:extLst>
          </p:cNvPr>
          <p:cNvSpPr/>
          <p:nvPr/>
        </p:nvSpPr>
        <p:spPr>
          <a:xfrm>
            <a:off x="941860" y="1419110"/>
            <a:ext cx="260743" cy="0"/>
          </a:xfrm>
          <a:custGeom>
            <a:avLst/>
            <a:gdLst/>
            <a:ahLst/>
            <a:cxnLst/>
            <a:rect l="l" t="t" r="r" b="b"/>
            <a:pathLst>
              <a:path w="123190">
                <a:moveTo>
                  <a:pt x="0" y="0"/>
                </a:moveTo>
                <a:lnTo>
                  <a:pt x="123033" y="0"/>
                </a:lnTo>
              </a:path>
            </a:pathLst>
          </a:custGeom>
          <a:ln w="12960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1" name="object 15">
            <a:extLst>
              <a:ext uri="{FF2B5EF4-FFF2-40B4-BE49-F238E27FC236}">
                <a16:creationId xmlns:a16="http://schemas.microsoft.com/office/drawing/2014/main" id="{23E1226E-F095-46EB-B6A9-68DAB40DE3D5}"/>
              </a:ext>
            </a:extLst>
          </p:cNvPr>
          <p:cNvSpPr/>
          <p:nvPr/>
        </p:nvSpPr>
        <p:spPr>
          <a:xfrm>
            <a:off x="1142483" y="808414"/>
            <a:ext cx="63170" cy="28225"/>
          </a:xfrm>
          <a:custGeom>
            <a:avLst/>
            <a:gdLst/>
            <a:ahLst/>
            <a:cxnLst/>
            <a:rect l="l" t="t" r="r" b="b"/>
            <a:pathLst>
              <a:path w="29845" h="13335">
                <a:moveTo>
                  <a:pt x="26700" y="0"/>
                </a:moveTo>
                <a:lnTo>
                  <a:pt x="2898" y="0"/>
                </a:lnTo>
                <a:lnTo>
                  <a:pt x="0" y="2898"/>
                </a:lnTo>
                <a:lnTo>
                  <a:pt x="0" y="10054"/>
                </a:lnTo>
                <a:lnTo>
                  <a:pt x="2898" y="12952"/>
                </a:lnTo>
                <a:lnTo>
                  <a:pt x="26700" y="12952"/>
                </a:lnTo>
                <a:lnTo>
                  <a:pt x="29606" y="10054"/>
                </a:lnTo>
                <a:lnTo>
                  <a:pt x="29606" y="2898"/>
                </a:lnTo>
                <a:lnTo>
                  <a:pt x="26700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2" name="object 16">
            <a:extLst>
              <a:ext uri="{FF2B5EF4-FFF2-40B4-BE49-F238E27FC236}">
                <a16:creationId xmlns:a16="http://schemas.microsoft.com/office/drawing/2014/main" id="{F081E63C-06CE-423D-AAE9-690F6D2219A1}"/>
              </a:ext>
            </a:extLst>
          </p:cNvPr>
          <p:cNvSpPr/>
          <p:nvPr/>
        </p:nvSpPr>
        <p:spPr>
          <a:xfrm>
            <a:off x="855503" y="1042599"/>
            <a:ext cx="255369" cy="177414"/>
          </a:xfrm>
          <a:custGeom>
            <a:avLst/>
            <a:gdLst/>
            <a:ahLst/>
            <a:cxnLst/>
            <a:rect l="l" t="t" r="r" b="b"/>
            <a:pathLst>
              <a:path w="120650" h="83820">
                <a:moveTo>
                  <a:pt x="80314" y="64068"/>
                </a:moveTo>
                <a:lnTo>
                  <a:pt x="58356" y="64068"/>
                </a:lnTo>
                <a:lnTo>
                  <a:pt x="78800" y="79019"/>
                </a:lnTo>
                <a:lnTo>
                  <a:pt x="83786" y="83310"/>
                </a:lnTo>
                <a:lnTo>
                  <a:pt x="94640" y="79689"/>
                </a:lnTo>
                <a:lnTo>
                  <a:pt x="94557" y="65012"/>
                </a:lnTo>
                <a:lnTo>
                  <a:pt x="81601" y="65012"/>
                </a:lnTo>
                <a:lnTo>
                  <a:pt x="80314" y="64068"/>
                </a:lnTo>
                <a:close/>
              </a:path>
              <a:path w="120650" h="83820">
                <a:moveTo>
                  <a:pt x="35111" y="12956"/>
                </a:moveTo>
                <a:lnTo>
                  <a:pt x="22157" y="12956"/>
                </a:lnTo>
                <a:lnTo>
                  <a:pt x="22157" y="74771"/>
                </a:lnTo>
                <a:lnTo>
                  <a:pt x="24231" y="78155"/>
                </a:lnTo>
                <a:lnTo>
                  <a:pt x="30928" y="81554"/>
                </a:lnTo>
                <a:lnTo>
                  <a:pt x="34888" y="81234"/>
                </a:lnTo>
                <a:lnTo>
                  <a:pt x="57066" y="65012"/>
                </a:lnTo>
                <a:lnTo>
                  <a:pt x="35111" y="65012"/>
                </a:lnTo>
                <a:lnTo>
                  <a:pt x="35111" y="12956"/>
                </a:lnTo>
                <a:close/>
              </a:path>
              <a:path w="120650" h="83820">
                <a:moveTo>
                  <a:pt x="59698" y="49560"/>
                </a:moveTo>
                <a:lnTo>
                  <a:pt x="57016" y="49560"/>
                </a:lnTo>
                <a:lnTo>
                  <a:pt x="55670" y="49982"/>
                </a:lnTo>
                <a:lnTo>
                  <a:pt x="35111" y="65012"/>
                </a:lnTo>
                <a:lnTo>
                  <a:pt x="57070" y="65009"/>
                </a:lnTo>
                <a:lnTo>
                  <a:pt x="58356" y="64068"/>
                </a:lnTo>
                <a:lnTo>
                  <a:pt x="80314" y="64068"/>
                </a:lnTo>
                <a:lnTo>
                  <a:pt x="61045" y="49982"/>
                </a:lnTo>
                <a:lnTo>
                  <a:pt x="59698" y="49560"/>
                </a:lnTo>
                <a:close/>
              </a:path>
              <a:path w="120650" h="83820">
                <a:moveTo>
                  <a:pt x="94557" y="12956"/>
                </a:moveTo>
                <a:lnTo>
                  <a:pt x="81601" y="12956"/>
                </a:lnTo>
                <a:lnTo>
                  <a:pt x="81605" y="65012"/>
                </a:lnTo>
                <a:lnTo>
                  <a:pt x="94557" y="65012"/>
                </a:lnTo>
                <a:lnTo>
                  <a:pt x="94557" y="12956"/>
                </a:lnTo>
                <a:close/>
              </a:path>
              <a:path w="120650" h="83820">
                <a:moveTo>
                  <a:pt x="117187" y="0"/>
                </a:moveTo>
                <a:lnTo>
                  <a:pt x="2901" y="0"/>
                </a:lnTo>
                <a:lnTo>
                  <a:pt x="0" y="2901"/>
                </a:lnTo>
                <a:lnTo>
                  <a:pt x="0" y="10058"/>
                </a:lnTo>
                <a:lnTo>
                  <a:pt x="2901" y="12956"/>
                </a:lnTo>
                <a:lnTo>
                  <a:pt x="117187" y="12956"/>
                </a:lnTo>
                <a:lnTo>
                  <a:pt x="120084" y="10058"/>
                </a:lnTo>
                <a:lnTo>
                  <a:pt x="120084" y="2901"/>
                </a:lnTo>
                <a:lnTo>
                  <a:pt x="117187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25" name="Picture 6" descr="44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80290" y="2377515"/>
            <a:ext cx="3217289" cy="42662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9322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8576" y="443551"/>
            <a:ext cx="10963672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СЮЖЕТ ПОВЕСТИ</a:t>
            </a:r>
            <a:endParaRPr lang="ru-RU" sz="44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348343" y="1407231"/>
            <a:ext cx="5805714" cy="450893"/>
          </a:xfrm>
        </p:spPr>
        <p:txBody>
          <a:bodyPr/>
          <a:lstStyle/>
          <a:p>
            <a:pPr algn="ctr">
              <a:lnSpc>
                <a:spcPct val="100000"/>
              </a:lnSpc>
              <a:buFontTx/>
              <a:buNone/>
            </a:pPr>
            <a:r>
              <a:rPr lang="en-US" altLang="ru-RU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altLang="ru-RU" b="1" dirty="0" smtClean="0">
                <a:solidFill>
                  <a:schemeClr val="accent1">
                    <a:lumMod val="50000"/>
                  </a:schemeClr>
                </a:solidFill>
              </a:rPr>
              <a:t>    </a:t>
            </a:r>
            <a:endParaRPr lang="ru-RU" sz="28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460535"/>
            <a:ext cx="732183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sz="32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 Box 9"/>
          <p:cNvSpPr txBox="1">
            <a:spLocks noChangeArrowheads="1"/>
          </p:cNvSpPr>
          <p:nvPr/>
        </p:nvSpPr>
        <p:spPr bwMode="auto">
          <a:xfrm>
            <a:off x="718576" y="1407231"/>
            <a:ext cx="7321838" cy="483209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alt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Сюжет </a:t>
            </a:r>
            <a:r>
              <a:rPr lang="ru-RU" alt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повести </a:t>
            </a:r>
            <a:r>
              <a:rPr lang="ru-RU" alt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разворачивается в Диканьке, на Украине. Никем не замеченные, в небе кружатся двое: ведьма на метле, которая набирает в рукав звёзды, и чёрт, который прячет месяц в карман, думая, что наступившая тьма удержит дома богатого казака Чуба, приглашенного к дьяку на кутью, и ненавистный чёрту кузнец </a:t>
            </a:r>
            <a:r>
              <a:rPr lang="ru-RU" altLang="ru-RU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Вакула</a:t>
            </a:r>
            <a:r>
              <a:rPr lang="ru-RU" alt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не осмелится прийти к </a:t>
            </a:r>
            <a:r>
              <a:rPr lang="ru-RU" altLang="ru-RU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Чубовой</a:t>
            </a:r>
            <a:r>
              <a:rPr lang="ru-RU" alt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дочери Оксане.</a:t>
            </a:r>
          </a:p>
        </p:txBody>
      </p:sp>
      <p:pic>
        <p:nvPicPr>
          <p:cNvPr id="8" name="Picture 7" descr="10200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941" t="16681" r="14296" b="19991"/>
          <a:stretch>
            <a:fillRect/>
          </a:stretch>
        </p:blipFill>
        <p:spPr bwMode="auto">
          <a:xfrm>
            <a:off x="8634548" y="1505425"/>
            <a:ext cx="2888572" cy="49285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173375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4500" y="1405543"/>
            <a:ext cx="11443001" cy="450912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endParaRPr lang="ru-RU" sz="2344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8576" y="443551"/>
            <a:ext cx="10963672" cy="601526"/>
          </a:xfrm>
        </p:spPr>
        <p:txBody>
          <a:bodyPr>
            <a:noAutofit/>
          </a:bodyPr>
          <a:lstStyle/>
          <a:p>
            <a:pPr algn="ctr"/>
            <a:r>
              <a:rPr lang="ru-RU" sz="4000" dirty="0" smtClean="0"/>
              <a:t>КУЗНЕЦ ВАКУЛА</a:t>
            </a:r>
            <a:endParaRPr lang="ru-RU" sz="40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524643" y="1523342"/>
            <a:ext cx="11292858" cy="3595856"/>
          </a:xfrm>
        </p:spPr>
        <p:txBody>
          <a:bodyPr/>
          <a:lstStyle/>
          <a:p>
            <a:pPr marL="0" indent="0">
              <a:lnSpc>
                <a:spcPct val="100000"/>
              </a:lnSpc>
              <a:buNone/>
            </a:pPr>
            <a:endParaRPr lang="ru-RU" sz="3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marL="514350" indent="-514350">
              <a:lnSpc>
                <a:spcPct val="100000"/>
              </a:lnSpc>
              <a:buAutoNum type="arabicPeriod"/>
            </a:pPr>
            <a:endParaRPr lang="ru-RU" sz="3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marL="514350" indent="-514350">
              <a:lnSpc>
                <a:spcPct val="100000"/>
              </a:lnSpc>
              <a:buAutoNum type="arabicPeriod"/>
            </a:pPr>
            <a:endParaRPr lang="ru-RU" sz="3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marL="514350" indent="-514350">
              <a:lnSpc>
                <a:spcPct val="100000"/>
              </a:lnSpc>
              <a:buFont typeface="Wingdings 2" panose="05020102010507070707" pitchFamily="18" charset="2"/>
              <a:buAutoNum type="arabicPeriod"/>
            </a:pPr>
            <a:endParaRPr lang="ru-RU" sz="3200" dirty="0" smtClean="0">
              <a:solidFill>
                <a:schemeClr val="accent1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marL="514350" indent="-514350">
              <a:lnSpc>
                <a:spcPct val="100000"/>
              </a:lnSpc>
              <a:buFont typeface="Wingdings 2" panose="05020102010507070707" pitchFamily="18" charset="2"/>
              <a:buAutoNum type="arabicPeriod"/>
            </a:pPr>
            <a:endParaRPr lang="ru-RU" sz="3200" dirty="0" smtClean="0">
              <a:solidFill>
                <a:schemeClr val="accent1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marL="514350" indent="-514350">
              <a:lnSpc>
                <a:spcPct val="100000"/>
              </a:lnSpc>
              <a:buFont typeface="Wingdings 2" panose="05020102010507070707" pitchFamily="18" charset="2"/>
              <a:buAutoNum type="arabicPeriod"/>
            </a:pPr>
            <a:endParaRPr lang="ru-RU" sz="3200" dirty="0" smtClean="0">
              <a:solidFill>
                <a:schemeClr val="accent1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315395"/>
            <a:ext cx="7321838" cy="5355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Picture 6" descr="5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547" r="17059" b="4106"/>
          <a:stretch>
            <a:fillRect/>
          </a:stretch>
        </p:blipFill>
        <p:spPr bwMode="auto">
          <a:xfrm>
            <a:off x="8861242" y="1405543"/>
            <a:ext cx="2956259" cy="50440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 Box 9"/>
          <p:cNvSpPr txBox="1">
            <a:spLocks noChangeArrowheads="1"/>
          </p:cNvSpPr>
          <p:nvPr/>
        </p:nvSpPr>
        <p:spPr bwMode="auto">
          <a:xfrm>
            <a:off x="870975" y="2216921"/>
            <a:ext cx="7363372" cy="304698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altLang="ru-RU" sz="2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Веселый </a:t>
            </a:r>
            <a:r>
              <a:rPr lang="ru-RU" altLang="ru-RU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 ответственный, </a:t>
            </a:r>
          </a:p>
          <a:p>
            <a:pPr algn="ctr"/>
            <a:r>
              <a:rPr lang="ru-RU" altLang="ru-RU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нежный и сильный, хозяйственный и легкий </a:t>
            </a:r>
          </a:p>
          <a:p>
            <a:pPr algn="ctr"/>
            <a:r>
              <a:rPr lang="ru-RU" altLang="ru-RU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 подъем парубок. Он помогает матери вести </a:t>
            </a:r>
          </a:p>
          <a:p>
            <a:pPr algn="ctr"/>
            <a:r>
              <a:rPr lang="ru-RU" altLang="ru-RU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хозяйство, пользуется заслуженным уважением </a:t>
            </a:r>
          </a:p>
          <a:p>
            <a:pPr algn="ctr"/>
            <a:r>
              <a:rPr lang="ru-RU" altLang="ru-RU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селе, однако полностью счастливым человеком</a:t>
            </a:r>
          </a:p>
          <a:p>
            <a:pPr algn="ctr"/>
            <a:r>
              <a:rPr lang="ru-RU" altLang="ru-RU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его не назовешь, ведь любит </a:t>
            </a:r>
            <a:r>
              <a:rPr lang="ru-RU" altLang="ru-RU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Вакула</a:t>
            </a:r>
            <a:r>
              <a:rPr lang="ru-RU" altLang="ru-RU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гордую и </a:t>
            </a:r>
          </a:p>
          <a:p>
            <a:pPr algn="ctr"/>
            <a:r>
              <a:rPr lang="ru-RU" altLang="ru-RU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своенравную красавицу Оксану. Ради нее кузнецу</a:t>
            </a:r>
          </a:p>
          <a:p>
            <a:pPr algn="ctr"/>
            <a:r>
              <a:rPr lang="ru-RU" altLang="ru-RU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даже сам черт — не враг.</a:t>
            </a:r>
          </a:p>
        </p:txBody>
      </p:sp>
    </p:spTree>
    <p:extLst>
      <p:ext uri="{BB962C8B-B14F-4D97-AF65-F5344CB8AC3E}">
        <p14:creationId xmlns:p14="http://schemas.microsoft.com/office/powerpoint/2010/main" val="38247733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4500" y="1405543"/>
            <a:ext cx="11443001" cy="450912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endParaRPr lang="ru-RU" sz="2344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8576" y="443551"/>
            <a:ext cx="10963672" cy="601526"/>
          </a:xfrm>
        </p:spPr>
        <p:txBody>
          <a:bodyPr>
            <a:noAutofit/>
          </a:bodyPr>
          <a:lstStyle/>
          <a:p>
            <a:pPr algn="ctr"/>
            <a:r>
              <a:rPr lang="ru-RU" sz="4000" dirty="0" smtClean="0"/>
              <a:t>ОКСАНА</a:t>
            </a:r>
            <a:endParaRPr lang="ru-RU" sz="40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524643" y="1523342"/>
            <a:ext cx="11292858" cy="3595856"/>
          </a:xfrm>
        </p:spPr>
        <p:txBody>
          <a:bodyPr/>
          <a:lstStyle/>
          <a:p>
            <a:pPr marL="0" indent="0">
              <a:lnSpc>
                <a:spcPct val="100000"/>
              </a:lnSpc>
              <a:buNone/>
            </a:pPr>
            <a:endParaRPr lang="ru-RU" sz="3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marL="514350" indent="-514350">
              <a:lnSpc>
                <a:spcPct val="100000"/>
              </a:lnSpc>
              <a:buAutoNum type="arabicPeriod"/>
            </a:pPr>
            <a:endParaRPr lang="ru-RU" sz="3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marL="514350" indent="-514350">
              <a:lnSpc>
                <a:spcPct val="100000"/>
              </a:lnSpc>
              <a:buAutoNum type="arabicPeriod"/>
            </a:pPr>
            <a:endParaRPr lang="ru-RU" sz="3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marL="514350" indent="-514350">
              <a:lnSpc>
                <a:spcPct val="100000"/>
              </a:lnSpc>
              <a:buFont typeface="Wingdings 2" panose="05020102010507070707" pitchFamily="18" charset="2"/>
              <a:buAutoNum type="arabicPeriod"/>
            </a:pPr>
            <a:endParaRPr lang="ru-RU" sz="3200" dirty="0" smtClean="0">
              <a:solidFill>
                <a:schemeClr val="accent1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marL="514350" indent="-514350">
              <a:lnSpc>
                <a:spcPct val="100000"/>
              </a:lnSpc>
              <a:buFont typeface="Wingdings 2" panose="05020102010507070707" pitchFamily="18" charset="2"/>
              <a:buAutoNum type="arabicPeriod"/>
            </a:pPr>
            <a:endParaRPr lang="ru-RU" sz="3200" dirty="0" smtClean="0">
              <a:solidFill>
                <a:schemeClr val="accent1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marL="514350" indent="-514350">
              <a:lnSpc>
                <a:spcPct val="100000"/>
              </a:lnSpc>
              <a:buFont typeface="Wingdings 2" panose="05020102010507070707" pitchFamily="18" charset="2"/>
              <a:buAutoNum type="arabicPeriod"/>
            </a:pPr>
            <a:endParaRPr lang="ru-RU" sz="3200" dirty="0" smtClean="0">
              <a:solidFill>
                <a:schemeClr val="accent1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315395"/>
            <a:ext cx="7321838" cy="5355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Picture 2" descr="http://365mag.ru/wp-content/uploads/2015/01/Oksana-i-Vakula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67897" y="1974254"/>
            <a:ext cx="4014351" cy="3846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 Box 9"/>
          <p:cNvSpPr txBox="1">
            <a:spLocks noChangeArrowheads="1"/>
          </p:cNvSpPr>
          <p:nvPr/>
        </p:nvSpPr>
        <p:spPr bwMode="auto">
          <a:xfrm>
            <a:off x="524643" y="1523343"/>
            <a:ext cx="6764431" cy="489364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altLang="ru-RU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Дочь </a:t>
            </a:r>
            <a:r>
              <a:rPr lang="ru-RU" altLang="ru-RU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Корния</a:t>
            </a:r>
            <a:r>
              <a:rPr lang="ru-RU" altLang="ru-RU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Чуба, "красавица на всем селе". "Оксане не минуло еще и семнадцати лет, как во всем почти свете, и по ту сторону Диканьки, только и речей было, что про нее</a:t>
            </a:r>
            <a:r>
              <a:rPr lang="ru-RU" altLang="ru-RU" sz="2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ru-RU" altLang="ru-RU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Оксана - гордая и заносчивая, она сначала не хотела </a:t>
            </a:r>
          </a:p>
          <a:p>
            <a:pPr algn="ctr"/>
            <a:r>
              <a:rPr lang="ru-RU" altLang="ru-RU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обращать внимания на то, как ласково разговаривает с </a:t>
            </a:r>
            <a:r>
              <a:rPr lang="ru-RU" altLang="ru-RU" sz="2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ней </a:t>
            </a:r>
            <a:r>
              <a:rPr lang="ru-RU" altLang="ru-RU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Вакула</a:t>
            </a:r>
            <a:r>
              <a:rPr lang="ru-RU" altLang="ru-RU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и с какой любовью он на нее смотрит. </a:t>
            </a:r>
          </a:p>
          <a:p>
            <a:pPr algn="ctr"/>
            <a:r>
              <a:rPr lang="ru-RU" altLang="ru-RU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Девушка поставила условие: если кузнец </a:t>
            </a:r>
            <a:r>
              <a:rPr lang="ru-RU" altLang="ru-RU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Вакула</a:t>
            </a:r>
            <a:r>
              <a:rPr lang="ru-RU" altLang="ru-RU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2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принесет </a:t>
            </a:r>
            <a:r>
              <a:rPr lang="ru-RU" altLang="ru-RU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ей черевички, которые носит царица, то она </a:t>
            </a:r>
            <a:r>
              <a:rPr lang="ru-RU" altLang="ru-RU" sz="2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тот </a:t>
            </a:r>
            <a:r>
              <a:rPr lang="ru-RU" altLang="ru-RU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же час выйдет за него замуж.</a:t>
            </a:r>
            <a:r>
              <a:rPr lang="ru-RU" altLang="ru-RU" sz="2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endParaRPr lang="ru-RU" altLang="ru-RU" sz="2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649085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4500" y="1405543"/>
            <a:ext cx="11443001" cy="450912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endParaRPr lang="ru-RU" sz="2344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8576" y="443551"/>
            <a:ext cx="10963672" cy="601526"/>
          </a:xfrm>
        </p:spPr>
        <p:txBody>
          <a:bodyPr>
            <a:noAutofit/>
          </a:bodyPr>
          <a:lstStyle/>
          <a:p>
            <a:pPr algn="ctr"/>
            <a:r>
              <a:rPr lang="ru-RU" sz="4000" dirty="0" smtClean="0"/>
              <a:t>СОЛОХА</a:t>
            </a:r>
            <a:endParaRPr lang="ru-RU" sz="40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524643" y="1523342"/>
            <a:ext cx="11292858" cy="3595856"/>
          </a:xfrm>
        </p:spPr>
        <p:txBody>
          <a:bodyPr/>
          <a:lstStyle/>
          <a:p>
            <a:pPr marL="0" indent="0">
              <a:lnSpc>
                <a:spcPct val="100000"/>
              </a:lnSpc>
              <a:buNone/>
            </a:pPr>
            <a:endParaRPr lang="ru-RU" sz="3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marL="514350" indent="-514350">
              <a:lnSpc>
                <a:spcPct val="100000"/>
              </a:lnSpc>
              <a:buAutoNum type="arabicPeriod"/>
            </a:pPr>
            <a:endParaRPr lang="ru-RU" sz="3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marL="514350" indent="-514350">
              <a:lnSpc>
                <a:spcPct val="100000"/>
              </a:lnSpc>
              <a:buAutoNum type="arabicPeriod"/>
            </a:pPr>
            <a:endParaRPr lang="ru-RU" sz="3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marL="514350" indent="-514350">
              <a:lnSpc>
                <a:spcPct val="100000"/>
              </a:lnSpc>
              <a:buFont typeface="Wingdings 2" panose="05020102010507070707" pitchFamily="18" charset="2"/>
              <a:buAutoNum type="arabicPeriod"/>
            </a:pPr>
            <a:endParaRPr lang="ru-RU" sz="3200" dirty="0" smtClean="0">
              <a:solidFill>
                <a:schemeClr val="accent1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marL="514350" indent="-514350">
              <a:lnSpc>
                <a:spcPct val="100000"/>
              </a:lnSpc>
              <a:buFont typeface="Wingdings 2" panose="05020102010507070707" pitchFamily="18" charset="2"/>
              <a:buAutoNum type="arabicPeriod"/>
            </a:pPr>
            <a:endParaRPr lang="ru-RU" sz="3200" dirty="0" smtClean="0">
              <a:solidFill>
                <a:schemeClr val="accent1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marL="514350" indent="-514350">
              <a:lnSpc>
                <a:spcPct val="100000"/>
              </a:lnSpc>
              <a:buFont typeface="Wingdings 2" panose="05020102010507070707" pitchFamily="18" charset="2"/>
              <a:buAutoNum type="arabicPeriod"/>
            </a:pPr>
            <a:endParaRPr lang="ru-RU" sz="3200" dirty="0" smtClean="0">
              <a:solidFill>
                <a:schemeClr val="accent1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315395"/>
            <a:ext cx="7321838" cy="5355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 Box 9"/>
          <p:cNvSpPr txBox="1">
            <a:spLocks noChangeArrowheads="1"/>
          </p:cNvSpPr>
          <p:nvPr/>
        </p:nvSpPr>
        <p:spPr bwMode="auto">
          <a:xfrm>
            <a:off x="870976" y="1864220"/>
            <a:ext cx="6156841" cy="390876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altLang="ru-RU" sz="2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2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Солоха</a:t>
            </a:r>
            <a:r>
              <a:rPr lang="ru-RU" alt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мать кузнеца </a:t>
            </a:r>
            <a:r>
              <a:rPr lang="ru-RU" altLang="ru-RU" sz="2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Вакулы</a:t>
            </a:r>
            <a:r>
              <a:rPr lang="ru-RU" alt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отличается своей хитростью, лицемерностью.</a:t>
            </a:r>
            <a:r>
              <a:rPr lang="ru-RU" altLang="ru-RU" sz="2800" dirty="0">
                <a:solidFill>
                  <a:srgbClr val="002060"/>
                </a:solidFill>
              </a:rPr>
              <a:t> </a:t>
            </a:r>
            <a:r>
              <a:rPr lang="ru-RU" alt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Кланяется </a:t>
            </a:r>
            <a:r>
              <a:rPr lang="ru-RU" alt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только богатым, особенно зажиточному казаку Чубу, ведь у него было очень большое хозяйство, а ей очень хотелось прибрать его к своим рукам</a:t>
            </a:r>
            <a:r>
              <a:rPr lang="ru-RU" alt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altLang="ru-RU" sz="2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ru-RU" altLang="ru-RU" sz="2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Picture 5" descr="http://mtdata.ru/u25/photoC86C/20490789237-0/original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41893" y="1867208"/>
            <a:ext cx="4275608" cy="3948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653558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4500" y="1405543"/>
            <a:ext cx="11443001" cy="450912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endParaRPr lang="ru-RU" sz="2344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8576" y="443551"/>
            <a:ext cx="10963672" cy="601526"/>
          </a:xfrm>
        </p:spPr>
        <p:txBody>
          <a:bodyPr>
            <a:noAutofit/>
          </a:bodyPr>
          <a:lstStyle/>
          <a:p>
            <a:pPr algn="ctr"/>
            <a:r>
              <a:rPr lang="ru-RU" sz="4000" dirty="0" smtClean="0"/>
              <a:t>ОБРАЗ НЕЧИСТОЙ СИЛЫ</a:t>
            </a:r>
            <a:endParaRPr lang="ru-RU" sz="40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315395"/>
            <a:ext cx="7321838" cy="5355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 Box 9"/>
          <p:cNvSpPr txBox="1">
            <a:spLocks noChangeArrowheads="1"/>
          </p:cNvSpPr>
          <p:nvPr/>
        </p:nvSpPr>
        <p:spPr bwMode="auto">
          <a:xfrm>
            <a:off x="675031" y="1974253"/>
            <a:ext cx="5190190" cy="267765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alt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Рядом с людьми у Гоголя действует нечистая сила, но она забавная. </a:t>
            </a:r>
            <a:r>
              <a:rPr lang="ru-RU" alt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Чёрт </a:t>
            </a:r>
            <a:r>
              <a:rPr lang="ru-RU" alt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ухаживает за ведьмой </a:t>
            </a:r>
            <a:r>
              <a:rPr lang="ru-RU" altLang="ru-RU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Солохой</a:t>
            </a:r>
            <a:r>
              <a:rPr lang="ru-RU" alt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а та прячет по мешкам своих кавалеров</a:t>
            </a:r>
            <a:r>
              <a:rPr lang="ru-RU" alt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altLang="ru-RU" sz="2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Picture 2" descr="http://www.playcast.ru/uploads/2016/01/05/16678326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00412" y="1699699"/>
            <a:ext cx="5635625" cy="4227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518276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4500" y="1405543"/>
            <a:ext cx="11443001" cy="450912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endParaRPr lang="ru-RU" sz="2344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8576" y="443551"/>
            <a:ext cx="10963672" cy="601526"/>
          </a:xfrm>
        </p:spPr>
        <p:txBody>
          <a:bodyPr>
            <a:noAutofit/>
          </a:bodyPr>
          <a:lstStyle/>
          <a:p>
            <a:pPr algn="ctr"/>
            <a:r>
              <a:rPr lang="ru-RU" sz="4000" dirty="0" smtClean="0"/>
              <a:t>ЧЁРТ</a:t>
            </a:r>
            <a:endParaRPr lang="ru-RU" sz="40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524643" y="1523342"/>
            <a:ext cx="11292858" cy="3595856"/>
          </a:xfrm>
        </p:spPr>
        <p:txBody>
          <a:bodyPr/>
          <a:lstStyle/>
          <a:p>
            <a:pPr marL="0" indent="0">
              <a:lnSpc>
                <a:spcPct val="100000"/>
              </a:lnSpc>
              <a:buNone/>
            </a:pPr>
            <a:endParaRPr lang="ru-RU" sz="3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marL="514350" indent="-514350">
              <a:lnSpc>
                <a:spcPct val="100000"/>
              </a:lnSpc>
              <a:buAutoNum type="arabicPeriod"/>
            </a:pPr>
            <a:endParaRPr lang="ru-RU" sz="3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marL="514350" indent="-514350">
              <a:lnSpc>
                <a:spcPct val="100000"/>
              </a:lnSpc>
              <a:buAutoNum type="arabicPeriod"/>
            </a:pPr>
            <a:endParaRPr lang="ru-RU" sz="3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marL="514350" indent="-514350">
              <a:lnSpc>
                <a:spcPct val="100000"/>
              </a:lnSpc>
              <a:buFont typeface="Wingdings 2" panose="05020102010507070707" pitchFamily="18" charset="2"/>
              <a:buAutoNum type="arabicPeriod"/>
            </a:pPr>
            <a:endParaRPr lang="ru-RU" sz="3200" dirty="0" smtClean="0">
              <a:solidFill>
                <a:schemeClr val="accent1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marL="514350" indent="-514350">
              <a:lnSpc>
                <a:spcPct val="100000"/>
              </a:lnSpc>
              <a:buFont typeface="Wingdings 2" panose="05020102010507070707" pitchFamily="18" charset="2"/>
              <a:buAutoNum type="arabicPeriod"/>
            </a:pPr>
            <a:endParaRPr lang="ru-RU" sz="3200" dirty="0" smtClean="0">
              <a:solidFill>
                <a:schemeClr val="accent1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marL="514350" indent="-514350">
              <a:lnSpc>
                <a:spcPct val="100000"/>
              </a:lnSpc>
              <a:buFont typeface="Wingdings 2" panose="05020102010507070707" pitchFamily="18" charset="2"/>
              <a:buAutoNum type="arabicPeriod"/>
            </a:pPr>
            <a:endParaRPr lang="ru-RU" sz="3200" dirty="0" smtClean="0">
              <a:solidFill>
                <a:schemeClr val="accent1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315395"/>
            <a:ext cx="7321838" cy="5355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Picture 4" descr="http://cs5.pikabu.ru/post_img/2015/01/07/0/1420580102_1923767613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66560" y="1523342"/>
            <a:ext cx="4915688" cy="46945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 Box 9"/>
          <p:cNvSpPr txBox="1">
            <a:spLocks noChangeArrowheads="1"/>
          </p:cNvSpPr>
          <p:nvPr/>
        </p:nvSpPr>
        <p:spPr bwMode="auto">
          <a:xfrm>
            <a:off x="870976" y="1405543"/>
            <a:ext cx="5516761" cy="452431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altLang="ru-RU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Чёрт - в славянской мифологии злой дух. Это </a:t>
            </a:r>
          </a:p>
          <a:p>
            <a:pPr algn="ctr"/>
            <a:r>
              <a:rPr lang="ru-RU" altLang="ru-RU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существо, покрытое чёрной шерстью, с рогами, </a:t>
            </a:r>
          </a:p>
          <a:p>
            <a:pPr algn="ctr"/>
            <a:r>
              <a:rPr lang="ru-RU" altLang="ru-RU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хвостами и копытами. Похитив с неба луну, черт надеется, что Чуб</a:t>
            </a:r>
            <a:r>
              <a:rPr lang="ru-RU" altLang="ru-RU" sz="2400" dirty="0">
                <a:solidFill>
                  <a:srgbClr val="002060"/>
                </a:solidFill>
              </a:rPr>
              <a:t>, </a:t>
            </a:r>
            <a:r>
              <a:rPr lang="ru-RU" altLang="ru-RU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соби­рающийся на кутью к дьяку, свой визит, пройдя полдороги, отменит и вернется домой,</a:t>
            </a:r>
          </a:p>
          <a:p>
            <a:pPr algn="ctr"/>
            <a:r>
              <a:rPr lang="ru-RU" altLang="ru-RU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где и застанет куз­неца </a:t>
            </a:r>
            <a:r>
              <a:rPr lang="ru-RU" altLang="ru-RU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Вакулу</a:t>
            </a:r>
            <a:r>
              <a:rPr lang="ru-RU" altLang="ru-RU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А так как Чуб </a:t>
            </a:r>
            <a:r>
              <a:rPr lang="ru-RU" altLang="ru-RU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Вакулу</a:t>
            </a:r>
            <a:r>
              <a:rPr lang="ru-RU" altLang="ru-RU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недолюбливает, то и откажет ему в сватовстве</a:t>
            </a:r>
            <a:r>
              <a:rPr lang="ru-RU" altLang="ru-RU" sz="2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altLang="ru-RU" sz="2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562098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4500" y="1405543"/>
            <a:ext cx="11443001" cy="450912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endParaRPr lang="ru-RU" sz="2344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8576" y="443551"/>
            <a:ext cx="10963672" cy="601526"/>
          </a:xfrm>
        </p:spPr>
        <p:txBody>
          <a:bodyPr>
            <a:noAutofit/>
          </a:bodyPr>
          <a:lstStyle/>
          <a:p>
            <a:pPr algn="ctr"/>
            <a:r>
              <a:rPr lang="ru-RU" sz="4000" dirty="0" smtClean="0"/>
              <a:t>КАЗАК ЧУБ</a:t>
            </a:r>
            <a:endParaRPr lang="ru-RU" sz="40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524643" y="1523342"/>
            <a:ext cx="11292858" cy="3595856"/>
          </a:xfrm>
        </p:spPr>
        <p:txBody>
          <a:bodyPr/>
          <a:lstStyle/>
          <a:p>
            <a:pPr marL="0" indent="0">
              <a:lnSpc>
                <a:spcPct val="100000"/>
              </a:lnSpc>
              <a:buNone/>
            </a:pPr>
            <a:endParaRPr lang="ru-RU" sz="3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marL="514350" indent="-514350">
              <a:lnSpc>
                <a:spcPct val="100000"/>
              </a:lnSpc>
              <a:buAutoNum type="arabicPeriod"/>
            </a:pPr>
            <a:endParaRPr lang="ru-RU" sz="3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marL="514350" indent="-514350">
              <a:lnSpc>
                <a:spcPct val="100000"/>
              </a:lnSpc>
              <a:buAutoNum type="arabicPeriod"/>
            </a:pPr>
            <a:endParaRPr lang="ru-RU" sz="3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marL="514350" indent="-514350">
              <a:lnSpc>
                <a:spcPct val="100000"/>
              </a:lnSpc>
              <a:buFont typeface="Wingdings 2" panose="05020102010507070707" pitchFamily="18" charset="2"/>
              <a:buAutoNum type="arabicPeriod"/>
            </a:pPr>
            <a:endParaRPr lang="ru-RU" sz="3200" dirty="0" smtClean="0">
              <a:solidFill>
                <a:schemeClr val="accent1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marL="514350" indent="-514350">
              <a:lnSpc>
                <a:spcPct val="100000"/>
              </a:lnSpc>
              <a:buFont typeface="Wingdings 2" panose="05020102010507070707" pitchFamily="18" charset="2"/>
              <a:buAutoNum type="arabicPeriod"/>
            </a:pPr>
            <a:endParaRPr lang="ru-RU" sz="3200" dirty="0" smtClean="0">
              <a:solidFill>
                <a:schemeClr val="accent1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marL="514350" indent="-514350">
              <a:lnSpc>
                <a:spcPct val="100000"/>
              </a:lnSpc>
              <a:buFont typeface="Wingdings 2" panose="05020102010507070707" pitchFamily="18" charset="2"/>
              <a:buAutoNum type="arabicPeriod"/>
            </a:pPr>
            <a:endParaRPr lang="ru-RU" sz="3200" dirty="0" smtClean="0">
              <a:solidFill>
                <a:schemeClr val="accent1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315395"/>
            <a:ext cx="7321838" cy="5355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Picture 5" descr="5540_87ed28a43d2c9b29b1b624b677b8b04d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407" t="694" r="18147" b="2054"/>
          <a:stretch>
            <a:fillRect/>
          </a:stretch>
        </p:blipFill>
        <p:spPr bwMode="auto">
          <a:xfrm>
            <a:off x="8493232" y="1523342"/>
            <a:ext cx="2823256" cy="48171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 Box 9"/>
          <p:cNvSpPr txBox="1">
            <a:spLocks noChangeArrowheads="1"/>
          </p:cNvSpPr>
          <p:nvPr/>
        </p:nvSpPr>
        <p:spPr bwMode="auto">
          <a:xfrm>
            <a:off x="940526" y="1632856"/>
            <a:ext cx="6792685" cy="415498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altLang="ru-RU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Замечательным юмором овеян </a:t>
            </a:r>
          </a:p>
          <a:p>
            <a:pPr algn="ctr"/>
            <a:r>
              <a:rPr lang="ru-RU" altLang="ru-RU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образ старого ловеласа казака </a:t>
            </a:r>
          </a:p>
          <a:p>
            <a:pPr algn="ctr"/>
            <a:r>
              <a:rPr lang="ru-RU" altLang="ru-RU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Чуба, человека недалекого, туго </a:t>
            </a:r>
          </a:p>
          <a:p>
            <a:pPr algn="ctr"/>
            <a:r>
              <a:rPr lang="ru-RU" altLang="ru-RU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соображающего и в то же время </a:t>
            </a:r>
          </a:p>
          <a:p>
            <a:pPr algn="ctr"/>
            <a:r>
              <a:rPr lang="ru-RU" altLang="ru-RU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упрямого, самоуверенного. </a:t>
            </a:r>
          </a:p>
          <a:p>
            <a:pPr algn="ctr"/>
            <a:r>
              <a:rPr lang="ru-RU" altLang="ru-RU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Очень выразителен и образ </a:t>
            </a:r>
          </a:p>
          <a:p>
            <a:pPr algn="ctr"/>
            <a:r>
              <a:rPr lang="ru-RU" altLang="ru-RU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дьяка, занятого поисками </a:t>
            </a:r>
          </a:p>
          <a:p>
            <a:pPr algn="ctr"/>
            <a:r>
              <a:rPr lang="ru-RU" altLang="ru-RU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земных утех, выступающего в </a:t>
            </a:r>
          </a:p>
          <a:p>
            <a:pPr algn="ctr"/>
            <a:r>
              <a:rPr lang="ru-RU" altLang="ru-RU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качестве </a:t>
            </a:r>
            <a:r>
              <a:rPr lang="ru-RU" altLang="ru-RU" sz="2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одного из </a:t>
            </a:r>
            <a:r>
              <a:rPr lang="ru-RU" altLang="ru-RU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«солидных» </a:t>
            </a:r>
          </a:p>
          <a:p>
            <a:pPr algn="ctr"/>
            <a:r>
              <a:rPr lang="ru-RU" altLang="ru-RU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конкурентов в шеренге </a:t>
            </a:r>
          </a:p>
          <a:p>
            <a:pPr algn="ctr"/>
            <a:r>
              <a:rPr lang="ru-RU" altLang="ru-RU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обожателей </a:t>
            </a:r>
            <a:r>
              <a:rPr lang="ru-RU" altLang="ru-RU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Солохи</a:t>
            </a:r>
            <a:r>
              <a:rPr lang="ru-RU" altLang="ru-RU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5598366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4500" y="1405543"/>
            <a:ext cx="11443001" cy="450912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endParaRPr lang="ru-RU" sz="2344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8576" y="443551"/>
            <a:ext cx="10963672" cy="601526"/>
          </a:xfrm>
        </p:spPr>
        <p:txBody>
          <a:bodyPr>
            <a:noAutofit/>
          </a:bodyPr>
          <a:lstStyle/>
          <a:p>
            <a:pPr algn="ctr"/>
            <a:r>
              <a:rPr lang="ru-RU" sz="4000" dirty="0" smtClean="0"/>
              <a:t>ПАЦЮК</a:t>
            </a:r>
            <a:endParaRPr lang="ru-RU" sz="40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524643" y="1523342"/>
            <a:ext cx="11292858" cy="3595856"/>
          </a:xfrm>
        </p:spPr>
        <p:txBody>
          <a:bodyPr/>
          <a:lstStyle/>
          <a:p>
            <a:pPr marL="0" indent="0">
              <a:lnSpc>
                <a:spcPct val="100000"/>
              </a:lnSpc>
              <a:buNone/>
            </a:pPr>
            <a:endParaRPr lang="ru-RU" sz="3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marL="514350" indent="-514350">
              <a:lnSpc>
                <a:spcPct val="100000"/>
              </a:lnSpc>
              <a:buAutoNum type="arabicPeriod"/>
            </a:pPr>
            <a:endParaRPr lang="ru-RU" sz="3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marL="514350" indent="-514350">
              <a:lnSpc>
                <a:spcPct val="100000"/>
              </a:lnSpc>
              <a:buAutoNum type="arabicPeriod"/>
            </a:pPr>
            <a:endParaRPr lang="ru-RU" sz="3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marL="514350" indent="-514350">
              <a:lnSpc>
                <a:spcPct val="100000"/>
              </a:lnSpc>
              <a:buFont typeface="Wingdings 2" panose="05020102010507070707" pitchFamily="18" charset="2"/>
              <a:buAutoNum type="arabicPeriod"/>
            </a:pPr>
            <a:endParaRPr lang="ru-RU" sz="3200" dirty="0" smtClean="0">
              <a:solidFill>
                <a:schemeClr val="accent1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marL="514350" indent="-514350">
              <a:lnSpc>
                <a:spcPct val="100000"/>
              </a:lnSpc>
              <a:buFont typeface="Wingdings 2" panose="05020102010507070707" pitchFamily="18" charset="2"/>
              <a:buAutoNum type="arabicPeriod"/>
            </a:pPr>
            <a:endParaRPr lang="ru-RU" sz="3200" dirty="0" smtClean="0">
              <a:solidFill>
                <a:schemeClr val="accent1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marL="514350" indent="-514350">
              <a:lnSpc>
                <a:spcPct val="100000"/>
              </a:lnSpc>
              <a:buFont typeface="Wingdings 2" panose="05020102010507070707" pitchFamily="18" charset="2"/>
              <a:buAutoNum type="arabicPeriod"/>
            </a:pPr>
            <a:endParaRPr lang="ru-RU" sz="3200" dirty="0" smtClean="0">
              <a:solidFill>
                <a:schemeClr val="accent1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315395"/>
            <a:ext cx="7321838" cy="5355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Picture 6" descr="280710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52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5733" t="9056" r="44955" b="4964"/>
          <a:stretch>
            <a:fillRect/>
          </a:stretch>
        </p:blipFill>
        <p:spPr bwMode="auto">
          <a:xfrm>
            <a:off x="8767552" y="1417164"/>
            <a:ext cx="2914696" cy="49731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 Box 9"/>
          <p:cNvSpPr txBox="1">
            <a:spLocks noChangeArrowheads="1"/>
          </p:cNvSpPr>
          <p:nvPr/>
        </p:nvSpPr>
        <p:spPr bwMode="auto">
          <a:xfrm>
            <a:off x="1071154" y="1974253"/>
            <a:ext cx="6257109" cy="267765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altLang="ru-RU" sz="2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Пацюк</a:t>
            </a:r>
            <a:r>
              <a:rPr lang="ru-RU" altLang="ru-RU" sz="2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это эпизодический персонаж. Прошлое его туманно: «был когда-то запорожцем; но выгнали его или он сам убежал из Запорожья, этого никто не знал». Он поражает своей внешностью: небольшого роста, весьма «увесистый», </a:t>
            </a:r>
          </a:p>
          <a:p>
            <a:pPr algn="ctr"/>
            <a:r>
              <a:rPr lang="ru-RU" altLang="ru-RU" sz="2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широчайших шароварах.</a:t>
            </a:r>
            <a:endParaRPr lang="ru-RU" altLang="ru-RU" sz="2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886269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4500" y="1405543"/>
            <a:ext cx="11443001" cy="450912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endParaRPr lang="ru-RU" sz="2344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8576" y="443551"/>
            <a:ext cx="10963672" cy="601526"/>
          </a:xfrm>
        </p:spPr>
        <p:txBody>
          <a:bodyPr>
            <a:noAutofit/>
          </a:bodyPr>
          <a:lstStyle/>
          <a:p>
            <a:pPr algn="ctr"/>
            <a:endParaRPr lang="ru-RU" sz="40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524643" y="1523342"/>
            <a:ext cx="11292858" cy="3595856"/>
          </a:xfrm>
        </p:spPr>
        <p:txBody>
          <a:bodyPr/>
          <a:lstStyle/>
          <a:p>
            <a:pPr marL="0" indent="0">
              <a:lnSpc>
                <a:spcPct val="100000"/>
              </a:lnSpc>
              <a:buNone/>
            </a:pPr>
            <a:endParaRPr lang="ru-RU" sz="3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marL="514350" indent="-514350">
              <a:lnSpc>
                <a:spcPct val="100000"/>
              </a:lnSpc>
              <a:buAutoNum type="arabicPeriod"/>
            </a:pPr>
            <a:endParaRPr lang="ru-RU" sz="3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marL="514350" indent="-514350">
              <a:lnSpc>
                <a:spcPct val="100000"/>
              </a:lnSpc>
              <a:buAutoNum type="arabicPeriod"/>
            </a:pPr>
            <a:endParaRPr lang="ru-RU" sz="3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marL="514350" indent="-514350">
              <a:lnSpc>
                <a:spcPct val="100000"/>
              </a:lnSpc>
              <a:buFont typeface="Wingdings 2" panose="05020102010507070707" pitchFamily="18" charset="2"/>
              <a:buAutoNum type="arabicPeriod"/>
            </a:pPr>
            <a:endParaRPr lang="ru-RU" sz="3200" dirty="0" smtClean="0">
              <a:solidFill>
                <a:schemeClr val="accent1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marL="514350" indent="-514350">
              <a:lnSpc>
                <a:spcPct val="100000"/>
              </a:lnSpc>
              <a:buFont typeface="Wingdings 2" panose="05020102010507070707" pitchFamily="18" charset="2"/>
              <a:buAutoNum type="arabicPeriod"/>
            </a:pPr>
            <a:endParaRPr lang="ru-RU" sz="3200" dirty="0" smtClean="0">
              <a:solidFill>
                <a:schemeClr val="accent1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marL="514350" indent="-514350">
              <a:lnSpc>
                <a:spcPct val="100000"/>
              </a:lnSpc>
              <a:buFont typeface="Wingdings 2" panose="05020102010507070707" pitchFamily="18" charset="2"/>
              <a:buAutoNum type="arabicPeriod"/>
            </a:pPr>
            <a:endParaRPr lang="ru-RU" sz="3200" dirty="0" smtClean="0">
              <a:solidFill>
                <a:schemeClr val="accent1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315395"/>
            <a:ext cx="7321838" cy="5355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Picture 6" descr="http://www.playcast.ru/uploads/2016/01/05/1667419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21261" y="1523342"/>
            <a:ext cx="5360987" cy="4692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 Box 9"/>
          <p:cNvSpPr txBox="1">
            <a:spLocks noChangeArrowheads="1"/>
          </p:cNvSpPr>
          <p:nvPr/>
        </p:nvSpPr>
        <p:spPr bwMode="auto">
          <a:xfrm>
            <a:off x="718576" y="1856454"/>
            <a:ext cx="5136534" cy="415498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altLang="ru-RU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Герои Гоголя «Ночь перед Рождеством» — веселые, сильные и бесстрашные парубки, красивые и гордые девушки, грубоватые, но добрые их родители</a:t>
            </a:r>
            <a:r>
              <a:rPr lang="ru-RU" altLang="ru-RU" sz="2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ctr"/>
            <a:r>
              <a:rPr lang="ru-RU" altLang="ru-RU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Эти люди живут просто, естественно и красиво. В их мире добро торжествует над злом, любовь — над ненавистью, красивое — над безобразным</a:t>
            </a:r>
            <a:r>
              <a:rPr lang="ru-RU" altLang="ru-RU" sz="2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altLang="ru-RU" sz="2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099119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4500" y="1405543"/>
            <a:ext cx="11443001" cy="450912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endParaRPr lang="ru-RU" sz="2344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8576" y="443551"/>
            <a:ext cx="10963672" cy="601526"/>
          </a:xfrm>
        </p:spPr>
        <p:txBody>
          <a:bodyPr>
            <a:noAutofit/>
          </a:bodyPr>
          <a:lstStyle/>
          <a:p>
            <a:pPr algn="ctr"/>
            <a:endParaRPr lang="ru-RU" sz="40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315395"/>
            <a:ext cx="7321838" cy="5355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 Box 9"/>
          <p:cNvSpPr txBox="1">
            <a:spLocks noChangeArrowheads="1"/>
          </p:cNvSpPr>
          <p:nvPr/>
        </p:nvSpPr>
        <p:spPr bwMode="auto">
          <a:xfrm>
            <a:off x="870976" y="1974253"/>
            <a:ext cx="4644921" cy="397031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alt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Добро и смекалка в итоге побеждают нечистую силу. Гоголь создает очень интересные образы людей: веселых казаков, задорных девчат и смелых парубков, хитрых баб, которые </a:t>
            </a:r>
            <a:r>
              <a:rPr lang="ru-RU" altLang="ru-RU" sz="2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подколдовывают</a:t>
            </a:r>
            <a:r>
              <a:rPr lang="ru-RU" alt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 </a:t>
            </a:r>
            <a:r>
              <a:rPr lang="ru-RU" alt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досуге.</a:t>
            </a:r>
            <a:endParaRPr lang="ru-RU" altLang="ru-RU" sz="2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" name="Picture 4" descr="Трутовский Колядки Малороссии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78335" y="1974253"/>
            <a:ext cx="5903913" cy="4013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266583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4500" y="1405543"/>
            <a:ext cx="11443001" cy="450912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endParaRPr lang="ru-RU" sz="2344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8576" y="443551"/>
            <a:ext cx="10963672" cy="601526"/>
          </a:xfrm>
        </p:spPr>
        <p:txBody>
          <a:bodyPr>
            <a:noAutofit/>
          </a:bodyPr>
          <a:lstStyle/>
          <a:p>
            <a:pPr algn="ctr"/>
            <a:r>
              <a:rPr lang="ru-RU" sz="4000" dirty="0" smtClean="0"/>
              <a:t>ПЛАН УРОКА</a:t>
            </a:r>
            <a:endParaRPr lang="ru-RU" sz="40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707525" y="1588657"/>
            <a:ext cx="11292858" cy="7561044"/>
          </a:xfrm>
        </p:spPr>
        <p:txBody>
          <a:bodyPr/>
          <a:lstStyle/>
          <a:p>
            <a:pPr marL="514350" indent="-514350">
              <a:lnSpc>
                <a:spcPct val="100000"/>
              </a:lnSpc>
              <a:buAutoNum type="arabicPeriod"/>
            </a:pPr>
            <a:r>
              <a:rPr lang="ru-RU" sz="36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Сборник «Вечера на хуторе близ Диканьки».</a:t>
            </a:r>
          </a:p>
          <a:p>
            <a:pPr marL="514350" indent="-514350">
              <a:lnSpc>
                <a:spcPct val="100000"/>
              </a:lnSpc>
              <a:buAutoNum type="arabicPeriod"/>
            </a:pPr>
            <a:r>
              <a:rPr lang="ru-RU" sz="36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История создания повести «Ночь перед рождеством».</a:t>
            </a:r>
          </a:p>
          <a:p>
            <a:pPr marL="514350" indent="-514350">
              <a:lnSpc>
                <a:spcPct val="100000"/>
              </a:lnSpc>
              <a:buAutoNum type="arabicPeriod"/>
            </a:pPr>
            <a:r>
              <a:rPr lang="ru-RU" sz="36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Отзыв </a:t>
            </a:r>
            <a:r>
              <a:rPr lang="ru-RU" sz="36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В.Г.Белинского</a:t>
            </a:r>
            <a:r>
              <a:rPr lang="ru-RU" sz="36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pPr marL="514350" indent="-514350">
              <a:lnSpc>
                <a:spcPct val="100000"/>
              </a:lnSpc>
              <a:buAutoNum type="arabicPeriod"/>
            </a:pPr>
            <a:r>
              <a:rPr lang="ru-RU" sz="36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Сюжет повести.</a:t>
            </a:r>
          </a:p>
          <a:p>
            <a:pPr marL="514350" indent="-514350">
              <a:lnSpc>
                <a:spcPct val="100000"/>
              </a:lnSpc>
              <a:buAutoNum type="arabicPeriod"/>
            </a:pPr>
            <a:r>
              <a:rPr lang="ru-RU" sz="36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Герои повести.</a:t>
            </a:r>
          </a:p>
          <a:p>
            <a:pPr marL="0" indent="0">
              <a:lnSpc>
                <a:spcPct val="100000"/>
              </a:lnSpc>
              <a:buNone/>
            </a:pPr>
            <a:endParaRPr lang="ru-RU" sz="3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marL="514350" indent="-514350">
              <a:lnSpc>
                <a:spcPct val="100000"/>
              </a:lnSpc>
              <a:buAutoNum type="arabicPeriod"/>
            </a:pPr>
            <a:endParaRPr lang="ru-RU" sz="3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marL="514350" indent="-514350">
              <a:lnSpc>
                <a:spcPct val="100000"/>
              </a:lnSpc>
              <a:buAutoNum type="arabicPeriod"/>
            </a:pPr>
            <a:endParaRPr lang="ru-RU" sz="3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marL="514350" indent="-514350">
              <a:lnSpc>
                <a:spcPct val="100000"/>
              </a:lnSpc>
              <a:buFont typeface="Wingdings 2" panose="05020102010507070707" pitchFamily="18" charset="2"/>
              <a:buAutoNum type="arabicPeriod"/>
            </a:pPr>
            <a:endParaRPr lang="ru-RU" sz="3200" dirty="0" smtClean="0">
              <a:solidFill>
                <a:schemeClr val="accent1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marL="514350" indent="-514350">
              <a:lnSpc>
                <a:spcPct val="100000"/>
              </a:lnSpc>
              <a:buFont typeface="Wingdings 2" panose="05020102010507070707" pitchFamily="18" charset="2"/>
              <a:buAutoNum type="arabicPeriod"/>
            </a:pPr>
            <a:endParaRPr lang="ru-RU" sz="3200" dirty="0" smtClean="0">
              <a:solidFill>
                <a:schemeClr val="accent1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marL="514350" indent="-514350">
              <a:lnSpc>
                <a:spcPct val="100000"/>
              </a:lnSpc>
              <a:buFont typeface="Wingdings 2" panose="05020102010507070707" pitchFamily="18" charset="2"/>
              <a:buAutoNum type="arabicPeriod"/>
            </a:pPr>
            <a:endParaRPr lang="ru-RU" sz="3200" dirty="0" smtClean="0">
              <a:solidFill>
                <a:schemeClr val="accent1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315395"/>
            <a:ext cx="7321838" cy="5355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Picture 9" descr="MCj04136380000[1]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57302" y="2842720"/>
            <a:ext cx="2788971" cy="36102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637935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4500" y="1405543"/>
            <a:ext cx="11443001" cy="450912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endParaRPr lang="ru-RU" sz="2344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8576" y="443551"/>
            <a:ext cx="10963672" cy="601526"/>
          </a:xfrm>
        </p:spPr>
        <p:txBody>
          <a:bodyPr>
            <a:noAutofit/>
          </a:bodyPr>
          <a:lstStyle/>
          <a:p>
            <a:pPr algn="ctr"/>
            <a:r>
              <a:rPr lang="ru-RU" sz="4000" dirty="0" smtClean="0"/>
              <a:t>ГЕРОИ Н.В.ГОГОЛЯ</a:t>
            </a:r>
            <a:endParaRPr lang="ru-RU" sz="40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315395"/>
            <a:ext cx="7321838" cy="5355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 Box 9"/>
          <p:cNvSpPr txBox="1">
            <a:spLocks noChangeArrowheads="1"/>
          </p:cNvSpPr>
          <p:nvPr/>
        </p:nvSpPr>
        <p:spPr bwMode="auto">
          <a:xfrm>
            <a:off x="870976" y="2202071"/>
            <a:ext cx="4674418" cy="255454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altLang="ru-RU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Герои </a:t>
            </a:r>
            <a:r>
              <a:rPr lang="ru-RU" alt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говорят таким живым, колоритным языком, что не захочешь, а усмехнешься.</a:t>
            </a:r>
          </a:p>
        </p:txBody>
      </p:sp>
      <p:pic>
        <p:nvPicPr>
          <p:cNvPr id="9" name="Picture 7" descr="http://f.kinozon.tv/%D0%BF%D1%80%D0%B8%D0%BC%D0%B5%D1%80%D1%8B_%D0%BA%D0%B0%D0%B4%D1%80%D0%BE%D0%B2/6825/%D0%92%D0%B5%D1%87%D0%B5%D1%80%D0%B0_%D0%BD%D0%B0_%D1%85%D1%83%D1%82%D0%BE%D1%80%D0%B5_%D0%B1%D0%BB%D0%B8%D0%B7_%D0%94%D0%B8%D0%BA%D0%B0%D0%BD%D1%8C%D0%BA%D0%B8-18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0077" y="1630999"/>
            <a:ext cx="5561833" cy="4681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268115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4500" y="1405543"/>
            <a:ext cx="11443001" cy="450912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endParaRPr lang="ru-RU" sz="2344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8576" y="417425"/>
            <a:ext cx="10963672" cy="601526"/>
          </a:xfrm>
        </p:spPr>
        <p:txBody>
          <a:bodyPr>
            <a:noAutofit/>
          </a:bodyPr>
          <a:lstStyle/>
          <a:p>
            <a:pPr algn="ctr"/>
            <a:r>
              <a:rPr lang="ru-RU" sz="4000" dirty="0" smtClean="0"/>
              <a:t>ГЕРОИ Н.В.ГОГОЛЯ</a:t>
            </a:r>
            <a:endParaRPr lang="ru-RU" sz="40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315395"/>
            <a:ext cx="7321838" cy="5355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 Box 9"/>
          <p:cNvSpPr txBox="1">
            <a:spLocks noChangeArrowheads="1"/>
          </p:cNvSpPr>
          <p:nvPr/>
        </p:nvSpPr>
        <p:spPr bwMode="auto">
          <a:xfrm>
            <a:off x="870976" y="2202071"/>
            <a:ext cx="4674418" cy="206210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alt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этой повести герои не только смогли сохранить свою душу, но и  обрели счастье</a:t>
            </a:r>
            <a:r>
              <a:rPr lang="ru-RU" altLang="ru-RU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altLang="ru-RU" sz="3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" name="Picture 5" descr="http://www.evpatori.ru/wp-content/uploads/2013/07/%D0%B4%D0%B8%D0%BA%D0%B0%D0%BD%D1%8C%D0%BA%D0%B0.jpe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67248" y="1673573"/>
            <a:ext cx="5715000" cy="431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577330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" y="365126"/>
            <a:ext cx="12061370" cy="601526"/>
          </a:xfrm>
        </p:spPr>
        <p:txBody>
          <a:bodyPr>
            <a:noAutofit/>
          </a:bodyPr>
          <a:lstStyle/>
          <a:p>
            <a:pPr algn="ctr"/>
            <a:r>
              <a:rPr lang="ru-RU" sz="3600" dirty="0" smtClean="0"/>
              <a:t>ЗАДАНИЕ ДЛЯ САМОСТОЯТЕЛЬНОЙ РАБОТЫ</a:t>
            </a:r>
            <a:endParaRPr lang="ru-RU" sz="360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418011" y="1498818"/>
            <a:ext cx="11443063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1. Прочитать повесть «Ночь перед рождеством».</a:t>
            </a:r>
          </a:p>
          <a:p>
            <a:r>
              <a:rPr lang="ru-RU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2. Составить характеристику понравившегося героя.</a:t>
            </a:r>
          </a:p>
        </p:txBody>
      </p:sp>
      <p:pic>
        <p:nvPicPr>
          <p:cNvPr id="23554" name="Picture 2" descr="https://www.culture.ru/storage/images/8176c31ac62464b7abae651764dff3fe/0cf64eb6a9d70d695273085afeeac97d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3823" y="3392339"/>
            <a:ext cx="3461657" cy="24643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840849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8343" y="443551"/>
            <a:ext cx="11656423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«ВЕЧЕРА НА ХУТОРЕ БЛИЗ ДИКАНЬКИ»</a:t>
            </a:r>
            <a:endParaRPr lang="ru-RU" sz="44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348343" y="1407231"/>
            <a:ext cx="5805714" cy="450893"/>
          </a:xfrm>
        </p:spPr>
        <p:txBody>
          <a:bodyPr/>
          <a:lstStyle/>
          <a:p>
            <a:pPr algn="ctr">
              <a:lnSpc>
                <a:spcPct val="100000"/>
              </a:lnSpc>
              <a:buFontTx/>
              <a:buNone/>
            </a:pPr>
            <a:r>
              <a:rPr lang="en-US" altLang="ru-RU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altLang="ru-RU" b="1" dirty="0" smtClean="0">
                <a:solidFill>
                  <a:schemeClr val="accent1">
                    <a:lumMod val="50000"/>
                  </a:schemeClr>
                </a:solidFill>
              </a:rPr>
              <a:t>    </a:t>
            </a:r>
            <a:endParaRPr lang="ru-RU" sz="28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460535"/>
            <a:ext cx="732183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sz="32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 Box 9"/>
          <p:cNvSpPr txBox="1">
            <a:spLocks noChangeArrowheads="1"/>
          </p:cNvSpPr>
          <p:nvPr/>
        </p:nvSpPr>
        <p:spPr bwMode="auto">
          <a:xfrm>
            <a:off x="718576" y="1407231"/>
            <a:ext cx="6439870" cy="483209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altLang="ru-RU" sz="28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Первая книга (</a:t>
            </a:r>
            <a:r>
              <a:rPr lang="ru-RU" altLang="ru-RU" sz="28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1831 г.)</a:t>
            </a:r>
            <a:r>
              <a:rPr lang="ru-RU" alt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altLang="ru-RU" sz="28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altLang="ru-RU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 </a:t>
            </a:r>
            <a:r>
              <a:rPr lang="ru-RU" altLang="ru-RU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Сорочинская</a:t>
            </a:r>
            <a:r>
              <a:rPr lang="ru-RU" altLang="ru-RU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ярмарка</a:t>
            </a:r>
            <a:br>
              <a:rPr lang="ru-RU" altLang="ru-RU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altLang="ru-RU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 Вечер накануне Ивана Купала</a:t>
            </a:r>
            <a:br>
              <a:rPr lang="ru-RU" altLang="ru-RU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altLang="ru-RU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3. Майская ночь, или утопленница</a:t>
            </a:r>
            <a:br>
              <a:rPr lang="ru-RU" altLang="ru-RU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altLang="ru-RU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4. Пропавшая </a:t>
            </a:r>
            <a:r>
              <a:rPr lang="ru-RU" alt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грамота</a:t>
            </a:r>
            <a:r>
              <a:rPr lang="ru-RU" altLang="ru-RU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altLang="ru-RU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altLang="ru-RU" sz="28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Вторая книга (</a:t>
            </a:r>
            <a:r>
              <a:rPr lang="ru-RU" altLang="ru-RU" sz="28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1832 г.)</a:t>
            </a:r>
            <a:r>
              <a:rPr lang="ru-RU" altLang="ru-RU" sz="28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altLang="ru-RU" sz="28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altLang="ru-RU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 Ночь перед рождеством</a:t>
            </a:r>
            <a:br>
              <a:rPr lang="ru-RU" altLang="ru-RU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altLang="ru-RU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 Страшная месть</a:t>
            </a:r>
            <a:br>
              <a:rPr lang="ru-RU" altLang="ru-RU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altLang="ru-RU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3. Иван Фёдорович </a:t>
            </a:r>
            <a:r>
              <a:rPr lang="ru-RU" altLang="ru-RU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Шпонька</a:t>
            </a:r>
            <a:r>
              <a:rPr lang="ru-RU" altLang="ru-RU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и его тётушка</a:t>
            </a:r>
            <a:br>
              <a:rPr lang="ru-RU" altLang="ru-RU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altLang="ru-RU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4. Заколдованное место </a:t>
            </a:r>
            <a:endParaRPr lang="ru-RU" sz="2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" name="Picture 7" descr="978517052301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99040" y="1407232"/>
            <a:ext cx="2830960" cy="48320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152535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8576" y="443551"/>
            <a:ext cx="10963672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ИСТОРИЯ СОЗДАНИЯ</a:t>
            </a:r>
            <a:endParaRPr lang="ru-RU" sz="44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348343" y="1407231"/>
            <a:ext cx="5805714" cy="450893"/>
          </a:xfrm>
        </p:spPr>
        <p:txBody>
          <a:bodyPr/>
          <a:lstStyle/>
          <a:p>
            <a:pPr algn="ctr">
              <a:lnSpc>
                <a:spcPct val="100000"/>
              </a:lnSpc>
              <a:buFontTx/>
              <a:buNone/>
            </a:pPr>
            <a:r>
              <a:rPr lang="en-US" altLang="ru-RU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altLang="ru-RU" b="1" dirty="0" smtClean="0">
                <a:solidFill>
                  <a:schemeClr val="accent1">
                    <a:lumMod val="50000"/>
                  </a:schemeClr>
                </a:solidFill>
              </a:rPr>
              <a:t>    </a:t>
            </a:r>
            <a:endParaRPr lang="ru-RU" sz="28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460535"/>
            <a:ext cx="732183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sz="32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 Box 9"/>
          <p:cNvSpPr txBox="1">
            <a:spLocks noChangeArrowheads="1"/>
          </p:cNvSpPr>
          <p:nvPr/>
        </p:nvSpPr>
        <p:spPr bwMode="auto">
          <a:xfrm>
            <a:off x="823080" y="1841861"/>
            <a:ext cx="6061047" cy="403187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alt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Время написания «Ночи перед Рождеством» </a:t>
            </a:r>
            <a:r>
              <a:rPr lang="ru-RU" altLang="ru-RU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определяется         по-разному </a:t>
            </a:r>
            <a:r>
              <a:rPr lang="ru-RU" alt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— </a:t>
            </a:r>
            <a:r>
              <a:rPr lang="ru-RU" altLang="ru-RU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 </a:t>
            </a:r>
            <a:r>
              <a:rPr lang="ru-RU" alt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1830 г. </a:t>
            </a:r>
          </a:p>
          <a:p>
            <a:pPr algn="ctr"/>
            <a:r>
              <a:rPr lang="ru-RU" alt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до зимы 1831—1832 гг.</a:t>
            </a:r>
          </a:p>
          <a:p>
            <a:pPr algn="ctr"/>
            <a:r>
              <a:rPr lang="ru-RU" alt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Впервые повесть была опубликована в издании: </a:t>
            </a:r>
            <a:r>
              <a:rPr lang="ru-RU" altLang="ru-RU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«Вечера </a:t>
            </a:r>
            <a:r>
              <a:rPr lang="ru-RU" alt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 хуторе близ </a:t>
            </a:r>
            <a:r>
              <a:rPr lang="ru-RU" altLang="ru-RU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Диканьки». </a:t>
            </a:r>
            <a:endParaRPr lang="ru-RU" altLang="ru-RU" sz="3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" name="Picture 6" descr="44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95471" y="1407231"/>
            <a:ext cx="3722914" cy="49366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248685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4500" y="1405543"/>
            <a:ext cx="11443001" cy="450912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endParaRPr lang="ru-RU" sz="2344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8576" y="443551"/>
            <a:ext cx="10963672" cy="601526"/>
          </a:xfrm>
        </p:spPr>
        <p:txBody>
          <a:bodyPr>
            <a:noAutofit/>
          </a:bodyPr>
          <a:lstStyle/>
          <a:p>
            <a:pPr algn="ctr"/>
            <a:r>
              <a:rPr lang="ru-RU" sz="4000" dirty="0" smtClean="0"/>
              <a:t>«НОЧЬ ПЕРЕД РОЖДЕСТВОМ»</a:t>
            </a:r>
            <a:endParaRPr lang="ru-RU" sz="40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524643" y="1523342"/>
            <a:ext cx="11292858" cy="3595856"/>
          </a:xfrm>
        </p:spPr>
        <p:txBody>
          <a:bodyPr/>
          <a:lstStyle/>
          <a:p>
            <a:pPr marL="0" indent="0">
              <a:lnSpc>
                <a:spcPct val="100000"/>
              </a:lnSpc>
              <a:buNone/>
            </a:pPr>
            <a:endParaRPr lang="ru-RU" sz="3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marL="514350" indent="-514350">
              <a:lnSpc>
                <a:spcPct val="100000"/>
              </a:lnSpc>
              <a:buAutoNum type="arabicPeriod"/>
            </a:pPr>
            <a:endParaRPr lang="ru-RU" sz="3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marL="514350" indent="-514350">
              <a:lnSpc>
                <a:spcPct val="100000"/>
              </a:lnSpc>
              <a:buAutoNum type="arabicPeriod"/>
            </a:pPr>
            <a:endParaRPr lang="ru-RU" sz="3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marL="514350" indent="-514350">
              <a:lnSpc>
                <a:spcPct val="100000"/>
              </a:lnSpc>
              <a:buFont typeface="Wingdings 2" panose="05020102010507070707" pitchFamily="18" charset="2"/>
              <a:buAutoNum type="arabicPeriod"/>
            </a:pPr>
            <a:endParaRPr lang="ru-RU" sz="3200" dirty="0" smtClean="0">
              <a:solidFill>
                <a:schemeClr val="accent1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marL="514350" indent="-514350">
              <a:lnSpc>
                <a:spcPct val="100000"/>
              </a:lnSpc>
              <a:buFont typeface="Wingdings 2" panose="05020102010507070707" pitchFamily="18" charset="2"/>
              <a:buAutoNum type="arabicPeriod"/>
            </a:pPr>
            <a:endParaRPr lang="ru-RU" sz="3200" dirty="0" smtClean="0">
              <a:solidFill>
                <a:schemeClr val="accent1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marL="514350" indent="-514350">
              <a:lnSpc>
                <a:spcPct val="100000"/>
              </a:lnSpc>
              <a:buFont typeface="Wingdings 2" panose="05020102010507070707" pitchFamily="18" charset="2"/>
              <a:buAutoNum type="arabicPeriod"/>
            </a:pPr>
            <a:endParaRPr lang="ru-RU" sz="3200" dirty="0" smtClean="0">
              <a:solidFill>
                <a:schemeClr val="accent1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315395"/>
            <a:ext cx="7321838" cy="5355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Picture 6" descr="02lab14fq126161662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68" r="51143"/>
          <a:stretch>
            <a:fillRect/>
          </a:stretch>
        </p:blipFill>
        <p:spPr bwMode="auto">
          <a:xfrm>
            <a:off x="8722220" y="1405543"/>
            <a:ext cx="2960028" cy="50504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ext Box 9"/>
          <p:cNvSpPr txBox="1">
            <a:spLocks noChangeArrowheads="1"/>
          </p:cNvSpPr>
          <p:nvPr/>
        </p:nvSpPr>
        <p:spPr bwMode="auto">
          <a:xfrm>
            <a:off x="962417" y="1948127"/>
            <a:ext cx="6418098" cy="353943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altLang="ru-RU" sz="2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В.Г.Белинский</a:t>
            </a:r>
            <a:r>
              <a:rPr lang="ru-RU" alt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выделил эту повесть </a:t>
            </a:r>
          </a:p>
          <a:p>
            <a:pPr algn="ctr"/>
            <a:r>
              <a:rPr lang="ru-RU" alt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цикле «Вечеров»: «Ночь перед </a:t>
            </a:r>
          </a:p>
          <a:p>
            <a:pPr algn="ctr"/>
            <a:r>
              <a:rPr lang="ru-RU" alt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рождеством», по словам критика, </a:t>
            </a:r>
          </a:p>
          <a:p>
            <a:pPr algn="ctr"/>
            <a:r>
              <a:rPr lang="ru-RU" alt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есть «целая, полная картина </a:t>
            </a:r>
          </a:p>
          <a:p>
            <a:pPr algn="ctr"/>
            <a:r>
              <a:rPr lang="ru-RU" alt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домашней жизни народа, его </a:t>
            </a:r>
          </a:p>
          <a:p>
            <a:pPr algn="ctr"/>
            <a:r>
              <a:rPr lang="ru-RU" alt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маленьких радостей, его </a:t>
            </a:r>
          </a:p>
          <a:p>
            <a:pPr algn="ctr"/>
            <a:r>
              <a:rPr lang="ru-RU" alt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маленьких горестей, словом, тут </a:t>
            </a:r>
          </a:p>
          <a:p>
            <a:pPr algn="ctr"/>
            <a:r>
              <a:rPr lang="ru-RU" alt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вся поэзия его жизни». </a:t>
            </a:r>
          </a:p>
        </p:txBody>
      </p:sp>
    </p:spTree>
    <p:extLst>
      <p:ext uri="{BB962C8B-B14F-4D97-AF65-F5344CB8AC3E}">
        <p14:creationId xmlns:p14="http://schemas.microsoft.com/office/powerpoint/2010/main" val="20932644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8576" y="443551"/>
            <a:ext cx="10963672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ПРАЗДНОВАНИЕ РОЖДЕСТВА</a:t>
            </a:r>
            <a:endParaRPr lang="ru-RU" sz="44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348343" y="1407231"/>
            <a:ext cx="5805714" cy="450893"/>
          </a:xfrm>
        </p:spPr>
        <p:txBody>
          <a:bodyPr/>
          <a:lstStyle/>
          <a:p>
            <a:pPr algn="ctr">
              <a:lnSpc>
                <a:spcPct val="100000"/>
              </a:lnSpc>
              <a:buFontTx/>
              <a:buNone/>
            </a:pPr>
            <a:r>
              <a:rPr lang="en-US" altLang="ru-RU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altLang="ru-RU" b="1" dirty="0" smtClean="0">
                <a:solidFill>
                  <a:schemeClr val="accent1">
                    <a:lumMod val="50000"/>
                  </a:schemeClr>
                </a:solidFill>
              </a:rPr>
              <a:t>    </a:t>
            </a:r>
            <a:endParaRPr lang="ru-RU" sz="28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460535"/>
            <a:ext cx="732183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sz="32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 Box 9"/>
          <p:cNvSpPr txBox="1">
            <a:spLocks noChangeArrowheads="1"/>
          </p:cNvSpPr>
          <p:nvPr/>
        </p:nvSpPr>
        <p:spPr bwMode="auto">
          <a:xfrm>
            <a:off x="718576" y="2364377"/>
            <a:ext cx="5760601" cy="206210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32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7 января </a:t>
            </a:r>
            <a:br>
              <a:rPr lang="ru-RU" sz="32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Русская Православная Церковь празднует </a:t>
            </a:r>
            <a:r>
              <a:rPr lang="ru-RU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Рождество</a:t>
            </a:r>
            <a:endParaRPr lang="ru-RU" sz="3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Picture 2" descr="http://stat20.privet.ru/lr/0c018d10c75afba1526d0306186b79b9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57664" y="1606551"/>
            <a:ext cx="5070088" cy="45721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324142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8576" y="443551"/>
            <a:ext cx="10963672" cy="601526"/>
          </a:xfrm>
        </p:spPr>
        <p:txBody>
          <a:bodyPr>
            <a:noAutofit/>
          </a:bodyPr>
          <a:lstStyle/>
          <a:p>
            <a:pPr algn="ctr"/>
            <a:endParaRPr lang="ru-RU" sz="44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609602" y="1407231"/>
            <a:ext cx="6757851" cy="881780"/>
          </a:xfrm>
        </p:spPr>
        <p:txBody>
          <a:bodyPr/>
          <a:lstStyle/>
          <a:p>
            <a:pPr>
              <a:lnSpc>
                <a:spcPct val="100000"/>
              </a:lnSpc>
              <a:buNone/>
            </a:pPr>
            <a:r>
              <a:rPr lang="ru-RU" sz="2800" dirty="0">
                <a:solidFill>
                  <a:srgbClr val="C00000"/>
                </a:solidFill>
              </a:rPr>
              <a:t>Почему же так почитаем </a:t>
            </a:r>
            <a:r>
              <a:rPr lang="ru-RU" sz="2800" dirty="0" smtClean="0">
                <a:solidFill>
                  <a:srgbClr val="C00000"/>
                </a:solidFill>
              </a:rPr>
              <a:t>христианами  праздник </a:t>
            </a:r>
            <a:r>
              <a:rPr lang="ru-RU" sz="2800" dirty="0" err="1" smtClean="0">
                <a:solidFill>
                  <a:srgbClr val="C00000"/>
                </a:solidFill>
              </a:rPr>
              <a:t>Рождества?</a:t>
            </a:r>
            <a:r>
              <a:rPr lang="ru-RU" sz="2800" dirty="0" err="1" smtClean="0"/>
              <a:t>ожд</a:t>
            </a:r>
            <a:r>
              <a:rPr lang="ru-RU" altLang="ru-RU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endParaRPr lang="ru-RU" sz="28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460535"/>
            <a:ext cx="732183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sz="32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 Box 9"/>
          <p:cNvSpPr txBox="1">
            <a:spLocks noChangeArrowheads="1"/>
          </p:cNvSpPr>
          <p:nvPr/>
        </p:nvSpPr>
        <p:spPr bwMode="auto">
          <a:xfrm>
            <a:off x="914521" y="2677888"/>
            <a:ext cx="5852041" cy="2690719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buFont typeface="Wingdings" pitchFamily="2" charset="2"/>
              <a:buNone/>
              <a:defRPr/>
            </a:pP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эту ночь в небе зажглась новая звезда, возвестившая миру о приходе Иисуса Христа. </a:t>
            </a:r>
          </a:p>
          <a:p>
            <a:pPr algn="ctr">
              <a:buFont typeface="Wingdings" pitchFamily="2" charset="2"/>
              <a:buNone/>
              <a:defRPr/>
            </a:pP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 Руси накануне Рождества в домах украшали ёлки – символ вечной обновляющей жизни. </a:t>
            </a:r>
          </a:p>
        </p:txBody>
      </p:sp>
      <p:pic>
        <p:nvPicPr>
          <p:cNvPr id="8" name="Picture 2" descr="http://cs5313.vkontakte.ru/u42424996/-14/x_46d39203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42217" y="1407231"/>
            <a:ext cx="3740031" cy="4965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028846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8576" y="443551"/>
            <a:ext cx="10963672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СВЯТОЧНЫЕ ГУЛЯНИЯ</a:t>
            </a:r>
            <a:endParaRPr lang="ru-RU" sz="44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348343" y="1407231"/>
            <a:ext cx="5805714" cy="450893"/>
          </a:xfrm>
        </p:spPr>
        <p:txBody>
          <a:bodyPr/>
          <a:lstStyle/>
          <a:p>
            <a:pPr algn="ctr">
              <a:lnSpc>
                <a:spcPct val="100000"/>
              </a:lnSpc>
              <a:buFontTx/>
              <a:buNone/>
            </a:pPr>
            <a:r>
              <a:rPr lang="en-US" altLang="ru-RU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altLang="ru-RU" b="1" dirty="0" smtClean="0">
                <a:solidFill>
                  <a:schemeClr val="accent1">
                    <a:lumMod val="50000"/>
                  </a:schemeClr>
                </a:solidFill>
              </a:rPr>
              <a:t>    </a:t>
            </a:r>
            <a:endParaRPr lang="ru-RU" sz="28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460535"/>
            <a:ext cx="732183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sz="32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Picture 7" descr="C:\Users\Linch\Desktop\Ночь перед Рождеством\68a32c924ebc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60818" y="1632677"/>
            <a:ext cx="5117373" cy="36680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5" descr="stihnar1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21666" y="1632677"/>
            <a:ext cx="3752386" cy="1933922"/>
          </a:xfrm>
          <a:prstGeom prst="rect">
            <a:avLst/>
          </a:prstGeom>
          <a:noFill/>
          <a:ln w="38100">
            <a:solidFill>
              <a:srgbClr val="FFCC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 Box 9"/>
          <p:cNvSpPr txBox="1">
            <a:spLocks noChangeArrowheads="1"/>
          </p:cNvSpPr>
          <p:nvPr/>
        </p:nvSpPr>
        <p:spPr bwMode="auto">
          <a:xfrm>
            <a:off x="348343" y="1407231"/>
            <a:ext cx="4079966" cy="513371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ru-RU" alt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Дети и взрослые надевают маски и костюмы (стараются одеться так, чтобы их не узнали), собираются группами и ходят от дома к дому, распевая </a:t>
            </a:r>
            <a:r>
              <a:rPr lang="ru-RU" alt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колядки </a:t>
            </a:r>
            <a:r>
              <a:rPr lang="ru-RU" alt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(особые песни, содержащие слова прославления праздника и прошение о подаянии).</a:t>
            </a:r>
          </a:p>
        </p:txBody>
      </p:sp>
    </p:spTree>
    <p:extLst>
      <p:ext uri="{BB962C8B-B14F-4D97-AF65-F5344CB8AC3E}">
        <p14:creationId xmlns:p14="http://schemas.microsoft.com/office/powerpoint/2010/main" val="37422577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4500" y="1405543"/>
            <a:ext cx="11443001" cy="450912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endParaRPr lang="ru-RU" sz="2344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8576" y="443551"/>
            <a:ext cx="10963672" cy="601526"/>
          </a:xfrm>
        </p:spPr>
        <p:txBody>
          <a:bodyPr>
            <a:noAutofit/>
          </a:bodyPr>
          <a:lstStyle/>
          <a:p>
            <a:pPr algn="ctr"/>
            <a:endParaRPr lang="ru-RU" sz="40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315395"/>
            <a:ext cx="7321838" cy="5355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 Box 9"/>
          <p:cNvSpPr txBox="1">
            <a:spLocks noChangeArrowheads="1"/>
          </p:cNvSpPr>
          <p:nvPr/>
        </p:nvSpPr>
        <p:spPr bwMode="auto">
          <a:xfrm>
            <a:off x="870976" y="1974253"/>
            <a:ext cx="5190190" cy="353943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alt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Последний день перед Рождеством прошел. Зимняя, ясная ночь наступила. Глянули звезды. Месяц величаво поднялся на небо посветить добрым людям и всему миру, чтобы  всем было весело колядовать </a:t>
            </a:r>
            <a:r>
              <a:rPr lang="en-US" alt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altLang="ru-RU" sz="2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" name="Picture 8" descr="http://centralpark.kh.ua/events_images/5489d38746185ac6645d8935e0d74b3a2efb55108138385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83173" y="1856455"/>
            <a:ext cx="5299075" cy="3973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405058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6898</TotalTime>
  <Words>930</Words>
  <Application>Microsoft Office PowerPoint</Application>
  <PresentationFormat>Широкоэкранный</PresentationFormat>
  <Paragraphs>194</Paragraphs>
  <Slides>22</Slides>
  <Notes>21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8" baseType="lpstr">
      <vt:lpstr>Arial</vt:lpstr>
      <vt:lpstr>Calibri</vt:lpstr>
      <vt:lpstr>Calibri Light</vt:lpstr>
      <vt:lpstr>Wingdings</vt:lpstr>
      <vt:lpstr>Wingdings 2</vt:lpstr>
      <vt:lpstr>Тема Office</vt:lpstr>
      <vt:lpstr>Презентация PowerPoint</vt:lpstr>
      <vt:lpstr>ПЛАН УРОКА</vt:lpstr>
      <vt:lpstr>«ВЕЧЕРА НА ХУТОРЕ БЛИЗ ДИКАНЬКИ»</vt:lpstr>
      <vt:lpstr>ИСТОРИЯ СОЗДАНИЯ</vt:lpstr>
      <vt:lpstr>«НОЧЬ ПЕРЕД РОЖДЕСТВОМ»</vt:lpstr>
      <vt:lpstr>ПРАЗДНОВАНИЕ РОЖДЕСТВА</vt:lpstr>
      <vt:lpstr>Презентация PowerPoint</vt:lpstr>
      <vt:lpstr>СВЯТОЧНЫЕ ГУЛЯНИЯ</vt:lpstr>
      <vt:lpstr>Презентация PowerPoint</vt:lpstr>
      <vt:lpstr>СЮЖЕТ ПОВЕСТИ</vt:lpstr>
      <vt:lpstr>КУЗНЕЦ ВАКУЛА</vt:lpstr>
      <vt:lpstr>ОКСАНА</vt:lpstr>
      <vt:lpstr>СОЛОХА</vt:lpstr>
      <vt:lpstr>ОБРАЗ НЕЧИСТОЙ СИЛЫ</vt:lpstr>
      <vt:lpstr>ЧЁРТ</vt:lpstr>
      <vt:lpstr>КАЗАК ЧУБ</vt:lpstr>
      <vt:lpstr>ПАЦЮК</vt:lpstr>
      <vt:lpstr>Презентация PowerPoint</vt:lpstr>
      <vt:lpstr>Презентация PowerPoint</vt:lpstr>
      <vt:lpstr>ГЕРОИ Н.В.ГОГОЛЯ</vt:lpstr>
      <vt:lpstr>ГЕРОИ Н.В.ГОГОЛЯ</vt:lpstr>
      <vt:lpstr>ЗАДАНИЕ ДЛЯ САМОСТОЯТЕЛЬНОЙ РАБОТЫ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 Windows</dc:creator>
  <cp:lastModifiedBy>Пользователь Windows</cp:lastModifiedBy>
  <cp:revision>301</cp:revision>
  <dcterms:created xsi:type="dcterms:W3CDTF">2020-09-22T15:24:01Z</dcterms:created>
  <dcterms:modified xsi:type="dcterms:W3CDTF">2021-09-02T10:09:04Z</dcterms:modified>
</cp:coreProperties>
</file>