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5" r:id="rId2"/>
    <p:sldId id="325" r:id="rId3"/>
    <p:sldId id="382" r:id="rId4"/>
    <p:sldId id="384" r:id="rId5"/>
    <p:sldId id="385" r:id="rId6"/>
    <p:sldId id="383" r:id="rId7"/>
    <p:sldId id="394" r:id="rId8"/>
    <p:sldId id="386" r:id="rId9"/>
    <p:sldId id="387" r:id="rId10"/>
    <p:sldId id="389" r:id="rId11"/>
    <p:sldId id="391" r:id="rId12"/>
    <p:sldId id="392" r:id="rId13"/>
    <p:sldId id="390" r:id="rId14"/>
    <p:sldId id="393" r:id="rId15"/>
    <p:sldId id="3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962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45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113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180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7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21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09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360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034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41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7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3301047"/>
            <a:ext cx="6820135" cy="29383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Двусложные размеры</a:t>
            </a:r>
          </a:p>
          <a:p>
            <a:pPr marL="38918">
              <a:spcBef>
                <a:spcPts val="233"/>
              </a:spcBef>
            </a:pPr>
            <a:r>
              <a:rPr lang="ru-RU" sz="4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стиха.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18258" y="3348796"/>
            <a:ext cx="673439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8434920" y="2898159"/>
            <a:ext cx="3513907" cy="3166453"/>
            <a:chOff x="295" y="164"/>
            <a:chExt cx="5169" cy="3673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5169" cy="3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295" y="164"/>
              <a:ext cx="5169" cy="3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9pPr>
            </a:lstStyle>
            <a:p>
              <a:endParaRPr lang="ru-RU" altLang="ru-RU"/>
            </a:p>
          </p:txBody>
        </p:sp>
      </p:grpSp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ДВУСЛОЖНЫЕ СТОПЫ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3439887" y="2046514"/>
            <a:ext cx="1959428" cy="1364343"/>
          </a:xfrm>
          <a:prstGeom prst="curved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741714" y="3410857"/>
            <a:ext cx="3773715" cy="127725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ЯМБ</a:t>
            </a: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5791199" y="3410857"/>
            <a:ext cx="3947387" cy="127725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ХОРЕЙ</a:t>
            </a:r>
            <a:endParaRPr lang="ru-RU" sz="6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6400799" y="2094756"/>
            <a:ext cx="1756230" cy="1316102"/>
          </a:xfrm>
          <a:prstGeom prst="curv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0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СТОПА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/>
        </p:nvSpPr>
        <p:spPr bwMode="auto">
          <a:xfrm>
            <a:off x="464458" y="2428081"/>
            <a:ext cx="8752114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60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_</a:t>
            </a:r>
            <a:r>
              <a:rPr lang="ru-RU" altLang="ru-RU" sz="6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́</a:t>
            </a:r>
            <a:r>
              <a:rPr lang="ru-RU" altLang="ru-RU" sz="60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_ </a:t>
            </a:r>
            <a:r>
              <a:rPr lang="ru-RU" altLang="ru-RU" sz="6000" i="1" dirty="0" smtClean="0">
                <a:solidFill>
                  <a:srgbClr val="00B050"/>
                </a:solidFill>
                <a:latin typeface="Georgia" panose="02040502050405020303" pitchFamily="18" charset="0"/>
              </a:rPr>
              <a:t>/ </a:t>
            </a:r>
            <a:r>
              <a:rPr lang="ru-RU" altLang="ru-RU" sz="6000" i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_</a:t>
            </a:r>
            <a:r>
              <a:rPr lang="ru-RU" altLang="ru-RU" sz="6000" i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́</a:t>
            </a:r>
            <a:r>
              <a:rPr lang="ru-RU" altLang="ru-RU" sz="6000" i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  _ </a:t>
            </a:r>
            <a:r>
              <a:rPr lang="ru-RU" altLang="ru-RU" sz="6000" i="1" dirty="0" smtClean="0">
                <a:solidFill>
                  <a:srgbClr val="00B050"/>
                </a:solidFill>
                <a:latin typeface="Georgia" panose="02040502050405020303" pitchFamily="18" charset="0"/>
              </a:rPr>
              <a:t>/ </a:t>
            </a:r>
            <a:r>
              <a:rPr lang="ru-RU" altLang="ru-RU" sz="6000" i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_</a:t>
            </a:r>
            <a:r>
              <a:rPr lang="ru-RU" altLang="ru-RU" sz="6000" i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́</a:t>
            </a:r>
            <a:r>
              <a:rPr lang="ru-RU" altLang="ru-RU" sz="6000" i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 _ </a:t>
            </a:r>
            <a:r>
              <a:rPr lang="ru-RU" altLang="ru-RU" sz="6000" i="1" dirty="0" smtClean="0">
                <a:solidFill>
                  <a:srgbClr val="00B050"/>
                </a:solidFill>
                <a:latin typeface="Georgia" panose="02040502050405020303" pitchFamily="18" charset="0"/>
              </a:rPr>
              <a:t>/ </a:t>
            </a:r>
            <a:r>
              <a:rPr lang="ru-RU" altLang="ru-RU" sz="6000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_</a:t>
            </a:r>
            <a:r>
              <a:rPr lang="ru-RU" altLang="ru-RU" sz="6000" i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́</a:t>
            </a:r>
            <a:r>
              <a:rPr lang="ru-RU" altLang="ru-RU" sz="6000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  _ 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8576" y="4009004"/>
            <a:ext cx="1923024" cy="84182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816605" y="4325257"/>
            <a:ext cx="77609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3767707" y="4009004"/>
            <a:ext cx="5702983" cy="9908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сочетание ударного и безударного слогов</a:t>
            </a:r>
          </a:p>
        </p:txBody>
      </p:sp>
    </p:spTree>
    <p:extLst>
      <p:ext uri="{BB962C8B-B14F-4D97-AF65-F5344CB8AC3E}">
        <p14:creationId xmlns:p14="http://schemas.microsoft.com/office/powerpoint/2010/main" val="81824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ХОРЕЙ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779745"/>
            <a:ext cx="10659173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Двусложный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стихотворения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ударением на первом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слоге.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19495" y="3135086"/>
            <a:ext cx="67636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за днём идёт, мелькая…</a:t>
            </a:r>
          </a:p>
          <a:p>
            <a:pPr algn="ctr">
              <a:defRPr/>
            </a:pPr>
            <a:r>
              <a:rPr lang="ru-RU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Де́нь-за-днём-и-дёт-мель-ка</a:t>
            </a:r>
            <a: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́-я</a:t>
            </a:r>
          </a:p>
          <a:p>
            <a:pPr algn="ctr">
              <a:defRPr/>
            </a:pPr>
            <a:r>
              <a:rPr lang="ru-RU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Де́нь-за</a:t>
            </a:r>
            <a: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/днём-и/</a:t>
            </a:r>
            <a:r>
              <a:rPr lang="ru-RU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дёт</a:t>
            </a:r>
            <a: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-мель/ка́-я</a:t>
            </a:r>
          </a:p>
          <a:p>
            <a:pPr algn="ctr">
              <a:defRPr/>
            </a:pPr>
            <a: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_́  _ / _́  _ /_́  _ /_́  _</a:t>
            </a:r>
          </a:p>
          <a:p>
            <a:pPr algn="ctr">
              <a:defRPr/>
            </a:pPr>
            <a: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1 – 3 – 5 – 7 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861" y="4217547"/>
            <a:ext cx="2239914" cy="209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05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ЯМБ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3"/>
            <a:ext cx="1085511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Двусложный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стихотворения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ударением на втором слоге.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28650" y="3506429"/>
            <a:ext cx="61250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лукоморья дуб зелёный</a:t>
            </a:r>
          </a:p>
          <a:p>
            <a:pPr algn="ctr"/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У-</a:t>
            </a:r>
            <a:r>
              <a:rPr lang="ru-RU" altLang="ru-R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</a:t>
            </a:r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́-</a:t>
            </a:r>
            <a:r>
              <a:rPr lang="ru-RU" altLang="ru-R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ко-мо́рь-я-ду́б-зе-лё-ный</a:t>
            </a:r>
            <a:endParaRPr lang="ru-RU" alt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У-</a:t>
            </a:r>
            <a:r>
              <a:rPr lang="ru-RU" altLang="ru-R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</a:t>
            </a:r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́/</a:t>
            </a:r>
            <a:r>
              <a:rPr lang="ru-RU" altLang="ru-R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ко-мо́рь</a:t>
            </a:r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altLang="ru-R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я-ду́б</a:t>
            </a:r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altLang="ru-R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зе-лё</a:t>
            </a:r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altLang="ru-R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ный</a:t>
            </a:r>
            <a:endParaRPr lang="ru-RU" alt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_́ / _ _́ /_ _́ /_ _́ /_</a:t>
            </a:r>
          </a:p>
          <a:p>
            <a:pPr algn="ctr"/>
            <a:r>
              <a:rPr lang="ru-RU" altLang="ru-R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2 – 4 – 6 – 8 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777" y="3995350"/>
            <a:ext cx="2239914" cy="209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371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КАК ОПРЕДЕЛИТЬ РАЗМЕР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3"/>
            <a:ext cx="8802795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Разделить слова в строке на слоги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Расставить ударение в строке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Составить рисунок стопы  _́  _  или _  _́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Определить размер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ru-RU" altLang="ru-RU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я́мб</a:t>
            </a:r>
            <a:r>
              <a:rPr lang="ru-RU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_  _́</a:t>
            </a:r>
          </a:p>
          <a:p>
            <a:r>
              <a:rPr lang="ru-RU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alt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хоре́й</a:t>
            </a:r>
            <a:r>
              <a:rPr lang="ru-RU" alt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_́  _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632" y="4363642"/>
            <a:ext cx="2172968" cy="203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24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Выучить определения по теме.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2. Привести примеры стихотворных отрывков на изученные размеры и определить в них вид рифмы.</a:t>
            </a: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86" y="3927916"/>
            <a:ext cx="346165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55718" y="1653972"/>
            <a:ext cx="11292858" cy="6078587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Понятие «строфа».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Понятие «рифма».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Виды рифмы.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Стихотворная речь.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Двусложные размеры.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055" y="1630999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СТРОФА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3"/>
            <a:ext cx="578874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Строфа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группа стихотворных строк, объединенных содержанием и связанных между собою определенной рифмой, ритмом и интонацией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Чаще всего встречаются строфы из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четырёх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строк.</a:t>
            </a:r>
          </a:p>
        </p:txBody>
      </p:sp>
      <p:pic>
        <p:nvPicPr>
          <p:cNvPr id="9" name="Picture 4" descr="AG00011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678" y="2142786"/>
            <a:ext cx="3097213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РИФМА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4457" y="1557674"/>
            <a:ext cx="7736114" cy="372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РИФМА – это созвучия в конце стихотворных строк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чует погибели близкой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Канут, (а)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едет к беде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неминучей, (б)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Кругом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соловьи, заливаясь,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поют.(а)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Шиповник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алеет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пахучий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…(б)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А.К.Толстой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kniga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5" y="3770233"/>
            <a:ext cx="3514628" cy="255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01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ВИДЫ РИФМЫ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80161" y="1858125"/>
            <a:ext cx="7627258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</a:rPr>
              <a:t>1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ПЕРЕКРЕСТНАЯ:       а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 а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КОЛЬЦЕВАЯ (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 ОПОЯСЫВАЮЩАЯ):    а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ПАРНАЯ.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а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3" descr="професс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086" y="2723536"/>
            <a:ext cx="2959162" cy="369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ПЕРЕКРЕСТНАЯ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3"/>
            <a:ext cx="7583095" cy="298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чует погибели близкой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Канут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(а)</a:t>
            </a: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едет к беде </a:t>
            </a:r>
            <a:r>
              <a:rPr lang="ru-RU" sz="32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неминучей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(б)</a:t>
            </a: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Кругом соловьи, заливаясь,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поют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(а)</a:t>
            </a: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Шиповник алеет </a:t>
            </a:r>
            <a:r>
              <a:rPr lang="ru-RU" sz="32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пахучий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(б)</a:t>
            </a: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А.К.Толстой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СХЕМА:   а б а б</a:t>
            </a: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671" y="3062514"/>
            <a:ext cx="3396442" cy="326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53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КОЛЬЦЕВАЯ (ИЛИ ОПОЯСЫВАЮЩАЯ)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0263" y="1500459"/>
            <a:ext cx="8765176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Месяц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плывет   (а)</a:t>
            </a:r>
          </a:p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тих и спокоен, (б)</a:t>
            </a:r>
          </a:p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юноша-воин (б)</a:t>
            </a:r>
          </a:p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битву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идет. (а)</a:t>
            </a:r>
          </a:p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r>
              <a:rPr lang="ru-RU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а б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43" y="3349898"/>
            <a:ext cx="3094003" cy="297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1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ПАРНАЯ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0263" y="1500459"/>
            <a:ext cx="876517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скачет. Кто мчится под хладною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мглой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(а)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Ездок запоздалый, с ним сын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отцу, весь издрогнув, малютка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приник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(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Обняв, его держит и греет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старик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(б)</a:t>
            </a:r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Гете.</a:t>
            </a:r>
          </a:p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СХЕМА:  а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43" y="3349898"/>
            <a:ext cx="3094003" cy="297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9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СТИХОТВОРНАЯ РЕЧЬ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4072" y="1858123"/>
            <a:ext cx="719751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Стихотворная речь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выделяется своим ритмическим построением и музыкальностью.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Ударные и безударные слоги в стихотворении чередуются. Такая группа слогов в поэзии носит название СТОПЫ.</a:t>
            </a:r>
          </a:p>
        </p:txBody>
      </p:sp>
      <p:pic>
        <p:nvPicPr>
          <p:cNvPr id="8" name="Рисунок 3" descr="професс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191" y="2044994"/>
            <a:ext cx="3614057" cy="451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06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6552</TotalTime>
  <Words>565</Words>
  <Application>Microsoft Office PowerPoint</Application>
  <PresentationFormat>Широкоэкранный</PresentationFormat>
  <Paragraphs>155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Microsoft YaHei</vt:lpstr>
      <vt:lpstr>Arial</vt:lpstr>
      <vt:lpstr>Calibri</vt:lpstr>
      <vt:lpstr>Calibri Light</vt:lpstr>
      <vt:lpstr>Georgia</vt:lpstr>
      <vt:lpstr>Times New Roman</vt:lpstr>
      <vt:lpstr>Verdana</vt:lpstr>
      <vt:lpstr>Wingdings 2</vt:lpstr>
      <vt:lpstr>Тема Office</vt:lpstr>
      <vt:lpstr>Презентация PowerPoint</vt:lpstr>
      <vt:lpstr>ПЛАН  УРОКА</vt:lpstr>
      <vt:lpstr>СТРОФА</vt:lpstr>
      <vt:lpstr>РИФМА</vt:lpstr>
      <vt:lpstr>ВИДЫ РИФМЫ</vt:lpstr>
      <vt:lpstr>ПЕРЕКРЕСТНАЯ</vt:lpstr>
      <vt:lpstr>КОЛЬЦЕВАЯ (ИЛИ ОПОЯСЫВАЮЩАЯ)</vt:lpstr>
      <vt:lpstr>ПАРНАЯ</vt:lpstr>
      <vt:lpstr>СТИХОТВОРНАЯ РЕЧЬ</vt:lpstr>
      <vt:lpstr>ДВУСЛОЖНЫЕ СТОПЫ</vt:lpstr>
      <vt:lpstr>СТОПА</vt:lpstr>
      <vt:lpstr>ХОРЕЙ</vt:lpstr>
      <vt:lpstr>ЯМБ</vt:lpstr>
      <vt:lpstr>КАК ОПРЕДЕЛИТЬ РАЗМЕР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286</cp:revision>
  <dcterms:created xsi:type="dcterms:W3CDTF">2020-09-22T15:24:01Z</dcterms:created>
  <dcterms:modified xsi:type="dcterms:W3CDTF">2020-11-09T16:32:27Z</dcterms:modified>
</cp:coreProperties>
</file>