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5" r:id="rId2"/>
    <p:sldId id="325" r:id="rId3"/>
    <p:sldId id="382" r:id="rId4"/>
    <p:sldId id="384" r:id="rId5"/>
    <p:sldId id="385" r:id="rId6"/>
    <p:sldId id="383" r:id="rId7"/>
    <p:sldId id="394" r:id="rId8"/>
    <p:sldId id="386" r:id="rId9"/>
    <p:sldId id="387" r:id="rId10"/>
    <p:sldId id="389" r:id="rId11"/>
    <p:sldId id="391" r:id="rId12"/>
    <p:sldId id="392" r:id="rId13"/>
    <p:sldId id="390" r:id="rId14"/>
    <p:sldId id="393" r:id="rId15"/>
    <p:sldId id="372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EF9F-6EBB-4328-BFF4-22C835255634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978DB-73CB-438D-BB08-2D9C565D52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72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4529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9627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445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113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1802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015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815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279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621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109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360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034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741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67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59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49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109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17" name="bg object 17"/>
          <p:cNvSpPr/>
          <p:nvPr/>
        </p:nvSpPr>
        <p:spPr>
          <a:xfrm>
            <a:off x="141358" y="150402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4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65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4" y="1523342"/>
            <a:ext cx="3857666" cy="4058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3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92" y="1577341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3900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6030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07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075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698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626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38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4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0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01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3497A-3151-4DC0-A285-86CC8653D4DC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E665A-317E-4192-9889-EE2CF4E3CD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82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41694" y="3301047"/>
            <a:ext cx="6820135" cy="2938302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marL="38918">
              <a:spcBef>
                <a:spcPts val="233"/>
              </a:spcBef>
            </a:pPr>
            <a:r>
              <a:rPr lang="ru-RU" sz="4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Двусложные размеры</a:t>
            </a:r>
          </a:p>
          <a:p>
            <a:pPr marL="38918">
              <a:spcBef>
                <a:spcPts val="233"/>
              </a:spcBef>
            </a:pPr>
            <a:r>
              <a:rPr lang="ru-RU" sz="4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стиха.</a:t>
            </a:r>
          </a:p>
          <a:p>
            <a:pPr marL="38918">
              <a:spcBef>
                <a:spcPts val="233"/>
              </a:spcBef>
            </a:pPr>
            <a:endParaRPr lang="ru-RU" sz="4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718258" y="3348796"/>
            <a:ext cx="673439" cy="21180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10314" y="526307"/>
            <a:ext cx="366387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40665" y="1145408"/>
            <a:ext cx="1199618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8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049237" y="456621"/>
            <a:ext cx="6180542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ru-RU" sz="7196" kern="0" spc="21" dirty="0" smtClean="0">
                <a:solidFill>
                  <a:sysClr val="window" lastClr="FFFFFF"/>
                </a:solidFill>
              </a:rPr>
              <a:t>  Литература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18" name="Group 2"/>
          <p:cNvGrpSpPr>
            <a:grpSpLocks/>
          </p:cNvGrpSpPr>
          <p:nvPr/>
        </p:nvGrpSpPr>
        <p:grpSpPr bwMode="auto">
          <a:xfrm>
            <a:off x="8434920" y="2898159"/>
            <a:ext cx="3513907" cy="3166453"/>
            <a:chOff x="295" y="164"/>
            <a:chExt cx="5169" cy="3673"/>
          </a:xfrm>
        </p:grpSpPr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164"/>
              <a:ext cx="5169" cy="3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4" name="Text Box 4"/>
            <p:cNvSpPr txBox="1">
              <a:spLocks noChangeArrowheads="1"/>
            </p:cNvSpPr>
            <p:nvPr/>
          </p:nvSpPr>
          <p:spPr bwMode="auto">
            <a:xfrm>
              <a:off x="295" y="164"/>
              <a:ext cx="5169" cy="3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defPPr>
                <a:defRPr lang="en-GB"/>
              </a:defPPr>
              <a:lvl1pPr algn="l" defTabSz="449263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1pPr>
              <a:lvl2pPr marL="742950" indent="-285750" algn="l" defTabSz="449263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2pPr>
              <a:lvl3pPr marL="1143000" indent="-228600" algn="l" defTabSz="449263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3pPr>
              <a:lvl4pPr marL="1600200" indent="-228600" algn="l" defTabSz="449263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4pPr>
              <a:lvl5pPr marL="2057400" indent="-228600" algn="l" defTabSz="449263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Verdana" panose="020B0604030504040204" pitchFamily="34" charset="0"/>
                  <a:ea typeface="Microsoft YaHei" panose="020B0503020204020204" pitchFamily="34" charset="-122"/>
                  <a:cs typeface="+mn-cs"/>
                </a:defRPr>
              </a:lvl9pPr>
            </a:lstStyle>
            <a:p>
              <a:endParaRPr lang="ru-RU" altLang="ru-RU"/>
            </a:p>
          </p:txBody>
        </p:sp>
      </p:grpSp>
    </p:spTree>
    <p:extLst>
      <p:ext uri="{BB962C8B-B14F-4D97-AF65-F5344CB8AC3E}">
        <p14:creationId xmlns:p14="http://schemas.microsoft.com/office/powerpoint/2010/main" val="29932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ДВУСЛОЖНЫЕ СТОПЫ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3439887" y="2046514"/>
            <a:ext cx="1959428" cy="1364343"/>
          </a:xfrm>
          <a:prstGeom prst="curvedLef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741714" y="3410857"/>
            <a:ext cx="3773715" cy="1277256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ЯМБ</a:t>
            </a: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5791199" y="3410857"/>
            <a:ext cx="3947387" cy="1277256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ХОРЕЙ</a:t>
            </a:r>
            <a:endParaRPr lang="ru-RU" sz="6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6400799" y="2094756"/>
            <a:ext cx="1756230" cy="1316102"/>
          </a:xfrm>
          <a:prstGeom prst="curv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10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СТОПА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одержимое 2"/>
          <p:cNvSpPr>
            <a:spLocks noGrp="1"/>
          </p:cNvSpPr>
          <p:nvPr/>
        </p:nvSpPr>
        <p:spPr bwMode="auto">
          <a:xfrm>
            <a:off x="464458" y="2428081"/>
            <a:ext cx="8752114" cy="200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1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1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b="1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b="1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6000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_</a:t>
            </a:r>
            <a:r>
              <a:rPr lang="ru-RU" altLang="ru-RU" sz="60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́</a:t>
            </a:r>
            <a:r>
              <a:rPr lang="ru-RU" altLang="ru-RU" sz="6000" i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_ </a:t>
            </a:r>
            <a:r>
              <a:rPr lang="ru-RU" altLang="ru-RU" sz="6000" i="1" dirty="0" smtClean="0">
                <a:solidFill>
                  <a:srgbClr val="00B050"/>
                </a:solidFill>
                <a:latin typeface="Georgia" panose="02040502050405020303" pitchFamily="18" charset="0"/>
              </a:rPr>
              <a:t>/ </a:t>
            </a:r>
            <a:r>
              <a:rPr lang="ru-RU" altLang="ru-RU" sz="6000" i="1" dirty="0" smtClean="0">
                <a:solidFill>
                  <a:srgbClr val="FFC000"/>
                </a:solidFill>
                <a:latin typeface="Georgia" panose="02040502050405020303" pitchFamily="18" charset="0"/>
              </a:rPr>
              <a:t>_</a:t>
            </a:r>
            <a:r>
              <a:rPr lang="ru-RU" altLang="ru-RU" sz="6000" i="1" dirty="0" smtClean="0">
                <a:solidFill>
                  <a:srgbClr val="FFC000"/>
                </a:solidFill>
                <a:latin typeface="Calibri" panose="020F0502020204030204" pitchFamily="34" charset="0"/>
              </a:rPr>
              <a:t>́</a:t>
            </a:r>
            <a:r>
              <a:rPr lang="ru-RU" altLang="ru-RU" sz="6000" i="1" dirty="0" smtClean="0">
                <a:solidFill>
                  <a:srgbClr val="FFC000"/>
                </a:solidFill>
                <a:latin typeface="Georgia" panose="02040502050405020303" pitchFamily="18" charset="0"/>
              </a:rPr>
              <a:t>  _ </a:t>
            </a:r>
            <a:r>
              <a:rPr lang="ru-RU" altLang="ru-RU" sz="6000" i="1" dirty="0" smtClean="0">
                <a:solidFill>
                  <a:srgbClr val="00B050"/>
                </a:solidFill>
                <a:latin typeface="Georgia" panose="02040502050405020303" pitchFamily="18" charset="0"/>
              </a:rPr>
              <a:t>/ </a:t>
            </a:r>
            <a:r>
              <a:rPr lang="ru-RU" altLang="ru-RU" sz="6000" i="1" dirty="0" smtClean="0">
                <a:solidFill>
                  <a:srgbClr val="00B0F0"/>
                </a:solidFill>
                <a:latin typeface="Georgia" panose="02040502050405020303" pitchFamily="18" charset="0"/>
              </a:rPr>
              <a:t>_</a:t>
            </a:r>
            <a:r>
              <a:rPr lang="ru-RU" altLang="ru-RU" sz="6000" i="1" dirty="0" smtClean="0">
                <a:solidFill>
                  <a:srgbClr val="00B0F0"/>
                </a:solidFill>
                <a:latin typeface="Calibri" panose="020F0502020204030204" pitchFamily="34" charset="0"/>
              </a:rPr>
              <a:t>́</a:t>
            </a:r>
            <a:r>
              <a:rPr lang="ru-RU" altLang="ru-RU" sz="6000" i="1" dirty="0" smtClean="0">
                <a:solidFill>
                  <a:srgbClr val="00B0F0"/>
                </a:solidFill>
                <a:latin typeface="Georgia" panose="02040502050405020303" pitchFamily="18" charset="0"/>
              </a:rPr>
              <a:t>  _ </a:t>
            </a:r>
            <a:r>
              <a:rPr lang="ru-RU" altLang="ru-RU" sz="6000" i="1" dirty="0" smtClean="0">
                <a:solidFill>
                  <a:srgbClr val="00B050"/>
                </a:solidFill>
                <a:latin typeface="Georgia" panose="02040502050405020303" pitchFamily="18" charset="0"/>
              </a:rPr>
              <a:t>/ </a:t>
            </a:r>
            <a:r>
              <a:rPr lang="ru-RU" altLang="ru-RU" sz="6000" i="1" dirty="0" smtClean="0">
                <a:solidFill>
                  <a:srgbClr val="7030A0"/>
                </a:solidFill>
                <a:latin typeface="Georgia" panose="02040502050405020303" pitchFamily="18" charset="0"/>
              </a:rPr>
              <a:t>_</a:t>
            </a:r>
            <a:r>
              <a:rPr lang="ru-RU" altLang="ru-RU" sz="6000" i="1" dirty="0" smtClean="0">
                <a:solidFill>
                  <a:srgbClr val="7030A0"/>
                </a:solidFill>
                <a:latin typeface="Calibri" panose="020F0502020204030204" pitchFamily="34" charset="0"/>
              </a:rPr>
              <a:t>́</a:t>
            </a:r>
            <a:r>
              <a:rPr lang="ru-RU" altLang="ru-RU" sz="6000" i="1" dirty="0" smtClean="0">
                <a:solidFill>
                  <a:srgbClr val="7030A0"/>
                </a:solidFill>
                <a:latin typeface="Georgia" panose="02040502050405020303" pitchFamily="18" charset="0"/>
              </a:rPr>
              <a:t>  _ 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8576" y="4009004"/>
            <a:ext cx="1923024" cy="84182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стопа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816605" y="4325257"/>
            <a:ext cx="7760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3767707" y="4009004"/>
            <a:ext cx="5702983" cy="9908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сочетание ударного и безударного слогов</a:t>
            </a:r>
          </a:p>
        </p:txBody>
      </p:sp>
    </p:spTree>
    <p:extLst>
      <p:ext uri="{BB962C8B-B14F-4D97-AF65-F5344CB8AC3E}">
        <p14:creationId xmlns:p14="http://schemas.microsoft.com/office/powerpoint/2010/main" val="81824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ХОРЕЙ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18576" y="1779745"/>
            <a:ext cx="10659173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Двусложный 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стихотворения</a:t>
            </a:r>
          </a:p>
          <a:p>
            <a:pPr algn="ctr"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ударением на первом 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слоге.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19495" y="3135086"/>
            <a:ext cx="67636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День за днём идёт, мелькая…</a:t>
            </a:r>
          </a:p>
          <a:p>
            <a:pPr algn="ctr">
              <a:defRPr/>
            </a:pPr>
            <a:r>
              <a:rPr lang="ru-RU" sz="3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Де́нь-за-днём-и-дёт-мель-ка</a:t>
            </a:r>
            <a:r>
              <a:rPr lang="ru-RU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́-я</a:t>
            </a:r>
          </a:p>
          <a:p>
            <a:pPr algn="ctr">
              <a:defRPr/>
            </a:pPr>
            <a:r>
              <a:rPr lang="ru-RU" sz="3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Де́нь-за</a:t>
            </a:r>
            <a:r>
              <a:rPr lang="ru-RU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/днём-и/</a:t>
            </a:r>
            <a:r>
              <a:rPr lang="ru-RU" sz="3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дёт</a:t>
            </a:r>
            <a:r>
              <a:rPr lang="ru-RU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-мель/ка́-я</a:t>
            </a:r>
          </a:p>
          <a:p>
            <a:pPr algn="ctr">
              <a:defRPr/>
            </a:pPr>
            <a:r>
              <a:rPr lang="ru-RU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_́  _ / _́  _ /_́  _ /_́  _</a:t>
            </a:r>
          </a:p>
          <a:p>
            <a:pPr algn="ctr">
              <a:defRPr/>
            </a:pPr>
            <a:r>
              <a:rPr lang="ru-RU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1 – 3 – 5 – 7 </a:t>
            </a:r>
          </a:p>
        </p:txBody>
      </p:sp>
      <p:pic>
        <p:nvPicPr>
          <p:cNvPr id="8" name="Picture 4" descr="writingonbook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861" y="4217547"/>
            <a:ext cx="2239914" cy="2099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4057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ЯМБ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18576" y="1858123"/>
            <a:ext cx="10855115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alt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Двусложный </a:t>
            </a:r>
            <a:r>
              <a:rPr lang="ru-RU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стихотворения</a:t>
            </a:r>
          </a:p>
          <a:p>
            <a:pPr algn="ctr"/>
            <a:r>
              <a:rPr lang="ru-RU" alt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ударением на втором слоге.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28650" y="3506429"/>
            <a:ext cx="612502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лукоморья дуб зелёный</a:t>
            </a:r>
          </a:p>
          <a:p>
            <a:pPr algn="ctr"/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У-</a:t>
            </a:r>
            <a:r>
              <a:rPr lang="ru-RU" altLang="ru-RU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</a:t>
            </a:r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́-</a:t>
            </a:r>
            <a:r>
              <a:rPr lang="ru-RU" altLang="ru-RU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ко-мо́рь-я-ду́б-зе-лё-ный</a:t>
            </a:r>
            <a:endParaRPr lang="ru-RU" altLang="ru-RU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У-</a:t>
            </a:r>
            <a:r>
              <a:rPr lang="ru-RU" altLang="ru-RU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</a:t>
            </a:r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́/</a:t>
            </a:r>
            <a:r>
              <a:rPr lang="ru-RU" altLang="ru-RU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ко-мо́рь</a:t>
            </a:r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я-ду́б</a:t>
            </a:r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зе-лё</a:t>
            </a:r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altLang="ru-RU" sz="3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ный</a:t>
            </a:r>
            <a:endParaRPr lang="ru-RU" altLang="ru-RU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 _́ / _ _́ /_ _́ /_ _́ /_</a:t>
            </a:r>
          </a:p>
          <a:p>
            <a:pPr algn="ctr"/>
            <a:r>
              <a:rPr lang="ru-RU" altLang="ru-RU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2 – 4 – 6 – 8 </a:t>
            </a:r>
          </a:p>
        </p:txBody>
      </p:sp>
      <p:pic>
        <p:nvPicPr>
          <p:cNvPr id="8" name="Picture 4" descr="writingonbook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3777" y="3995350"/>
            <a:ext cx="2239914" cy="2099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371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КАК ОПРЕДЕЛИТЬ РАЗМЕР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18576" y="1858123"/>
            <a:ext cx="8802795" cy="31700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Разделить слова в строке на слоги</a:t>
            </a:r>
          </a:p>
          <a:p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Расставить ударение в строке</a:t>
            </a:r>
          </a:p>
          <a:p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Составить рисунок стопы  _́  _  или _  _́</a:t>
            </a:r>
          </a:p>
          <a:p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Определить размер</a:t>
            </a:r>
          </a:p>
          <a:p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ru-RU" altLang="ru-RU" sz="4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я́мб</a:t>
            </a:r>
            <a:r>
              <a:rPr lang="ru-RU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_  _́</a:t>
            </a:r>
          </a:p>
          <a:p>
            <a:r>
              <a:rPr lang="ru-RU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ru-RU" altLang="ru-RU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4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хоре́й</a:t>
            </a:r>
            <a:r>
              <a:rPr lang="ru-RU" altLang="ru-RU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altLang="ru-RU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_́  _</a:t>
            </a:r>
          </a:p>
        </p:txBody>
      </p:sp>
      <p:pic>
        <p:nvPicPr>
          <p:cNvPr id="8" name="Picture 4" descr="writingonbook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2632" y="4363642"/>
            <a:ext cx="2172968" cy="203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24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365126"/>
            <a:ext cx="12061370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ЗАДАНИЕ ДЛЯ САМОСТОЯТЕЛЬНОЙ РАБОТЫ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457" y="1498818"/>
            <a:ext cx="1159691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Выучить определения по теме.</a:t>
            </a:r>
          </a:p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2. Привести примеры стихотворных отрывков на изученные размеры и определить в них вид рифмы.</a:t>
            </a:r>
          </a:p>
        </p:txBody>
      </p:sp>
      <p:pic>
        <p:nvPicPr>
          <p:cNvPr id="23554" name="Picture 2" descr="https://www.culture.ru/storage/images/8176c31ac62464b7abae651764dff3fe/0cf64eb6a9d70d695273085afeeac97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6886" y="3927916"/>
            <a:ext cx="3461657" cy="2464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0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500" y="1405543"/>
            <a:ext cx="11443001" cy="450912"/>
          </a:xfrm>
          <a:prstGeom prst="rect">
            <a:avLst/>
          </a:prstGeom>
        </p:spPr>
        <p:txBody>
          <a:bodyPr wrap="square" lIns="89309" tIns="44654" rIns="89309" bIns="44654">
            <a:spAutoFit/>
          </a:bodyPr>
          <a:lstStyle/>
          <a:p>
            <a:endParaRPr lang="ru-RU" sz="2344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ПЛАН  УРОКА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955718" y="1653972"/>
            <a:ext cx="11292858" cy="6078587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Понятие «строфа».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Понятие «рифма».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Виды рифмы.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Стихотворная речь.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Двусложные размеры.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ru-RU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00000"/>
              </a:lnSpc>
              <a:buAutoNum type="arabicPeriod"/>
            </a:pPr>
            <a:endParaRPr lang="ru-RU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00000"/>
              </a:lnSpc>
              <a:buFont typeface="Wingdings 2" panose="05020102010507070707" pitchFamily="18" charset="2"/>
              <a:buAutoNum type="arabicPeriod"/>
            </a:pP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00000"/>
              </a:lnSpc>
              <a:buFont typeface="Wingdings 2" panose="05020102010507070707" pitchFamily="18" charset="2"/>
              <a:buAutoNum type="arabicPeriod"/>
            </a:pP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lnSpc>
                <a:spcPct val="100000"/>
              </a:lnSpc>
              <a:buFont typeface="Wingdings 2" panose="05020102010507070707" pitchFamily="18" charset="2"/>
              <a:buAutoNum type="arabicPeriod"/>
            </a:pPr>
            <a:endParaRPr lang="ru-RU" sz="3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315395"/>
            <a:ext cx="732183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9" descr="MCj041363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8055" y="1630999"/>
            <a:ext cx="2593975" cy="335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79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СТРОФА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18576" y="1858123"/>
            <a:ext cx="5788745" cy="353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Строфа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это группа стихотворных строк, объединенных содержанием и связанных между собою определенной рифмой, ритмом и интонацией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Чаще всего встречаются строфы из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четырёх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строк.</a:t>
            </a:r>
          </a:p>
        </p:txBody>
      </p:sp>
      <p:pic>
        <p:nvPicPr>
          <p:cNvPr id="9" name="Picture 4" descr="AG00011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678" y="2142786"/>
            <a:ext cx="3097213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486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РИФМА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64457" y="1557674"/>
            <a:ext cx="7736114" cy="372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РИФМА – это созвучия в конце стихотворных строк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defRPr/>
            </a:pP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чует погибели близкой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Канут, (а)</a:t>
            </a:r>
          </a:p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едет к беде </a:t>
            </a:r>
            <a:r>
              <a:rPr lang="ru-RU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неминучей, (б)</a:t>
            </a:r>
          </a:p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Кругом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соловьи, заливаясь,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поют.(а)</a:t>
            </a:r>
          </a:p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Шиповник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алеет </a:t>
            </a:r>
            <a:r>
              <a:rPr lang="ru-RU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пахучий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…(б)</a:t>
            </a:r>
          </a:p>
          <a:p>
            <a:pPr>
              <a:defRPr/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8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А.К.Толстой</a:t>
            </a:r>
            <a:endParaRPr lang="ru-RU" sz="28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kniga_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5" y="3770233"/>
            <a:ext cx="3514628" cy="255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01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ВИДЫ РИФМЫ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280161" y="1858125"/>
            <a:ext cx="7627258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</a:rPr>
              <a:t>1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ПЕРЕКРЕСТНАЯ:       а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 а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КОЛЬЦЕВАЯ (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 ОПОЯСЫВАЮЩАЯ):    а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</a:t>
            </a:r>
          </a:p>
          <a:p>
            <a:pPr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ПАРНАЯ.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а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3" descr="профессор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3086" y="2723536"/>
            <a:ext cx="2959162" cy="3698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105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ПЕРЕКРЕСТНАЯ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18576" y="1858123"/>
            <a:ext cx="7583095" cy="29854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чует погибели близкой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Канут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(а)</a:t>
            </a: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 едет к беде </a:t>
            </a:r>
            <a:r>
              <a:rPr lang="ru-RU" sz="32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неминучей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(б)</a:t>
            </a: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Кругом соловьи, заливаясь,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поют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(а)</a:t>
            </a: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Шиповник алеет </a:t>
            </a:r>
            <a:r>
              <a:rPr lang="ru-RU" sz="32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пахучий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(б)</a:t>
            </a: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32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А.К.Толстой</a:t>
            </a:r>
            <a:endParaRPr lang="ru-RU" sz="3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СХЕМА:   а б а б</a:t>
            </a:r>
          </a:p>
        </p:txBody>
      </p:sp>
      <p:pic>
        <p:nvPicPr>
          <p:cNvPr id="8" name="Picture 9" descr="MCj041363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671" y="3062514"/>
            <a:ext cx="3396442" cy="3263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53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КОЛЬЦЕВАЯ (ИЛИ ОПОЯСЫВАЮЩАЯ)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70263" y="1500459"/>
            <a:ext cx="8765176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Месяц 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плывет   (а)</a:t>
            </a:r>
          </a:p>
          <a:p>
            <a:pPr>
              <a:defRPr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тих и спокоен, (б)</a:t>
            </a:r>
          </a:p>
          <a:p>
            <a:pPr>
              <a:defRPr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юноша-воин (б)</a:t>
            </a:r>
          </a:p>
          <a:p>
            <a:pPr>
              <a:defRPr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битву 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идет. (а)</a:t>
            </a:r>
          </a:p>
          <a:p>
            <a:pPr>
              <a:defRPr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sz="36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М.Ю.Лермонтов</a:t>
            </a:r>
            <a:r>
              <a:rPr lang="ru-RU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а б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</a:t>
            </a:r>
          </a:p>
        </p:txBody>
      </p:sp>
      <p:pic>
        <p:nvPicPr>
          <p:cNvPr id="8" name="Picture 9" descr="MCj041363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743" y="3349898"/>
            <a:ext cx="3094003" cy="297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17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ПАРНАЯ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70263" y="1500459"/>
            <a:ext cx="8765176" cy="353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Кто скачет. Кто мчится под хладною </a:t>
            </a:r>
            <a:endParaRPr lang="ru-RU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мглой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(а)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Ездок запоздалый, с ним сын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молодой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отцу, весь издрогнув, малютка 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приник</a:t>
            </a:r>
            <a:r>
              <a:rPr lang="ru-RU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(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Обняв, его держит и греет </a:t>
            </a:r>
            <a:r>
              <a:rPr lang="ru-RU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старик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(б)</a:t>
            </a:r>
          </a:p>
          <a:p>
            <a:pPr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ru-RU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Гете.</a:t>
            </a:r>
          </a:p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СХЕМА:  а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9" descr="MCj041363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743" y="3349898"/>
            <a:ext cx="3094003" cy="297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9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16605" y="428701"/>
            <a:ext cx="306807" cy="631226"/>
          </a:xfrm>
          <a:prstGeom prst="rect">
            <a:avLst/>
          </a:prstGeom>
        </p:spPr>
        <p:txBody>
          <a:bodyPr wrap="none" lIns="89309" tIns="44654" rIns="89309" bIns="44654">
            <a:spAutoFit/>
          </a:bodyPr>
          <a:lstStyle/>
          <a:p>
            <a:r>
              <a:rPr lang="ru-RU" sz="3516" b="1" spc="1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516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76" y="443551"/>
            <a:ext cx="10963672" cy="601526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СТИХОТВОРНАЯ РЕЧЬ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48343" y="1407231"/>
            <a:ext cx="5805714" cy="450893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b="1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8576" y="4460535"/>
            <a:ext cx="73218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alt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14072" y="1858123"/>
            <a:ext cx="7197515" cy="353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 algn="ctr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Стихотворная речь 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выделяется своим ритмическим построением и музыкальностью.</a:t>
            </a:r>
          </a:p>
          <a:p>
            <a:pPr algn="ctr">
              <a:defRPr/>
            </a:pP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Ударные и безударные слоги в стихотворении чередуются. Такая группа слогов в поэзии носит название СТОПЫ.</a:t>
            </a:r>
          </a:p>
        </p:txBody>
      </p:sp>
      <p:pic>
        <p:nvPicPr>
          <p:cNvPr id="8" name="Рисунок 3" descr="профессор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191" y="2044994"/>
            <a:ext cx="3614057" cy="451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806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6552</TotalTime>
  <Words>565</Words>
  <Application>Microsoft Office PowerPoint</Application>
  <PresentationFormat>Широкоэкранный</PresentationFormat>
  <Paragraphs>155</Paragraphs>
  <Slides>15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Microsoft YaHei</vt:lpstr>
      <vt:lpstr>Arial</vt:lpstr>
      <vt:lpstr>Calibri</vt:lpstr>
      <vt:lpstr>Calibri Light</vt:lpstr>
      <vt:lpstr>Georgia</vt:lpstr>
      <vt:lpstr>Times New Roman</vt:lpstr>
      <vt:lpstr>Verdana</vt:lpstr>
      <vt:lpstr>Wingdings 2</vt:lpstr>
      <vt:lpstr>Тема Office</vt:lpstr>
      <vt:lpstr>Презентация PowerPoint</vt:lpstr>
      <vt:lpstr>ПЛАН  УРОКА</vt:lpstr>
      <vt:lpstr>СТРОФА</vt:lpstr>
      <vt:lpstr>РИФМА</vt:lpstr>
      <vt:lpstr>ВИДЫ РИФМЫ</vt:lpstr>
      <vt:lpstr>ПЕРЕКРЕСТНАЯ</vt:lpstr>
      <vt:lpstr>КОЛЬЦЕВАЯ (ИЛИ ОПОЯСЫВАЮЩАЯ)</vt:lpstr>
      <vt:lpstr>ПАРНАЯ</vt:lpstr>
      <vt:lpstr>СТИХОТВОРНАЯ РЕЧЬ</vt:lpstr>
      <vt:lpstr>ДВУСЛОЖНЫЕ СТОПЫ</vt:lpstr>
      <vt:lpstr>СТОПА</vt:lpstr>
      <vt:lpstr>ХОРЕЙ</vt:lpstr>
      <vt:lpstr>ЯМБ</vt:lpstr>
      <vt:lpstr>КАК ОПРЕДЕЛИТЬ РАЗМЕР</vt:lpstr>
      <vt:lpstr>ЗАДАНИЕ ДЛЯ САМОСТОЯТЕЛЬНОЙ РАБОТЫ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286</cp:revision>
  <dcterms:created xsi:type="dcterms:W3CDTF">2020-09-22T15:24:01Z</dcterms:created>
  <dcterms:modified xsi:type="dcterms:W3CDTF">2020-11-09T16:32:27Z</dcterms:modified>
</cp:coreProperties>
</file>