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90" r:id="rId2"/>
    <p:sldId id="355" r:id="rId3"/>
    <p:sldId id="356" r:id="rId4"/>
    <p:sldId id="366" r:id="rId5"/>
    <p:sldId id="334" r:id="rId6"/>
    <p:sldId id="381" r:id="rId7"/>
    <p:sldId id="403" r:id="rId8"/>
    <p:sldId id="391" r:id="rId9"/>
    <p:sldId id="404" r:id="rId10"/>
    <p:sldId id="405" r:id="rId11"/>
    <p:sldId id="406" r:id="rId12"/>
    <p:sldId id="407" r:id="rId13"/>
    <p:sldId id="408" r:id="rId14"/>
    <p:sldId id="409" r:id="rId15"/>
    <p:sldId id="410" r:id="rId16"/>
    <p:sldId id="365" r:id="rId17"/>
    <p:sldId id="392" r:id="rId18"/>
    <p:sldId id="351" r:id="rId19"/>
    <p:sldId id="393" r:id="rId20"/>
    <p:sldId id="394" r:id="rId21"/>
    <p:sldId id="395" r:id="rId22"/>
    <p:sldId id="396" r:id="rId23"/>
    <p:sldId id="376" r:id="rId24"/>
    <p:sldId id="397" r:id="rId25"/>
    <p:sldId id="398" r:id="rId26"/>
    <p:sldId id="399" r:id="rId27"/>
    <p:sldId id="400" r:id="rId28"/>
    <p:sldId id="401" r:id="rId29"/>
    <p:sldId id="402" r:id="rId30"/>
    <p:sldId id="412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6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799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279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615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882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0850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485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1297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329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6901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2926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075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9329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0300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4542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5989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7210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3171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247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695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400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835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972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502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22572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9538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24954" y="2900565"/>
            <a:ext cx="6516339" cy="306141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А.П.Платонов</a:t>
            </a:r>
            <a:endPara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Рассказ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«Цветок на земле»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 2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6432" y="3369603"/>
            <a:ext cx="622354" cy="2123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2060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 descr="https://kakoy-smysl.ru/wp-content/uploads/2020/04/maxresdefault-2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524" y="2900565"/>
            <a:ext cx="3821416" cy="318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48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ИССЛЕДОВАТЕЛЬСКАЯ РАБОТА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469622"/>
              </p:ext>
            </p:extLst>
          </p:nvPr>
        </p:nvGraphicFramePr>
        <p:xfrm>
          <a:off x="374500" y="1435240"/>
          <a:ext cx="11203336" cy="44792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4149">
                  <a:extLst>
                    <a:ext uri="{9D8B030D-6E8A-4147-A177-3AD203B41FA5}">
                      <a16:colId xmlns:a16="http://schemas.microsoft.com/office/drawing/2014/main" val="3969792438"/>
                    </a:ext>
                  </a:extLst>
                </a:gridCol>
                <a:gridCol w="9399187">
                  <a:extLst>
                    <a:ext uri="{9D8B030D-6E8A-4147-A177-3AD203B41FA5}">
                      <a16:colId xmlns:a16="http://schemas.microsoft.com/office/drawing/2014/main" val="3357521176"/>
                    </a:ext>
                  </a:extLst>
                </a:gridCol>
              </a:tblGrid>
              <a:tr h="378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Дом</a:t>
                      </a:r>
                      <a:endParaRPr lang="ru-RU" sz="2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Лавка, деревянный стол, русская печь, часы-ходики</a:t>
                      </a:r>
                      <a:endParaRPr lang="ru-RU" sz="2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0644204"/>
                  </a:ext>
                </a:extLst>
              </a:tr>
              <a:tr h="378294">
                <a:tc gridSpan="2">
                  <a:txBody>
                    <a:bodyPr/>
                    <a:lstStyle/>
                    <a:p>
                      <a:pPr marL="1369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Семья</a:t>
                      </a:r>
                      <a:endParaRPr lang="ru-RU" sz="2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441210"/>
                  </a:ext>
                </a:extLst>
              </a:tr>
              <a:tr h="378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Мать</a:t>
                      </a:r>
                      <a:endParaRPr lang="ru-RU" sz="2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Мать с утра до вечера работает в колхозе на молочной </a:t>
                      </a:r>
                      <a:r>
                        <a:rPr lang="ru-RU" sz="26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ферме.</a:t>
                      </a:r>
                      <a:endParaRPr lang="ru-RU" sz="26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782704"/>
                  </a:ext>
                </a:extLst>
              </a:tr>
              <a:tr h="378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Отец</a:t>
                      </a:r>
                      <a:endParaRPr lang="ru-RU" sz="2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Отец на </a:t>
                      </a:r>
                      <a:r>
                        <a:rPr lang="ru-RU" sz="26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войне.</a:t>
                      </a:r>
                      <a:endParaRPr lang="ru-RU" sz="26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4336062"/>
                  </a:ext>
                </a:extLst>
              </a:tr>
              <a:tr h="15837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Афоня</a:t>
                      </a: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</a:t>
                      </a:r>
                      <a:endParaRPr lang="ru-RU" sz="2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Он </a:t>
                      </a:r>
                      <a:r>
                        <a:rPr lang="ru-RU" sz="26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сам, как цветок, тоже захотел теперь делать из смерти жизнь; он думал   </a:t>
                      </a:r>
                      <a:r>
                        <a:rPr lang="ru-RU" sz="26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</a:t>
                      </a:r>
                      <a:r>
                        <a:rPr lang="ru-RU" sz="26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том, как рождаются из сыпучего скучного песка голубые, красные, желтые счастливые цветы, поднявшие к небу свои добрые лица и дышащие чистым духом в белый </a:t>
                      </a:r>
                      <a:r>
                        <a:rPr lang="ru-RU" sz="26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свет.</a:t>
                      </a:r>
                      <a:endParaRPr lang="ru-RU" sz="26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4232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62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ИССЛЕДОВАТЕЛЬСКАЯ РАБОТА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651853"/>
              </p:ext>
            </p:extLst>
          </p:nvPr>
        </p:nvGraphicFramePr>
        <p:xfrm>
          <a:off x="614164" y="1897986"/>
          <a:ext cx="10963672" cy="28089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9292">
                  <a:extLst>
                    <a:ext uri="{9D8B030D-6E8A-4147-A177-3AD203B41FA5}">
                      <a16:colId xmlns:a16="http://schemas.microsoft.com/office/drawing/2014/main" val="1774514765"/>
                    </a:ext>
                  </a:extLst>
                </a:gridCol>
                <a:gridCol w="9224380">
                  <a:extLst>
                    <a:ext uri="{9D8B030D-6E8A-4147-A177-3AD203B41FA5}">
                      <a16:colId xmlns:a16="http://schemas.microsoft.com/office/drawing/2014/main" val="743341473"/>
                    </a:ext>
                  </a:extLst>
                </a:gridCol>
              </a:tblGrid>
              <a:tr h="28089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Дедушка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Руки </a:t>
                      </a:r>
                      <a:r>
                        <a:rPr lang="ru-RU" sz="28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дедушки лежали на столе; они были большие, кожа на них стала как кора на дереве, и под кожей видны были толстые черные жилы, эти руки много земли испахали. «Мы пахари, </a:t>
                      </a:r>
                      <a:r>
                        <a:rPr lang="ru-RU" sz="2800" b="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Афонюшка</a:t>
                      </a:r>
                      <a:r>
                        <a:rPr lang="ru-RU" sz="28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мы хлебу расти помогаем</a:t>
                      </a:r>
                      <a:r>
                        <a:rPr lang="ru-RU" sz="2800" b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».</a:t>
                      </a:r>
                      <a:endParaRPr lang="ru-RU" sz="28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796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402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ИССЛЕДОВАТЕЛЬСКАЯ РАБОТА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239588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244042"/>
              </p:ext>
            </p:extLst>
          </p:nvPr>
        </p:nvGraphicFramePr>
        <p:xfrm>
          <a:off x="614163" y="1573969"/>
          <a:ext cx="11203337" cy="35039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2601">
                  <a:extLst>
                    <a:ext uri="{9D8B030D-6E8A-4147-A177-3AD203B41FA5}">
                      <a16:colId xmlns:a16="http://schemas.microsoft.com/office/drawing/2014/main" val="905353462"/>
                    </a:ext>
                  </a:extLst>
                </a:gridCol>
                <a:gridCol w="283855">
                  <a:extLst>
                    <a:ext uri="{9D8B030D-6E8A-4147-A177-3AD203B41FA5}">
                      <a16:colId xmlns:a16="http://schemas.microsoft.com/office/drawing/2014/main" val="4077889378"/>
                    </a:ext>
                  </a:extLst>
                </a:gridCol>
                <a:gridCol w="9316881">
                  <a:extLst>
                    <a:ext uri="{9D8B030D-6E8A-4147-A177-3AD203B41FA5}">
                      <a16:colId xmlns:a16="http://schemas.microsoft.com/office/drawing/2014/main" val="1721750199"/>
                    </a:ext>
                  </a:extLst>
                </a:gridCol>
              </a:tblGrid>
              <a:tr h="410029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 Пространство</a:t>
                      </a:r>
                      <a:endParaRPr lang="ru-RU" sz="2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896851"/>
                  </a:ext>
                </a:extLst>
              </a:tr>
              <a:tr h="410029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      Небо</a:t>
                      </a:r>
                      <a:endParaRPr lang="ru-RU" sz="2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681037"/>
                  </a:ext>
                </a:extLst>
              </a:tr>
              <a:tr h="80862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Небо</a:t>
                      </a:r>
                      <a:endParaRPr lang="ru-RU" sz="2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457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дворе солнце горит, солнце высоко стояло на </a:t>
                      </a:r>
                      <a:r>
                        <a:rPr lang="ru-RU" sz="26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небе.</a:t>
                      </a:r>
                      <a:endParaRPr lang="ru-RU" sz="26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6488480"/>
                  </a:ext>
                </a:extLst>
              </a:tr>
              <a:tr h="410029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       Земля</a:t>
                      </a:r>
                      <a:endParaRPr lang="ru-RU" sz="2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455314"/>
                  </a:ext>
                </a:extLst>
              </a:tr>
              <a:tr h="858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Природа</a:t>
                      </a:r>
                      <a:endParaRPr lang="ru-RU" sz="2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5886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Дорога, пастбище, трава растет, зреющий хлеб на полях, цветы, сладкий </a:t>
                      </a:r>
                      <a:r>
                        <a:rPr lang="ru-RU" sz="26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клевер.</a:t>
                      </a:r>
                      <a:endParaRPr lang="ru-RU" sz="26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557126"/>
                  </a:ext>
                </a:extLst>
              </a:tr>
              <a:tr h="410029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657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74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ИССЛЕДОВАТЕЛЬСКАЯ РАБОТА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239588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229761"/>
              </p:ext>
            </p:extLst>
          </p:nvPr>
        </p:nvGraphicFramePr>
        <p:xfrm>
          <a:off x="614164" y="1405544"/>
          <a:ext cx="11203337" cy="38560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9429">
                  <a:extLst>
                    <a:ext uri="{9D8B030D-6E8A-4147-A177-3AD203B41FA5}">
                      <a16:colId xmlns:a16="http://schemas.microsoft.com/office/drawing/2014/main" val="3458627288"/>
                    </a:ext>
                  </a:extLst>
                </a:gridCol>
                <a:gridCol w="9673908">
                  <a:extLst>
                    <a:ext uri="{9D8B030D-6E8A-4147-A177-3AD203B41FA5}">
                      <a16:colId xmlns:a16="http://schemas.microsoft.com/office/drawing/2014/main" val="1116312627"/>
                    </a:ext>
                  </a:extLst>
                </a:gridCol>
              </a:tblGrid>
              <a:tr h="38560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Цветок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земле</a:t>
                      </a:r>
                      <a:endParaRPr lang="ru-RU" sz="2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Голубой </a:t>
                      </a:r>
                      <a:r>
                        <a:rPr lang="ru-RU" sz="26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цветок, терпеливо росший корнем из мелкого чистого песка, </a:t>
                      </a:r>
                      <a:r>
                        <a:rPr lang="ru-RU" sz="2600" b="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жалконький</a:t>
                      </a:r>
                      <a:r>
                        <a:rPr lang="ru-RU" sz="26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такой, живой, пахнет от него самого чистым духом. Цветок этот — самый святой труженик, он из смерти работает жизнь. Ты спи, а когда умрешь, ты не бойся, я узнаю у цветов, как они из праха живут, и ты опять будешь жить из своего праха. Дед кротко улыбнулся, погладил головку внука и посмотрел на него, как на цветок, растущий на земле</a:t>
                      </a:r>
                      <a:r>
                        <a:rPr lang="ru-RU" sz="2600" b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6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954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505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192241"/>
            <a:ext cx="11843658" cy="85283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БЕСЕДА ПО ВОПРОСАМ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632677"/>
            <a:ext cx="812414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• 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Афоня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пробует самостоятельно уйти пытать белый свет?</a:t>
            </a:r>
          </a:p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Постижение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мира возможно лишь путем осмысления опыта предшествующих поколений.</a:t>
            </a:r>
          </a:p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•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дед Тит проснулся лишь тогда, когда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Афоня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остановил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часы-ходики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художественном мире, созданном писателем, остановилось безжалостное время, отнимавшее у старика последние силы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Школьное чтиво: &quot;Цветок на земле&quot;">
            <a:extLst>
              <a:ext uri="{FF2B5EF4-FFF2-40B4-BE49-F238E27FC236}">
                <a16:creationId xmlns:a16="http://schemas.microsoft.com/office/drawing/2014/main" id="{BCADB051-5EDB-4D36-8A2A-2E8E8C1E5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721" y="1858124"/>
            <a:ext cx="2981046" cy="37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21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192241"/>
            <a:ext cx="11843658" cy="85283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БЕСЕДА ПО ВОПРОСАМ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22960" y="1632677"/>
            <a:ext cx="576072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Почему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 повел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Афоню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именно полевой дорогой навстречу жизни?</a:t>
            </a:r>
          </a:p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Дорога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рассказе — это образ жизненного пути, по которому идет человек в поисках смысла жизни и истины.</a:t>
            </a:r>
          </a:p>
        </p:txBody>
      </p:sp>
      <p:pic>
        <p:nvPicPr>
          <p:cNvPr id="10" name="Picture 2" descr="Экранизация А. Платонова &quot;Цветок на земле&quot;. - Блог Алексей Гладких - Дети.  Актеры и модели">
            <a:extLst>
              <a:ext uri="{FF2B5EF4-FFF2-40B4-BE49-F238E27FC236}">
                <a16:creationId xmlns:a16="http://schemas.microsoft.com/office/drawing/2014/main" id="{9847E361-0787-4346-9A38-C28AC09A9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081" y="2588791"/>
            <a:ext cx="4384853" cy="312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01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СОСТАВЛЕНИЕ КЛАСТЕРА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2988143" y="1126880"/>
            <a:ext cx="13417299" cy="354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9" name="Diagram 1"/>
          <p:cNvGrpSpPr>
            <a:grpSpLocks noChangeAspect="1"/>
          </p:cNvGrpSpPr>
          <p:nvPr/>
        </p:nvGrpSpPr>
        <p:grpSpPr bwMode="auto">
          <a:xfrm>
            <a:off x="3027424" y="1943124"/>
            <a:ext cx="6347012" cy="3085153"/>
            <a:chOff x="1642" y="6622"/>
            <a:chExt cx="8640" cy="8640"/>
          </a:xfrm>
        </p:grpSpPr>
        <p:sp>
          <p:nvSpPr>
            <p:cNvPr id="11" name="_s2055"/>
            <p:cNvSpPr>
              <a:spLocks noChangeArrowheads="1" noTextEdit="1"/>
            </p:cNvSpPr>
            <p:nvPr/>
          </p:nvSpPr>
          <p:spPr bwMode="auto">
            <a:xfrm>
              <a:off x="3171" y="7270"/>
              <a:ext cx="5582" cy="5582"/>
            </a:xfrm>
            <a:custGeom>
              <a:avLst/>
              <a:gdLst>
                <a:gd name="G0" fmla="+- -5242880 0 0"/>
                <a:gd name="G1" fmla="+- -8519680 0 0"/>
                <a:gd name="G2" fmla="+- -5242880 0 -8519680"/>
                <a:gd name="G3" fmla="+- 10800 0 0"/>
                <a:gd name="G4" fmla="+- 0 0 -524288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8519680"/>
                <a:gd name="G10" fmla="+- 7200 0 2700"/>
                <a:gd name="G11" fmla="cos G10 -5242880"/>
                <a:gd name="G12" fmla="sin G10 -5242880"/>
                <a:gd name="G13" fmla="cos 13500 -5242880"/>
                <a:gd name="G14" fmla="sin 13500 -524288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242880"/>
                <a:gd name="G22" fmla="sin G20 -5242880"/>
                <a:gd name="G23" fmla="+- G21 10800 0"/>
                <a:gd name="G24" fmla="+- G12 G23 G22"/>
                <a:gd name="G25" fmla="+- G22 G23 G11"/>
                <a:gd name="G26" fmla="cos 10800 -5242880"/>
                <a:gd name="G27" fmla="sin 10800 -5242880"/>
                <a:gd name="G28" fmla="cos 7200 -5242880"/>
                <a:gd name="G29" fmla="sin 7200 -524288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8519680"/>
                <a:gd name="G36" fmla="sin G34 -8519680"/>
                <a:gd name="G37" fmla="+/ -8519680 -524288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004 w 21600"/>
                <a:gd name="T5" fmla="*/ 368 h 21600"/>
                <a:gd name="T6" fmla="*/ 5014 w 21600"/>
                <a:gd name="T7" fmla="*/ 3905 h 21600"/>
                <a:gd name="T8" fmla="*/ 8936 w 21600"/>
                <a:gd name="T9" fmla="*/ 3845 h 21600"/>
                <a:gd name="T10" fmla="*/ 13144 w 21600"/>
                <a:gd name="T11" fmla="*/ -2495 h 21600"/>
                <a:gd name="T12" fmla="*/ 16794 w 21600"/>
                <a:gd name="T13" fmla="*/ 2717 h 21600"/>
                <a:gd name="T14" fmla="*/ 11581 w 21600"/>
                <a:gd name="T15" fmla="*/ 6368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2050" y="3709"/>
                  </a:moveTo>
                  <a:cubicBezTo>
                    <a:pt x="11637" y="3636"/>
                    <a:pt x="11219" y="3600"/>
                    <a:pt x="10800" y="3600"/>
                  </a:cubicBezTo>
                  <a:cubicBezTo>
                    <a:pt x="9107" y="3600"/>
                    <a:pt x="7468" y="4196"/>
                    <a:pt x="6171" y="5284"/>
                  </a:cubicBezTo>
                  <a:lnTo>
                    <a:pt x="3857" y="2526"/>
                  </a:lnTo>
                  <a:cubicBezTo>
                    <a:pt x="5802" y="894"/>
                    <a:pt x="8260" y="0"/>
                    <a:pt x="10800" y="0"/>
                  </a:cubicBezTo>
                  <a:cubicBezTo>
                    <a:pt x="11428" y="0"/>
                    <a:pt x="12056" y="54"/>
                    <a:pt x="12675" y="164"/>
                  </a:cubicBezTo>
                  <a:lnTo>
                    <a:pt x="13144" y="-2495"/>
                  </a:lnTo>
                  <a:lnTo>
                    <a:pt x="16794" y="2717"/>
                  </a:lnTo>
                  <a:lnTo>
                    <a:pt x="11581" y="6368"/>
                  </a:lnTo>
                  <a:lnTo>
                    <a:pt x="12050" y="3709"/>
                  </a:lnTo>
                  <a:close/>
                </a:path>
              </a:pathLst>
            </a:cu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_s2054"/>
            <p:cNvSpPr>
              <a:spLocks noChangeArrowheads="1" noTextEdit="1"/>
            </p:cNvSpPr>
            <p:nvPr/>
          </p:nvSpPr>
          <p:spPr bwMode="auto">
            <a:xfrm rot="7200000">
              <a:off x="3934" y="8591"/>
              <a:ext cx="5582" cy="5582"/>
            </a:xfrm>
            <a:custGeom>
              <a:avLst/>
              <a:gdLst>
                <a:gd name="G0" fmla="+- -5242880 0 0"/>
                <a:gd name="G1" fmla="+- -8519680 0 0"/>
                <a:gd name="G2" fmla="+- -5242880 0 -8519680"/>
                <a:gd name="G3" fmla="+- 10800 0 0"/>
                <a:gd name="G4" fmla="+- 0 0 -524288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8519680"/>
                <a:gd name="G10" fmla="+- 7200 0 2700"/>
                <a:gd name="G11" fmla="cos G10 -5242880"/>
                <a:gd name="G12" fmla="sin G10 -5242880"/>
                <a:gd name="G13" fmla="cos 13500 -5242880"/>
                <a:gd name="G14" fmla="sin 13500 -524288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242880"/>
                <a:gd name="G22" fmla="sin G20 -5242880"/>
                <a:gd name="G23" fmla="+- G21 10800 0"/>
                <a:gd name="G24" fmla="+- G12 G23 G22"/>
                <a:gd name="G25" fmla="+- G22 G23 G11"/>
                <a:gd name="G26" fmla="cos 10800 -5242880"/>
                <a:gd name="G27" fmla="sin 10800 -5242880"/>
                <a:gd name="G28" fmla="cos 7200 -5242880"/>
                <a:gd name="G29" fmla="sin 7200 -524288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8519680"/>
                <a:gd name="G36" fmla="sin G34 -8519680"/>
                <a:gd name="G37" fmla="+/ -8519680 -524288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004 w 21600"/>
                <a:gd name="T5" fmla="*/ 368 h 21600"/>
                <a:gd name="T6" fmla="*/ 5014 w 21600"/>
                <a:gd name="T7" fmla="*/ 3905 h 21600"/>
                <a:gd name="T8" fmla="*/ 8936 w 21600"/>
                <a:gd name="T9" fmla="*/ 3845 h 21600"/>
                <a:gd name="T10" fmla="*/ 13144 w 21600"/>
                <a:gd name="T11" fmla="*/ -2495 h 21600"/>
                <a:gd name="T12" fmla="*/ 16794 w 21600"/>
                <a:gd name="T13" fmla="*/ 2717 h 21600"/>
                <a:gd name="T14" fmla="*/ 11581 w 21600"/>
                <a:gd name="T15" fmla="*/ 6368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2050" y="3709"/>
                  </a:moveTo>
                  <a:cubicBezTo>
                    <a:pt x="11637" y="3636"/>
                    <a:pt x="11219" y="3600"/>
                    <a:pt x="10800" y="3600"/>
                  </a:cubicBezTo>
                  <a:cubicBezTo>
                    <a:pt x="9107" y="3600"/>
                    <a:pt x="7468" y="4196"/>
                    <a:pt x="6171" y="5284"/>
                  </a:cubicBezTo>
                  <a:lnTo>
                    <a:pt x="3857" y="2526"/>
                  </a:lnTo>
                  <a:cubicBezTo>
                    <a:pt x="5802" y="894"/>
                    <a:pt x="8260" y="0"/>
                    <a:pt x="10800" y="0"/>
                  </a:cubicBezTo>
                  <a:cubicBezTo>
                    <a:pt x="11428" y="0"/>
                    <a:pt x="12056" y="54"/>
                    <a:pt x="12675" y="164"/>
                  </a:cubicBezTo>
                  <a:lnTo>
                    <a:pt x="13144" y="-2495"/>
                  </a:lnTo>
                  <a:lnTo>
                    <a:pt x="16794" y="2717"/>
                  </a:lnTo>
                  <a:lnTo>
                    <a:pt x="11581" y="6368"/>
                  </a:lnTo>
                  <a:lnTo>
                    <a:pt x="12050" y="3709"/>
                  </a:lnTo>
                  <a:close/>
                </a:path>
              </a:pathLst>
            </a:cu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_s2053"/>
            <p:cNvSpPr>
              <a:spLocks noChangeArrowheads="1" noTextEdit="1"/>
            </p:cNvSpPr>
            <p:nvPr/>
          </p:nvSpPr>
          <p:spPr bwMode="auto">
            <a:xfrm rot="14400000">
              <a:off x="2408" y="8592"/>
              <a:ext cx="5582" cy="5582"/>
            </a:xfrm>
            <a:custGeom>
              <a:avLst/>
              <a:gdLst>
                <a:gd name="G0" fmla="+- -5242880 0 0"/>
                <a:gd name="G1" fmla="+- -8519680 0 0"/>
                <a:gd name="G2" fmla="+- -5242880 0 -8519680"/>
                <a:gd name="G3" fmla="+- 10800 0 0"/>
                <a:gd name="G4" fmla="+- 0 0 -524288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8519680"/>
                <a:gd name="G10" fmla="+- 7200 0 2700"/>
                <a:gd name="G11" fmla="cos G10 -5242880"/>
                <a:gd name="G12" fmla="sin G10 -5242880"/>
                <a:gd name="G13" fmla="cos 13500 -5242880"/>
                <a:gd name="G14" fmla="sin 13500 -524288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242880"/>
                <a:gd name="G22" fmla="sin G20 -5242880"/>
                <a:gd name="G23" fmla="+- G21 10800 0"/>
                <a:gd name="G24" fmla="+- G12 G23 G22"/>
                <a:gd name="G25" fmla="+- G22 G23 G11"/>
                <a:gd name="G26" fmla="cos 10800 -5242880"/>
                <a:gd name="G27" fmla="sin 10800 -5242880"/>
                <a:gd name="G28" fmla="cos 7200 -5242880"/>
                <a:gd name="G29" fmla="sin 7200 -524288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8519680"/>
                <a:gd name="G36" fmla="sin G34 -8519680"/>
                <a:gd name="G37" fmla="+/ -8519680 -524288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004 w 21600"/>
                <a:gd name="T5" fmla="*/ 368 h 21600"/>
                <a:gd name="T6" fmla="*/ 5014 w 21600"/>
                <a:gd name="T7" fmla="*/ 3905 h 21600"/>
                <a:gd name="T8" fmla="*/ 8936 w 21600"/>
                <a:gd name="T9" fmla="*/ 3845 h 21600"/>
                <a:gd name="T10" fmla="*/ 13144 w 21600"/>
                <a:gd name="T11" fmla="*/ -2495 h 21600"/>
                <a:gd name="T12" fmla="*/ 16794 w 21600"/>
                <a:gd name="T13" fmla="*/ 2717 h 21600"/>
                <a:gd name="T14" fmla="*/ 11581 w 21600"/>
                <a:gd name="T15" fmla="*/ 6368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2050" y="3709"/>
                  </a:moveTo>
                  <a:cubicBezTo>
                    <a:pt x="11637" y="3636"/>
                    <a:pt x="11219" y="3600"/>
                    <a:pt x="10800" y="3600"/>
                  </a:cubicBezTo>
                  <a:cubicBezTo>
                    <a:pt x="9107" y="3600"/>
                    <a:pt x="7468" y="4196"/>
                    <a:pt x="6171" y="5284"/>
                  </a:cubicBezTo>
                  <a:lnTo>
                    <a:pt x="3857" y="2526"/>
                  </a:lnTo>
                  <a:cubicBezTo>
                    <a:pt x="5802" y="894"/>
                    <a:pt x="8260" y="0"/>
                    <a:pt x="10800" y="0"/>
                  </a:cubicBezTo>
                  <a:cubicBezTo>
                    <a:pt x="11428" y="0"/>
                    <a:pt x="12056" y="54"/>
                    <a:pt x="12675" y="164"/>
                  </a:cubicBezTo>
                  <a:lnTo>
                    <a:pt x="13144" y="-2495"/>
                  </a:lnTo>
                  <a:lnTo>
                    <a:pt x="16794" y="2717"/>
                  </a:lnTo>
                  <a:lnTo>
                    <a:pt x="11581" y="6368"/>
                  </a:lnTo>
                  <a:lnTo>
                    <a:pt x="12050" y="3709"/>
                  </a:lnTo>
                  <a:close/>
                </a:path>
              </a:pathLst>
            </a:cu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_s2052"/>
            <p:cNvSpPr>
              <a:spLocks noChangeArrowheads="1"/>
            </p:cNvSpPr>
            <p:nvPr/>
          </p:nvSpPr>
          <p:spPr bwMode="auto">
            <a:xfrm>
              <a:off x="7492" y="8292"/>
              <a:ext cx="2240" cy="2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30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Дед Тит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_s2051"/>
            <p:cNvSpPr>
              <a:spLocks noChangeArrowheads="1"/>
            </p:cNvSpPr>
            <p:nvPr/>
          </p:nvSpPr>
          <p:spPr bwMode="auto">
            <a:xfrm>
              <a:off x="4842" y="12881"/>
              <a:ext cx="2240" cy="2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Цветок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_s2050"/>
            <p:cNvSpPr>
              <a:spLocks noChangeArrowheads="1"/>
            </p:cNvSpPr>
            <p:nvPr/>
          </p:nvSpPr>
          <p:spPr bwMode="auto">
            <a:xfrm>
              <a:off x="2192" y="8292"/>
              <a:ext cx="2240" cy="2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30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Афоня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192241"/>
            <a:ext cx="11843658" cy="85283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 ПО РАССКАЗУ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632677"/>
            <a:ext cx="8782594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742950" indent="-742950" algn="ctr"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жилось Афоне на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свете?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А) Весело;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Б) скучно;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В) чудесно.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937" y="3084621"/>
            <a:ext cx="2693633" cy="327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61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 ПО РАССКАЗУ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2962" y="1657350"/>
            <a:ext cx="7138443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Что пообещал Афоне дедушка,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проснулся?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Спеть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колыбельную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песню;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напечь блинов на всю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семью;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лежать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смотреть на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Афоню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303" y="2824874"/>
            <a:ext cx="2790741" cy="338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192241"/>
            <a:ext cx="11843658" cy="85283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 ПО РАССКАЗУ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7" y="1678779"/>
            <a:ext cx="8547078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Дедушка Тит сказал, что ему будет без трёх девяносто. Сколько это лет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93;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87;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39.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472" y="3532305"/>
            <a:ext cx="2491393" cy="302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0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89763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96788" y="2081048"/>
            <a:ext cx="593015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тяжелые послевоенные годы Платонов-писатель обращается к теме детства, с тем чтобы найти и показать самые сокровенные истоки в человеке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uz-Cyrl-U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понимании писателя грань между войной и миром относительна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im0-tub-com.yandex.net/i?id=0987066ebf213dad0c449388e9349157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898" y="1708880"/>
            <a:ext cx="3566721" cy="422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192241"/>
            <a:ext cx="11843658" cy="85283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 ПО РАССКАЗУ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9452" y="1581857"/>
            <a:ext cx="8767354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Кто жил в бороде деда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аленький комарик;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зеленый кузнечик;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красивая пчёлка.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806" y="3187336"/>
            <a:ext cx="2645727" cy="321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51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192241"/>
            <a:ext cx="11843658" cy="85283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 ПО РАССКАЗУ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9452" y="2024743"/>
            <a:ext cx="8699862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Почему у дедушки были такие руки?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руки много земли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испахали;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Б) дедушка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забывал мыть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руки;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В) загорели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солнце.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811" y="3260329"/>
            <a:ext cx="2527423" cy="306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99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192241"/>
            <a:ext cx="11843658" cy="85283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 ПО РАССКАЗУ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5" y="1858124"/>
            <a:ext cx="7184453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Как смотрели глаза деда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Весело;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серьёзно;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равнодушно.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0674" y="2900821"/>
            <a:ext cx="2961429" cy="359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39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 ПО РАССКАЗУ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74501" y="1688305"/>
            <a:ext cx="9148322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Что делал дед, когда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Афоня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залез на печку и стал его будить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Шептал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тихо во сне неслышные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предложил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Афоне рассказать ему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сказку;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ругался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просил оставить его в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покое.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563" y="3396465"/>
            <a:ext cx="2505199" cy="304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06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 ПО РАССКАЗУ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18575" y="1688305"/>
            <a:ext cx="8804247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Чего захотел испить дед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Воды;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молока;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квасу.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563" y="3396465"/>
            <a:ext cx="2505199" cy="304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24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 ПО РАССКАЗУ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74501" y="1688305"/>
            <a:ext cx="9148322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остановился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дед, когда они вышли с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Афоней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пастбище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У родника;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у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голубого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цветка;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у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заброшенного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563" y="3396465"/>
            <a:ext cx="2505199" cy="304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13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 ПО РАССКАЗУ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74501" y="1688305"/>
            <a:ext cx="9148322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Какое дело – самое главное на белом свете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Помогать окружающим;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выращивать хлеб;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из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смерти работать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563" y="3396465"/>
            <a:ext cx="2505199" cy="304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51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 ПО РАССКАЗУ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74501" y="1688305"/>
            <a:ext cx="9148322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Что сделал мальчик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Помог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деду в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работе;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стал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хорошо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учиться;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собрал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жёлтых цветов и отнёс в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аптеку.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563" y="3396465"/>
            <a:ext cx="2505199" cy="304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0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 ПО РАССКАЗУ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74501" y="1688305"/>
            <a:ext cx="9148322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Что в аптеке дали Афоне за жёлтые цветы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Немного денег;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железный гребешок;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игрушечную машинку.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563" y="3396465"/>
            <a:ext cx="2505199" cy="304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30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ПРОВЕРЬ СЕБЯ!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74501" y="1405543"/>
            <a:ext cx="9187510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7. А</a:t>
            </a:r>
            <a:b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Б, В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563" y="3396465"/>
            <a:ext cx="2505199" cy="304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2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874059" y="2202071"/>
            <a:ext cx="6468035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дни мира, и в дни войны человек, правильно определивший свое место и назначение в мире, ведет упорную борьбу против смерти во имя жизни. Эту борьбу писатель представляет как тяжелый повседневный труд рабочего.</a:t>
            </a:r>
          </a:p>
        </p:txBody>
      </p:sp>
      <p:pic>
        <p:nvPicPr>
          <p:cNvPr id="3235" name="Picture 163" descr="https://avatars.mds.yandex.net/get-zen_doc/1880741/pub_5f2837cc073f0b70c05873d5_5f28388ae16d6143bad5d7d4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784" y="1630999"/>
            <a:ext cx="3476579" cy="441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98500" y="1523342"/>
            <a:ext cx="9621157" cy="2344231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Написать сочинение на тему: Главное дело на белом свете» (по рассказу </a:t>
            </a:r>
            <a:r>
              <a:rPr lang="ru-RU" sz="3600" dirty="0" err="1" smtClean="0">
                <a:solidFill>
                  <a:schemeClr val="accent5">
                    <a:lumMod val="50000"/>
                  </a:schemeClr>
                </a:solidFill>
              </a:rPr>
              <a:t>А.П.Платонова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«Цветок на земле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»).</a:t>
            </a:r>
            <a:endParaRPr lang="ru-RU" sz="36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742950" indent="-742950">
              <a:lnSpc>
                <a:spcPct val="100000"/>
              </a:lnSpc>
              <a:buAutoNum type="arabicPeriod"/>
            </a:pP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216" y="3154886"/>
            <a:ext cx="2505199" cy="304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74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КАРТИНА </a:t>
            </a:r>
            <a:r>
              <a:rPr lang="ru-RU" sz="4400" dirty="0" smtClean="0"/>
              <a:t>А.А.ПЛАСТОВА </a:t>
            </a:r>
            <a:r>
              <a:rPr lang="ru-RU" sz="4400" dirty="0" smtClean="0"/>
              <a:t>«СЕНОКОС»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5122" name="Picture 2" descr="https://im0-tub-com.yandex.net/i?id=b0f8b6bd60b6d3c2b8bd620a79050f34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399" y="1510475"/>
            <a:ext cx="4437089" cy="483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84616" y="2083633"/>
            <a:ext cx="6175948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написана в 1945 г. Страна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возвращалась к мирной жизни, тяжело поднимаясь из руин.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Война незримо присутствует на картине: косят только старики, женщины, подростки. Мужчины еще не вернулись с войны.</a:t>
            </a:r>
          </a:p>
        </p:txBody>
      </p:sp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ЧТО СБЛИЖАЕТ КАРТИНУ С РАССКАЗОМ?</a:t>
            </a:r>
            <a:endParaRPr lang="ru-RU" sz="40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28624" y="2371725"/>
            <a:ext cx="6700839" cy="18859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Отец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Афони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войне, мать ушла работать.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Афоня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совету деда Тита собирает желтые цветы, чтобы отец на войне не болел от ран.</a:t>
            </a:r>
          </a:p>
        </p:txBody>
      </p:sp>
      <p:pic>
        <p:nvPicPr>
          <p:cNvPr id="6146" name="Picture 2" descr="https://ds05.infourok.ru/uploads/ex/0cdf/00080fa6-d1e0953d/1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0" r="12913"/>
          <a:stretch/>
        </p:blipFill>
        <p:spPr bwMode="auto">
          <a:xfrm>
            <a:off x="7915275" y="1434881"/>
            <a:ext cx="3821513" cy="504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ДЕД ТИТ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87506" y="1856455"/>
            <a:ext cx="5858068" cy="41755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88" lvl="0" indent="-315913" defTabSz="449263" fontAlgn="base" hangingPunct="0">
              <a:lnSpc>
                <a:spcPct val="82000"/>
              </a:lnSpc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buFont typeface="Wingdings" charset="2"/>
              <a:buChar char="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b="1" kern="0" dirty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Старый </a:t>
            </a:r>
          </a:p>
          <a:p>
            <a:pPr marL="420688" lvl="0" indent="-315913" defTabSz="449263" fontAlgn="base" hangingPunct="0">
              <a:lnSpc>
                <a:spcPct val="82000"/>
              </a:lnSpc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buFont typeface="Wingdings" charset="2"/>
              <a:buChar char="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kern="0" dirty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БОРОДА</a:t>
            </a:r>
          </a:p>
          <a:p>
            <a:pPr marL="420688" lvl="0" indent="-315913" defTabSz="449263" fontAlgn="base" hangingPunct="0">
              <a:lnSpc>
                <a:spcPct val="82000"/>
              </a:lnSpc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buFont typeface="Wingdings" charset="2"/>
              <a:buChar char="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b="1" kern="0" dirty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Большие </a:t>
            </a:r>
            <a:r>
              <a:rPr lang="en-GB" sz="2800" b="1" kern="0" dirty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РУКИ</a:t>
            </a:r>
          </a:p>
          <a:p>
            <a:pPr marL="420688" lvl="0" indent="-315913" defTabSz="449263" fontAlgn="base" hangingPunct="0">
              <a:lnSpc>
                <a:spcPct val="82000"/>
              </a:lnSpc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buFont typeface="Wingdings" charset="2"/>
              <a:buChar char="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kern="0" dirty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ГЛАЗА</a:t>
            </a:r>
            <a:endParaRPr lang="ru-RU" sz="2800" b="1" kern="0" dirty="0">
              <a:solidFill>
                <a:srgbClr val="002060"/>
              </a:solidFill>
              <a:latin typeface="Arial" panose="020B0604020202020204" pitchFamily="34" charset="0"/>
              <a:ea typeface="ＭＳ Ｐ明朝"/>
              <a:cs typeface="Arial" panose="020B0604020202020204" pitchFamily="34" charset="0"/>
            </a:endParaRPr>
          </a:p>
          <a:p>
            <a:pPr marL="420688" lvl="0" indent="-315913" defTabSz="449263" fontAlgn="base" hangingPunct="0">
              <a:lnSpc>
                <a:spcPct val="82000"/>
              </a:lnSpc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buFont typeface="Wingdings" charset="2"/>
              <a:buChar char="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b="1" kern="0" dirty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Много земли вспахал</a:t>
            </a:r>
          </a:p>
          <a:p>
            <a:pPr marL="420688" lvl="0" indent="-315913" defTabSz="449263" fontAlgn="base" hangingPunct="0">
              <a:lnSpc>
                <a:spcPct val="82000"/>
              </a:lnSpc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buFont typeface="Wingdings" charset="2"/>
              <a:buChar char="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b="1" kern="0" dirty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Много земли вспахал </a:t>
            </a:r>
          </a:p>
          <a:p>
            <a:pPr marL="420688" lvl="0" indent="-315913" defTabSz="449263" fontAlgn="base" hangingPunct="0">
              <a:lnSpc>
                <a:spcPct val="82000"/>
              </a:lnSpc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buFont typeface="Wingdings" charset="2"/>
              <a:buChar char="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b="1" kern="0" dirty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Советчик</a:t>
            </a:r>
          </a:p>
          <a:p>
            <a:pPr marL="420688" lvl="0" indent="-315913" defTabSz="449263" fontAlgn="base" hangingPunct="0">
              <a:lnSpc>
                <a:spcPct val="82000"/>
              </a:lnSpc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buFont typeface="Wingdings" charset="2"/>
              <a:buChar char="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b="1" kern="0" dirty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Учитель  </a:t>
            </a:r>
          </a:p>
        </p:txBody>
      </p:sp>
      <p:pic>
        <p:nvPicPr>
          <p:cNvPr id="9" name="Picture 4" descr="Ку на руси жить хорошо. Н.А. Некрасов &quot;Кому на Руси жить хорошо&quot;: описание,  герои, анализ поэмы. Духовные потребности человека неистребимы">
            <a:extLst>
              <a:ext uri="{FF2B5EF4-FFF2-40B4-BE49-F238E27FC236}">
                <a16:creationId xmlns:a16="http://schemas.microsoft.com/office/drawing/2014/main" id="{6D612870-9029-4F34-B28E-2603DED24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370" y="1630999"/>
            <a:ext cx="4443501" cy="445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84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АФОНЯ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87506" y="2202071"/>
            <a:ext cx="5843078" cy="29302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88" lvl="0" indent="-315913" defTabSz="449263" fontAlgn="base" hangingPunct="0">
              <a:lnSpc>
                <a:spcPct val="82000"/>
              </a:lnSpc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buFont typeface="Wingdings" charset="2"/>
              <a:buChar char="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kern="0" dirty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ВНИМАТЕЛЬНЫЙ, ЗАБОТЛИВЫЙ</a:t>
            </a:r>
          </a:p>
          <a:p>
            <a:pPr marL="420688" lvl="0" indent="-315913" defTabSz="449263" fontAlgn="base" hangingPunct="0">
              <a:lnSpc>
                <a:spcPct val="82000"/>
              </a:lnSpc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buFont typeface="Wingdings" charset="2"/>
              <a:buChar char="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kern="0" dirty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ВДУМЧИВЫЙ</a:t>
            </a:r>
          </a:p>
          <a:p>
            <a:pPr marL="420688" lvl="0" indent="-315913" defTabSz="449263" fontAlgn="base" hangingPunct="0">
              <a:lnSpc>
                <a:spcPct val="82000"/>
              </a:lnSpc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buFont typeface="Wingdings" charset="2"/>
              <a:buChar char="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kern="0" dirty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УПОРНЫЙ, НАСТОЙЧИВЫЙ</a:t>
            </a:r>
          </a:p>
          <a:p>
            <a:pPr marL="420688" lvl="0" indent="-315913" defTabSz="449263" fontAlgn="base" hangingPunct="0">
              <a:lnSpc>
                <a:spcPct val="82000"/>
              </a:lnSpc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buFont typeface="Wingdings" charset="2"/>
              <a:buChar char="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kern="0" dirty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ЛЮБОЗНАТЕЛЬНЫЙ</a:t>
            </a:r>
          </a:p>
          <a:p>
            <a:pPr marL="420688" lvl="0" indent="-315913" defTabSz="449263" fontAlgn="base" hangingPunct="0">
              <a:lnSpc>
                <a:spcPct val="82000"/>
              </a:lnSpc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buFont typeface="Wingdings" charset="2"/>
              <a:buChar char="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ＭＳ Ｐ明朝"/>
                <a:cs typeface="Arial" panose="020B0604020202020204" pitchFamily="34" charset="0"/>
              </a:rPr>
              <a:t>ДОБРЫЙ</a:t>
            </a:r>
            <a:endParaRPr lang="ru-RU" sz="14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https://ds04.infourok.ru/uploads/ex/0ed7/00053ef6-2b8418ce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9" t="25254" r="25636" b="-15090"/>
          <a:stretch/>
        </p:blipFill>
        <p:spPr bwMode="auto">
          <a:xfrm>
            <a:off x="7205200" y="1810580"/>
            <a:ext cx="4322852" cy="504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98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17425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НЕЗНАКОМЫЕ СЛОВА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587" y="2612571"/>
            <a:ext cx="2204773" cy="267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9372F65B-BF43-4DA3-819E-5134E1C68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2673" y="1526796"/>
            <a:ext cx="9689283" cy="4953379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091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ИССЛЕДОВАТЕЛЬСКАЯ РАБОТА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4" y="1618939"/>
            <a:ext cx="574166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Мать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Родина — отец — Отечество — семья — дом — природа — пространство — земля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эти понятия являются опорными в послевоенном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творчестве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А.П.Платонова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Выпишите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текста слова, словосочетания и предложения, соотнесенные с указанными в таблице образами и понятиями.</a:t>
            </a:r>
          </a:p>
        </p:txBody>
      </p:sp>
      <p:pic>
        <p:nvPicPr>
          <p:cNvPr id="12" name="Picture 2" descr="А. Платонов «Цветок на земле». Тест по содержанию рассказа. - Онлайн тест |  Online Test Pad">
            <a:extLst>
              <a:ext uri="{FF2B5EF4-FFF2-40B4-BE49-F238E27FC236}">
                <a16:creationId xmlns:a16="http://schemas.microsoft.com/office/drawing/2014/main" id="{316DD571-854E-462C-AB49-EC7DB7423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768" y="1618939"/>
            <a:ext cx="4338068" cy="433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20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9992</TotalTime>
  <Words>944</Words>
  <Application>Microsoft Office PowerPoint</Application>
  <PresentationFormat>Широкоэкранный</PresentationFormat>
  <Paragraphs>215</Paragraphs>
  <Slides>30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Arial</vt:lpstr>
      <vt:lpstr>Calibri</vt:lpstr>
      <vt:lpstr>Calibri Light</vt:lpstr>
      <vt:lpstr>ＭＳ Ｐ明朝</vt:lpstr>
      <vt:lpstr>Times New Roman</vt:lpstr>
      <vt:lpstr>Verdana</vt:lpstr>
      <vt:lpstr>Wingdings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КАРТИНА А.А.ПЛАСТОВА «СЕНОКОС» </vt:lpstr>
      <vt:lpstr>ЧТО СБЛИЖАЕТ КАРТИНУ С РАССКАЗОМ?</vt:lpstr>
      <vt:lpstr>ДЕД ТИТ</vt:lpstr>
      <vt:lpstr>АФОНЯ</vt:lpstr>
      <vt:lpstr>НЕЗНАКОМЫЕ СЛОВА</vt:lpstr>
      <vt:lpstr>ИССЛЕДОВАТЕЛЬСКАЯ РАБОТА </vt:lpstr>
      <vt:lpstr>ИССЛЕДОВАТЕЛЬСКАЯ РАБОТА </vt:lpstr>
      <vt:lpstr>ИССЛЕДОВАТЕЛЬСКАЯ РАБОТА </vt:lpstr>
      <vt:lpstr>ИССЛЕДОВАТЕЛЬСКАЯ РАБОТА </vt:lpstr>
      <vt:lpstr>ИССЛЕДОВАТЕЛЬСКАЯ РАБОТА </vt:lpstr>
      <vt:lpstr>БЕСЕДА ПО ВОПРОСАМ</vt:lpstr>
      <vt:lpstr>БЕСЕДА ПО ВОПРОСАМ</vt:lpstr>
      <vt:lpstr>СОСТАВЛЕНИЕ КЛАСТЕРА</vt:lpstr>
      <vt:lpstr>ТЕСТ ПО РАССКАЗУ</vt:lpstr>
      <vt:lpstr>ТЕСТ ПО РАССКАЗУ</vt:lpstr>
      <vt:lpstr>ТЕСТ ПО РАССКАЗУ</vt:lpstr>
      <vt:lpstr>ТЕСТ ПО РАССКАЗУ</vt:lpstr>
      <vt:lpstr>ТЕСТ ПО РАССКАЗУ</vt:lpstr>
      <vt:lpstr>ТЕСТ ПО РАССКАЗУ</vt:lpstr>
      <vt:lpstr>ТЕСТ ПО РАССКАЗУ</vt:lpstr>
      <vt:lpstr>ТЕСТ ПО РАССКАЗУ</vt:lpstr>
      <vt:lpstr>ТЕСТ ПО РАССКАЗУ</vt:lpstr>
      <vt:lpstr>ТЕСТ ПО РАССКАЗУ</vt:lpstr>
      <vt:lpstr>ТЕСТ ПО РАССКАЗУ</vt:lpstr>
      <vt:lpstr>ТЕСТ ПО РАССКАЗУ</vt:lpstr>
      <vt:lpstr>ПРОВЕРЬ СЕБЯ!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378</cp:revision>
  <dcterms:created xsi:type="dcterms:W3CDTF">2020-09-22T15:24:01Z</dcterms:created>
  <dcterms:modified xsi:type="dcterms:W3CDTF">2021-01-19T10:16:58Z</dcterms:modified>
</cp:coreProperties>
</file>