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451" r:id="rId3"/>
    <p:sldId id="463" r:id="rId4"/>
    <p:sldId id="477" r:id="rId5"/>
    <p:sldId id="462" r:id="rId6"/>
    <p:sldId id="461" r:id="rId7"/>
    <p:sldId id="374" r:id="rId8"/>
    <p:sldId id="464" r:id="rId9"/>
    <p:sldId id="465" r:id="rId10"/>
    <p:sldId id="454" r:id="rId11"/>
    <p:sldId id="466" r:id="rId12"/>
    <p:sldId id="423" r:id="rId13"/>
    <p:sldId id="452" r:id="rId14"/>
    <p:sldId id="467" r:id="rId15"/>
    <p:sldId id="455" r:id="rId16"/>
    <p:sldId id="456" r:id="rId17"/>
    <p:sldId id="468" r:id="rId18"/>
    <p:sldId id="458" r:id="rId19"/>
    <p:sldId id="469" r:id="rId20"/>
    <p:sldId id="457" r:id="rId21"/>
    <p:sldId id="471" r:id="rId22"/>
    <p:sldId id="473" r:id="rId23"/>
    <p:sldId id="459" r:id="rId24"/>
    <p:sldId id="460" r:id="rId25"/>
    <p:sldId id="472" r:id="rId26"/>
    <p:sldId id="470" r:id="rId27"/>
    <p:sldId id="474" r:id="rId28"/>
    <p:sldId id="475" r:id="rId29"/>
    <p:sldId id="476" r:id="rId30"/>
    <p:sldId id="45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7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3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9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7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09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25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1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63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1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8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49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51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41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3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94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76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22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5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11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0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0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9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28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2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5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34903" y="2976538"/>
            <a:ext cx="7576587" cy="257410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А.П.Чехов</a:t>
            </a:r>
            <a:endParaRPr lang="ru-RU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«Толстый и Тонкий»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6370" y="3295781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9" descr="Чех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2651" y="2640156"/>
            <a:ext cx="2654300" cy="385445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88131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ОБРАТИМСЯ К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3300" y="1596514"/>
            <a:ext cx="449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88505" y="1564878"/>
            <a:ext cx="449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03300" y="2391202"/>
            <a:ext cx="44958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 только что пообедал на вокзале, и губы его, подернутые маслом, лоснились, как спелые вишни.</a:t>
            </a:r>
          </a:p>
          <a:p>
            <a:pPr algn="ctr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Пахло от него хересом и флёрдоранжем.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88505" y="2391203"/>
            <a:ext cx="44958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 же только что вышел из вагона и был навьючен чемоданами, узлами и картонками.</a:t>
            </a:r>
          </a:p>
          <a:p>
            <a:pPr algn="ctr"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Пахло от него ветчиной и кофейной гущей.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449773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27760" y="1600200"/>
            <a:ext cx="44500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ХЕРЕС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66560" y="1632677"/>
            <a:ext cx="44500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ФЛЁРДОРАНЖ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Картинка 1 из 67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2316389"/>
            <a:ext cx="284797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Картинка 6 из 31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316389"/>
            <a:ext cx="328295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0" y="2008909"/>
            <a:ext cx="809293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Херес</a:t>
            </a:r>
            <a:r>
              <a:rPr lang="ru-RU" altLang="ru-RU" sz="28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сорт дорогого вина;</a:t>
            </a:r>
          </a:p>
          <a:p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флёрдоранж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цветочный одеколон;</a:t>
            </a:r>
          </a:p>
          <a:p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лютеранка</a:t>
            </a:r>
            <a:r>
              <a:rPr lang="ru-RU" altLang="ru-RU" sz="28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исповедует веру, распространённую в Германии;</a:t>
            </a:r>
          </a:p>
          <a:p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Герострат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житель древнегреческого города Эфеса, сжёгший храм Артемиды, чтобы его имя помнили потомки;</a:t>
            </a: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9182230" y="1498818"/>
            <a:ext cx="2651384" cy="4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3672" y="2064326"/>
            <a:ext cx="705674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неофициально;</a:t>
            </a:r>
          </a:p>
          <a:p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коллежский асессор</a:t>
            </a:r>
            <a:r>
              <a:rPr lang="ru-RU" altLang="ru-RU" sz="28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один из младших рангов чиновников;</a:t>
            </a:r>
          </a:p>
          <a:p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статский советник</a:t>
            </a:r>
            <a:r>
              <a:rPr lang="ru-RU" altLang="ru-RU" sz="28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ранг чиновника среднего звена;</a:t>
            </a:r>
          </a:p>
          <a:p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тайный советник</a:t>
            </a:r>
            <a:r>
              <a:rPr lang="ru-RU" altLang="ru-RU" sz="28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один из высших рангов чиновников, соответствующий генералу в армии.</a:t>
            </a:r>
          </a:p>
        </p:txBody>
      </p:sp>
      <p:pic>
        <p:nvPicPr>
          <p:cNvPr id="8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8752739" y="1858124"/>
            <a:ext cx="2651384" cy="4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ТОНКИЙ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800" y="1927399"/>
            <a:ext cx="565404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«Навьючен чемоданами» - не может позволить себе нанять носильщика.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Значит, Тонкий, бедный, человек, неуверенный в себе.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https://www.chitalnya.ru/upload2/688/88016983959823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1"/>
          <a:stretch/>
        </p:blipFill>
        <p:spPr bwMode="auto">
          <a:xfrm>
            <a:off x="8449598" y="1280161"/>
            <a:ext cx="3232649" cy="52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566"/>
            <a:ext cx="112250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ТОЛСТЫЙ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" y="1407230"/>
            <a:ext cx="756458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Тайный советник – чин третьего генеральского класса. Сразу выясняется и должность «Толстого». Чин тайного  советника давался высшим государственным чиновниками, министрам, заместителям министров. А «две звезды» – это знаки отличия высших степеней орденов святого Станислава и святой Анны. На фоне этих звезд крест ордена святого Станислава 3-й степени, предмет гордости «Тонкого», тихо гаснет.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xn--h1aagokeh.xn--p1ai/uploads/0/2019/09/21/tgbBm6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3" t="11868" b="6999"/>
          <a:stretch/>
        </p:blipFill>
        <p:spPr bwMode="auto">
          <a:xfrm>
            <a:off x="8551040" y="1407231"/>
            <a:ext cx="3131208" cy="48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0991"/>
            <a:ext cx="12298680" cy="61637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НАСКОЛЬКО ТОЛСТЫЙ ОБОШЁЛ ТОНКОГО?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55964" y="1802474"/>
            <a:ext cx="651163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Статский чин коллежского асессора соответствовал воинскому званию капитана. В то время этот чин давал право на личное дворянство.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3" descr="http://lusana.ru/files/1189/573/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8" t="24973" r="11600" b="5506"/>
          <a:stretch/>
        </p:blipFill>
        <p:spPr bwMode="auto">
          <a:xfrm>
            <a:off x="8412480" y="1407231"/>
            <a:ext cx="3017520" cy="50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298680" cy="61637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ОБРАТИМСЯ К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22082"/>
            <a:ext cx="114321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чём говорят реплики Толстого и Тонкого в начале рассказа?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03300" y="2205428"/>
            <a:ext cx="449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11428" y="2205428"/>
            <a:ext cx="449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03300" y="2880360"/>
            <a:ext cx="44958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Порфирий!.. Ты ли это? Голубчик мой! Сколько зим, сколько лет!»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11428" y="2880360"/>
            <a:ext cx="4495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Батюшки!.. Миша! Друг детства! Откуда ты взялся?»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5528" y="4915590"/>
            <a:ext cx="1171124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Выводы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В начале рассказа Толстый и Тонкий равны, они встретились как друзья детства. «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Приятели троекратно облобызались и устремили друг на друга глаза, полные слёз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6" y="346566"/>
            <a:ext cx="11779416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СМЕНА МАНЕРЫ ОБЩЕНИЯ ТОНКОГО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400" y="1749834"/>
            <a:ext cx="669036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 резко меняет манеру общения с Толстым после информации о том, что его друг детства стал тайным советником, и теперь тот для него не просто Миша и даже вообще не Миша, а не иначе как «Ваше превосходительство».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://1.bp.blogspot.com/-3rUIJz_SO_Q/VYaynXrBNcI/AAAAAAAADIM/H1EY60cUc9I/s1600/%25D0%25A2%25D0%25BE%25D1%2581%25D1%2582%25D1%258B%25D0%25B9%2B%25D0%25B8%2B%25D1%2582%25D0%25BE%25D0%25BD%25D0%25BA%25D0%25B8%25D0%25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72" y="1407231"/>
            <a:ext cx="3418172" cy="491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4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ИЗМЕНЕНИЯ В ТОНКОМ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1036537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Съежился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сгорбился, сузился… Его чемоданы, узлы и картонки съежились, поморщились»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гипербола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стилистическая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фигура явного и намеренного преувеличения, с целью усиления выразительности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 слов приставляет «с»: «Хи-хи-с… Что вы-с…»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 так было принято обращаться к высокопоставленным личностям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Тонкий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вдруг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побледнел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окаменел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скоро лицо его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искривилось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все стороны широчайшей улыбкой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32" y="3886199"/>
            <a:ext cx="2095484" cy="27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40847"/>
            <a:ext cx="116844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«КРАТКОСТЬ – СЕСТРА ТАЛАНТА»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2836" y="2484120"/>
            <a:ext cx="642712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мастер слова. Одной деталью, репликой он может сказать многое. </a:t>
            </a:r>
          </a:p>
        </p:txBody>
      </p:sp>
      <p:pic>
        <p:nvPicPr>
          <p:cNvPr id="9" name="Рисунок 5" descr="чех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68640" y="1407231"/>
            <a:ext cx="3515678" cy="49891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ОБРАТИМСЯ К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2636520"/>
            <a:ext cx="59762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изменилось в героях к концу рассказа?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Администратор\Desktop\0937f066c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2" y="1632677"/>
            <a:ext cx="54625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ИЗМЕНИЯ В ГЕРОЯХ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57452" y="1538085"/>
            <a:ext cx="39319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98920" y="1536929"/>
            <a:ext cx="5257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57452" y="2391202"/>
            <a:ext cx="3931920" cy="3862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этот тон? Мы с тобой друзья детства – и к чему тут это чинопочитание!»</a:t>
            </a:r>
          </a:p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Тайного </a:t>
            </a: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советника стошнило. Он отвернулся от тонкого и подал ему на прощанье руку…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98920" y="2391202"/>
            <a:ext cx="5257800" cy="3862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Помилуйте… Что вы-с.. Милостивое внимание вашего  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превосходительства</a:t>
            </a: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вроде как бы живительной влаги…»</a:t>
            </a:r>
          </a:p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 у тонкого было написано столько благоговения, сладости и почтительной кислоты…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 три пальца, поклонился всем туловищем и захихикал…</a:t>
            </a:r>
          </a:p>
        </p:txBody>
      </p:sp>
    </p:spTree>
    <p:extLst>
      <p:ext uri="{BB962C8B-B14F-4D97-AF65-F5344CB8AC3E}">
        <p14:creationId xmlns:p14="http://schemas.microsoft.com/office/powerpoint/2010/main" val="6072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36042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АНТИТЕЗА – ПРОТИВОПОСТАВЛЕНИЕ ГЕРОЕВ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1273" y="1652849"/>
            <a:ext cx="677348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внешнему виду: Толстый – Тонкий.</a:t>
            </a:r>
          </a:p>
          <a:p>
            <a:pPr marL="457200" indent="-457200" algn="ctr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социальному положению: богатый – бедный.</a:t>
            </a:r>
          </a:p>
          <a:p>
            <a:pPr marL="457200" indent="-457200" algn="ctr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судьбе: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Толстый: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ничего неизвестно о нём, кроме его карьеры.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Тонкий: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имеет семью, сына. Но беден. Служит аккуратно. Имеет орден Станислава.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 descr="http://m.fictionbook.ru/static/bookimages/14/66/20/14662014.bin.dir/h/i_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81" y="1300551"/>
            <a:ext cx="3692334" cy="51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374276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ИССЛЕДОВАТЕЛЬСКАЯ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58791"/>
              </p:ext>
            </p:extLst>
          </p:nvPr>
        </p:nvGraphicFramePr>
        <p:xfrm>
          <a:off x="348343" y="1246909"/>
          <a:ext cx="11569337" cy="531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315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“Толстый” во 2-ой части рассказа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“Тонкий” во 2-ой части рассказа</a:t>
                      </a:r>
                      <a:endParaRPr lang="ru-RU" sz="3200" dirty="0"/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105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Глаголы внутреннего состояния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героев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“Хотел возразить…стошнило”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“Захихикал”, “приятно ошеломлён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455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Мимика, жесты,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поза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“поморщился”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“Побледнел, окаменел…лицо его искривилось во все стороны широчайшей улыбкой…от лица и глаз посыпались искры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“Сам он съёжился, сгорбился, сузился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“…На лице тонкого было написано столько благоговения, сладости и почтительной кислоты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9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ИССЛЕДОВАТЕЛЬСКАЯ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50041"/>
              </p:ext>
            </p:extLst>
          </p:nvPr>
        </p:nvGraphicFramePr>
        <p:xfrm>
          <a:off x="500062" y="1407231"/>
          <a:ext cx="11356658" cy="41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83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“Толстый” во 2-ой части рассказа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“Тонкий” во 2-ой части рассказа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023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Знаки препинания в конце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предложений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Восклицательный знак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Многоточие.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18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Обращение героев друг к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другу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“Мы с тобой друзья”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“..ваше превосходительство…Что вы-с, Вельможи-с”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8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ВЫВОДЫ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8680" y="1538085"/>
            <a:ext cx="43586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92240" y="1536929"/>
            <a:ext cx="53644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68680" y="2391202"/>
            <a:ext cx="435864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рассказа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испытывает удовольствие от обеда. Он рад встрече с Тонким. В конце рассказа его «стошнило» от лицемерия бывшего друга, но при прощании он подал руку приятелю,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остался человеком.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492240" y="2391202"/>
            <a:ext cx="5364480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начале рассказа показан человеком бедным, но он стремится похвастаться орденом Станислава, дополнительным доходом. В конце рассказа он раздавлен, ему «нечем крыть». Но он лишён чувства собственного достоинства, поэтому в его облике нет ничего человеческого. Он остался только мелким чиновником.</a:t>
            </a:r>
          </a:p>
        </p:txBody>
      </p:sp>
    </p:spTree>
    <p:extLst>
      <p:ext uri="{BB962C8B-B14F-4D97-AF65-F5344CB8AC3E}">
        <p14:creationId xmlns:p14="http://schemas.microsoft.com/office/powerpoint/2010/main" val="38515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ЧТО ВЫСМЕИВАЕТ АВТОР?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91864"/>
            <a:ext cx="595654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Подобострастие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льстивость,  угодливость.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Угодничество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льстивое поведение.                  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Самоуничижение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признание себя ничтожным.                                              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Чинопочитание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лицемерное       отношение к старшим по должности, званию. 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Подхалимство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стремление расположить к себе кого-то лестью.</a:t>
            </a:r>
          </a:p>
        </p:txBody>
      </p:sp>
      <p:pic>
        <p:nvPicPr>
          <p:cNvPr id="22530" name="Picture 2" descr="https://avatars.mds.yandex.net/get-zen_doc/1639101/pub_5e3fe588b72e8514773740ec_5e3fe6ae2925a251c414755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407231"/>
            <a:ext cx="3397393" cy="5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213360"/>
            <a:ext cx="12039600" cy="83171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РАССКАЗ «ТОЛСТЫЙ И ТОНКИЙ» – САТИРИЧЕСКОЕ</a:t>
            </a:r>
            <a:br>
              <a:rPr lang="ru-RU" sz="3600" dirty="0" smtClean="0"/>
            </a:br>
            <a:r>
              <a:rPr lang="ru-RU" sz="3600" dirty="0" smtClean="0"/>
              <a:t>ПРОИЗВЕДЕНИЕ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22081"/>
            <a:ext cx="7534893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занимает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страницы, а по глубине обличения пресмыкательства равен крупному произведению (лаконизм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Отдельный случай приобретает в рассказе значение общего, в котором  во всей уродливости раскрылась антитеза «начальствующей сферы» 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подчинённых.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fsd.multiurok.ru/html/2018/01/21/s_5a646740968c3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3025" r="21000"/>
          <a:stretch/>
        </p:blipFill>
        <p:spPr bwMode="auto">
          <a:xfrm>
            <a:off x="8040414" y="1632677"/>
            <a:ext cx="3627120" cy="39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ВЫВОДЫ ПО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2"/>
            <a:ext cx="660109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доведена писателем до абсурда, именно это и позволяет лучше увидеть нелепость самой жизни, в которой царят низкопоклонство, чинопочитание, обожествление начальства и панический страх перед ним.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Особую горечь и неприятие вызывают не просто отношения между чинами, но и добровольное самоуничижение, добровольное превращение в раба.</a:t>
            </a:r>
          </a:p>
        </p:txBody>
      </p:sp>
      <p:pic>
        <p:nvPicPr>
          <p:cNvPr id="17410" name="Picture 2" descr="https://i.gr-assets.com/images/S/compressed.photo.goodreads.com/books/1415738630i/23533148._UY630_SR1200,63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5" r="33628"/>
          <a:stretch/>
        </p:blipFill>
        <p:spPr bwMode="auto">
          <a:xfrm>
            <a:off x="8040414" y="1280773"/>
            <a:ext cx="3489960" cy="50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9595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8640" y="1422081"/>
            <a:ext cx="687739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изумительный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лаконичной речи, выразительного емкого штриха, словом, репликой, деталью умел сказать многое. У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учимся меткому, точному слову. Проанализировав рассказ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«Толстый и тонкий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можно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емкость чеховской детали, ее удивительную выразительность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научиться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вчитываться в текст.</a:t>
            </a:r>
          </a:p>
        </p:txBody>
      </p:sp>
      <p:pic>
        <p:nvPicPr>
          <p:cNvPr id="8" name="Рисунок 4" descr="http://images.aif.ru/003/746/b2e71c5b64d55f64cf153813c2eb06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99" y="1858124"/>
            <a:ext cx="4095750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6992"/>
            <a:ext cx="116844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996440"/>
            <a:ext cx="734338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Деталь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одно из средств создания художественного образа, которое помогает представить изображаемую автором картину, предмет или характер героя. Деталь может воспроизводить черты внешности, одежды, обстановки.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13" y="2995173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76" y="2995173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7713" y="769257"/>
            <a:ext cx="12098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таблицу.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26555"/>
              </p:ext>
            </p:extLst>
          </p:nvPr>
        </p:nvGraphicFramePr>
        <p:xfrm>
          <a:off x="426719" y="1965957"/>
          <a:ext cx="11390781" cy="452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927">
                  <a:extLst>
                    <a:ext uri="{9D8B030D-6E8A-4147-A177-3AD203B41FA5}">
                      <a16:colId xmlns:a16="http://schemas.microsoft.com/office/drawing/2014/main" val="2894886820"/>
                    </a:ext>
                  </a:extLst>
                </a:gridCol>
                <a:gridCol w="3796927">
                  <a:extLst>
                    <a:ext uri="{9D8B030D-6E8A-4147-A177-3AD203B41FA5}">
                      <a16:colId xmlns:a16="http://schemas.microsoft.com/office/drawing/2014/main" val="3772629444"/>
                    </a:ext>
                  </a:extLst>
                </a:gridCol>
                <a:gridCol w="3796927">
                  <a:extLst>
                    <a:ext uri="{9D8B030D-6E8A-4147-A177-3AD203B41FA5}">
                      <a16:colId xmlns:a16="http://schemas.microsoft.com/office/drawing/2014/main" val="2321389802"/>
                    </a:ext>
                  </a:extLst>
                </a:gridCol>
              </a:tblGrid>
              <a:tr h="4747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Герои и их характеристики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Толстый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Тонкий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78220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92028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Внешность в начале рассказа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83613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Внешность в конце рассказа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14377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 пахнут герои?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632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Семейное  положение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490028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19899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Награды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62052"/>
                  </a:ext>
                </a:extLst>
              </a:tr>
              <a:tr h="72800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Поведение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начале и в конце рассказа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0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82412"/>
            <a:ext cx="116844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07127"/>
            <a:ext cx="733091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Сатира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резкое проявление комического в искусстве, представляющее собой поэтическое унизительное обличение явлений при помощи различных комических средств (приёмов): сарказма, иронии, гиперболы, гротеска, аллегории, пародии и других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Юмор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особый вид комического, сочетающий насмешку и сочувствие.</a:t>
            </a: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13" y="2995173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058" y="2995173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85427"/>
            <a:ext cx="11684425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ОСОБЕННОСТИ РАССКАЗОВ </a:t>
            </a:r>
            <a:r>
              <a:rPr lang="ru-RU" sz="4200" dirty="0" smtClean="0"/>
              <a:t>А.П.ЧЕХОВА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181418"/>
            <a:ext cx="715080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Короткое вступление.</a:t>
            </a:r>
          </a:p>
          <a:p>
            <a:pPr marL="342900" indent="-342900" algn="ctr"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подробного описания портрета, пейзажа.</a:t>
            </a:r>
          </a:p>
          <a:p>
            <a:pPr marL="342900" indent="-342900" algn="ctr"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Яркие художественные детали.</a:t>
            </a:r>
          </a:p>
          <a:p>
            <a:pPr marL="342900" indent="-342900" algn="ctr"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рассказа – диалог.</a:t>
            </a:r>
          </a:p>
        </p:txBody>
      </p:sp>
      <p:pic>
        <p:nvPicPr>
          <p:cNvPr id="9218" name="Picture 2" descr="https://skidka-rostovnadonu.ru/images/prodacts/sourse/61707/61707834_yumoristicheskie-rasskazyi-eks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647" y="1401374"/>
            <a:ext cx="3232713" cy="51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1273" y="2205428"/>
            <a:ext cx="698684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Однажды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задумал рассказ о том, как после долгих лет встретились случайно два бывших одноклассника. Один из них – мелкий, бедный чиновник. Другой –состоятельный человек, дослужившийся до большого чина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Чех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5126" y="1485535"/>
            <a:ext cx="3217121" cy="4671752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0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01986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087874"/>
            <a:ext cx="665758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создан в 1883 г., когда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ещё студентом.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напечатан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журнале «Осколки».</a:t>
            </a:r>
          </a:p>
        </p:txBody>
      </p:sp>
      <p:pic>
        <p:nvPicPr>
          <p:cNvPr id="10242" name="Picture 2" descr="https://ic.pics.livejournal.com/tired_brain/15034278/20081/20081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77" y="1407231"/>
            <a:ext cx="3707671" cy="50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374276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8155577" cy="4846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вокзале встречаются два приятеля: один толстый — Миша, другой тонкий — Порфирий.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 вспоминает, как они вместе учились в гимназии, хвастается перед другом женой и сыном, рассказывает, что служит коллежским асессором. Но стоит ему узнать, что школьный товарищ дослужился до тайного советника и имеет звание выше, как его отношение к толстому резко меняется: он начинает говорить с другом подобострастным тоном, которым привык обращаться к начальству. </a:t>
            </a:r>
          </a:p>
        </p:txBody>
      </p:sp>
      <p:pic>
        <p:nvPicPr>
          <p:cNvPr id="15362" name="Picture 2" descr="http://audiolitera.ru/simplified/api/v0/getFile.php?id=71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1925702"/>
            <a:ext cx="30106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388131"/>
            <a:ext cx="111557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533694"/>
            <a:ext cx="769207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 морщится — для него статус друга не имеет значения. Тонкий не в силах победить свойственное ему чинопочитание. У него такое преданное выражение лица, что толстого начинает тошнить.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Толстый, отвернувшись, подаёт на прощание руку. Тонкий жмёт ему три пальца, он и его семья приятно ошеломлены тем, что человек, который был другом детства Порфирия, дослужился до такого чина.</a:t>
            </a:r>
          </a:p>
        </p:txBody>
      </p:sp>
      <p:pic>
        <p:nvPicPr>
          <p:cNvPr id="14338" name="Picture 2" descr="https://pandia.ru/text/81/236/images/img4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98" y="1858124"/>
            <a:ext cx="3621750" cy="43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9062</TotalTime>
  <Words>1422</Words>
  <Application>Microsoft Office PowerPoint</Application>
  <PresentationFormat>Широкоэкранный</PresentationFormat>
  <Paragraphs>273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Wingdings</vt:lpstr>
      <vt:lpstr>Тема Office</vt:lpstr>
      <vt:lpstr>Презентация PowerPoint</vt:lpstr>
      <vt:lpstr>«КРАТКОСТЬ – СЕСТРА ТАЛАНТА»</vt:lpstr>
      <vt:lpstr>СЛОВАРНАЯ РАБОТА</vt:lpstr>
      <vt:lpstr>СЛОВАРНАЯ РАБОТА</vt:lpstr>
      <vt:lpstr>ОСОБЕННОСТИ РАССКАЗОВ А.П.ЧЕХОВА</vt:lpstr>
      <vt:lpstr>ИСТОРИЯ СОЗДАНИЯ</vt:lpstr>
      <vt:lpstr>ИСТОРИЯ СОЗДАНИЯ</vt:lpstr>
      <vt:lpstr>КРАТКОЕ СОДЕРЖАНИЕ</vt:lpstr>
      <vt:lpstr>КРАТКОЕ СОДЕРЖАНИЕ</vt:lpstr>
      <vt:lpstr>ОБРАТИМСЯ К РАССКАЗУ</vt:lpstr>
      <vt:lpstr>Презентация PowerPoint</vt:lpstr>
      <vt:lpstr>СЛОВАРНАЯ РАБОТА</vt:lpstr>
      <vt:lpstr>СЛОВАРНАЯ РАБОТА</vt:lpstr>
      <vt:lpstr>ТОНКИЙ</vt:lpstr>
      <vt:lpstr>ТОЛСТЫЙ</vt:lpstr>
      <vt:lpstr>НАСКОЛЬКО ТОЛСТЫЙ ОБОШЁЛ ТОНКОГО?</vt:lpstr>
      <vt:lpstr>ОБРАТИМСЯ К РАССКАЗУ</vt:lpstr>
      <vt:lpstr>СМЕНА МАНЕРЫ ОБЩЕНИЯ ТОНКОГО</vt:lpstr>
      <vt:lpstr>ИЗМЕНЕНИЯ В ТОНКОМ</vt:lpstr>
      <vt:lpstr>ОБРАТИМСЯ К РАССКАЗУ</vt:lpstr>
      <vt:lpstr>ИЗМЕНИЯ В ГЕРОЯХ</vt:lpstr>
      <vt:lpstr>АНТИТЕЗА – ПРОТИВОПОСТАВЛЕНИЕ ГЕРОЕВ</vt:lpstr>
      <vt:lpstr>ИССЛЕДОВАТЕЛЬСКАЯ РАБОТА</vt:lpstr>
      <vt:lpstr>ИССЛЕДОВАТЕЛЬСКАЯ РАБОТА</vt:lpstr>
      <vt:lpstr>ВЫВОДЫ</vt:lpstr>
      <vt:lpstr>ЧТО ВЫСМЕИВАЕТ АВТОР?</vt:lpstr>
      <vt:lpstr>РАССКАЗ «ТОЛСТЫЙ И ТОНКИЙ» – САТИРИЧЕСКОЕ ПРОИЗВЕДЕНИЕ</vt:lpstr>
      <vt:lpstr>ВЫВОДЫ ПО РАССКАЗУ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413</cp:revision>
  <dcterms:created xsi:type="dcterms:W3CDTF">2020-09-22T15:24:01Z</dcterms:created>
  <dcterms:modified xsi:type="dcterms:W3CDTF">2020-12-15T08:03:19Z</dcterms:modified>
</cp:coreProperties>
</file>