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5" r:id="rId2"/>
    <p:sldId id="325" r:id="rId3"/>
    <p:sldId id="374" r:id="rId4"/>
    <p:sldId id="400" r:id="rId5"/>
    <p:sldId id="416" r:id="rId6"/>
    <p:sldId id="411" r:id="rId7"/>
    <p:sldId id="420" r:id="rId8"/>
    <p:sldId id="421" r:id="rId9"/>
    <p:sldId id="417" r:id="rId10"/>
    <p:sldId id="422" r:id="rId11"/>
    <p:sldId id="423" r:id="rId12"/>
    <p:sldId id="401" r:id="rId13"/>
    <p:sldId id="412" r:id="rId14"/>
    <p:sldId id="424" r:id="rId15"/>
    <p:sldId id="425" r:id="rId16"/>
    <p:sldId id="414" r:id="rId17"/>
    <p:sldId id="413" r:id="rId18"/>
    <p:sldId id="419" r:id="rId19"/>
    <p:sldId id="428" r:id="rId20"/>
    <p:sldId id="426" r:id="rId21"/>
    <p:sldId id="427" r:id="rId22"/>
    <p:sldId id="429" r:id="rId23"/>
    <p:sldId id="415" r:id="rId24"/>
    <p:sldId id="418" r:id="rId25"/>
    <p:sldId id="430" r:id="rId26"/>
    <p:sldId id="399"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snapToGrid="0">
      <p:cViewPr varScale="1">
        <p:scale>
          <a:sx n="73" d="100"/>
          <a:sy n="73" d="100"/>
        </p:scale>
        <p:origin x="49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EF9F-6EBB-4328-BFF4-22C835255634}" type="datetimeFigureOut">
              <a:rPr lang="ru-RU" smtClean="0"/>
              <a:pPr/>
              <a:t>16.12.2020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78DB-73CB-438D-BB08-2D9C565D52BF}" type="slidenum">
              <a:rPr lang="ru-RU" smtClean="0"/>
              <a:pPr/>
              <a:t>‹#›</a:t>
            </a:fld>
            <a:endParaRPr lang="ru-RU"/>
          </a:p>
        </p:txBody>
      </p:sp>
    </p:spTree>
    <p:extLst>
      <p:ext uri="{BB962C8B-B14F-4D97-AF65-F5344CB8AC3E}">
        <p14:creationId xmlns:p14="http://schemas.microsoft.com/office/powerpoint/2010/main" val="21887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extLst>
      <p:ext uri="{BB962C8B-B14F-4D97-AF65-F5344CB8AC3E}">
        <p14:creationId xmlns:p14="http://schemas.microsoft.com/office/powerpoint/2010/main" val="344045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extLst>
      <p:ext uri="{BB962C8B-B14F-4D97-AF65-F5344CB8AC3E}">
        <p14:creationId xmlns:p14="http://schemas.microsoft.com/office/powerpoint/2010/main" val="39619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extLst>
      <p:ext uri="{BB962C8B-B14F-4D97-AF65-F5344CB8AC3E}">
        <p14:creationId xmlns:p14="http://schemas.microsoft.com/office/powerpoint/2010/main" val="211916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extLst>
      <p:ext uri="{BB962C8B-B14F-4D97-AF65-F5344CB8AC3E}">
        <p14:creationId xmlns:p14="http://schemas.microsoft.com/office/powerpoint/2010/main" val="192644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extLst>
      <p:ext uri="{BB962C8B-B14F-4D97-AF65-F5344CB8AC3E}">
        <p14:creationId xmlns:p14="http://schemas.microsoft.com/office/powerpoint/2010/main" val="145549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extLst>
      <p:ext uri="{BB962C8B-B14F-4D97-AF65-F5344CB8AC3E}">
        <p14:creationId xmlns:p14="http://schemas.microsoft.com/office/powerpoint/2010/main" val="99061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extLst>
      <p:ext uri="{BB962C8B-B14F-4D97-AF65-F5344CB8AC3E}">
        <p14:creationId xmlns:p14="http://schemas.microsoft.com/office/powerpoint/2010/main" val="169496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17</a:t>
            </a:fld>
            <a:endParaRPr lang="ru-RU"/>
          </a:p>
        </p:txBody>
      </p:sp>
    </p:spTree>
    <p:extLst>
      <p:ext uri="{BB962C8B-B14F-4D97-AF65-F5344CB8AC3E}">
        <p14:creationId xmlns:p14="http://schemas.microsoft.com/office/powerpoint/2010/main" val="1858610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18</a:t>
            </a:fld>
            <a:endParaRPr lang="ru-RU"/>
          </a:p>
        </p:txBody>
      </p:sp>
    </p:spTree>
    <p:extLst>
      <p:ext uri="{BB962C8B-B14F-4D97-AF65-F5344CB8AC3E}">
        <p14:creationId xmlns:p14="http://schemas.microsoft.com/office/powerpoint/2010/main" val="1745782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19</a:t>
            </a:fld>
            <a:endParaRPr lang="ru-RU"/>
          </a:p>
        </p:txBody>
      </p:sp>
    </p:spTree>
    <p:extLst>
      <p:ext uri="{BB962C8B-B14F-4D97-AF65-F5344CB8AC3E}">
        <p14:creationId xmlns:p14="http://schemas.microsoft.com/office/powerpoint/2010/main" val="1272685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20</a:t>
            </a:fld>
            <a:endParaRPr lang="ru-RU"/>
          </a:p>
        </p:txBody>
      </p:sp>
    </p:spTree>
    <p:extLst>
      <p:ext uri="{BB962C8B-B14F-4D97-AF65-F5344CB8AC3E}">
        <p14:creationId xmlns:p14="http://schemas.microsoft.com/office/powerpoint/2010/main" val="207372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extLst>
      <p:ext uri="{BB962C8B-B14F-4D97-AF65-F5344CB8AC3E}">
        <p14:creationId xmlns:p14="http://schemas.microsoft.com/office/powerpoint/2010/main" val="4087504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21</a:t>
            </a:fld>
            <a:endParaRPr lang="ru-RU"/>
          </a:p>
        </p:txBody>
      </p:sp>
    </p:spTree>
    <p:extLst>
      <p:ext uri="{BB962C8B-B14F-4D97-AF65-F5344CB8AC3E}">
        <p14:creationId xmlns:p14="http://schemas.microsoft.com/office/powerpoint/2010/main" val="414399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22</a:t>
            </a:fld>
            <a:endParaRPr lang="ru-RU"/>
          </a:p>
        </p:txBody>
      </p:sp>
    </p:spTree>
    <p:extLst>
      <p:ext uri="{BB962C8B-B14F-4D97-AF65-F5344CB8AC3E}">
        <p14:creationId xmlns:p14="http://schemas.microsoft.com/office/powerpoint/2010/main" val="272290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23</a:t>
            </a:fld>
            <a:endParaRPr lang="ru-RU"/>
          </a:p>
        </p:txBody>
      </p:sp>
    </p:spTree>
    <p:extLst>
      <p:ext uri="{BB962C8B-B14F-4D97-AF65-F5344CB8AC3E}">
        <p14:creationId xmlns:p14="http://schemas.microsoft.com/office/powerpoint/2010/main" val="374467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24</a:t>
            </a:fld>
            <a:endParaRPr lang="ru-RU"/>
          </a:p>
        </p:txBody>
      </p:sp>
    </p:spTree>
    <p:extLst>
      <p:ext uri="{BB962C8B-B14F-4D97-AF65-F5344CB8AC3E}">
        <p14:creationId xmlns:p14="http://schemas.microsoft.com/office/powerpoint/2010/main" val="3011713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25</a:t>
            </a:fld>
            <a:endParaRPr lang="ru-RU"/>
          </a:p>
        </p:txBody>
      </p:sp>
    </p:spTree>
    <p:extLst>
      <p:ext uri="{BB962C8B-B14F-4D97-AF65-F5344CB8AC3E}">
        <p14:creationId xmlns:p14="http://schemas.microsoft.com/office/powerpoint/2010/main" val="248851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26</a:t>
            </a:fld>
            <a:endParaRPr lang="ru-RU"/>
          </a:p>
        </p:txBody>
      </p:sp>
    </p:spTree>
    <p:extLst>
      <p:ext uri="{BB962C8B-B14F-4D97-AF65-F5344CB8AC3E}">
        <p14:creationId xmlns:p14="http://schemas.microsoft.com/office/powerpoint/2010/main" val="404710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extLst>
      <p:ext uri="{BB962C8B-B14F-4D97-AF65-F5344CB8AC3E}">
        <p14:creationId xmlns:p14="http://schemas.microsoft.com/office/powerpoint/2010/main" val="259833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extLst>
      <p:ext uri="{BB962C8B-B14F-4D97-AF65-F5344CB8AC3E}">
        <p14:creationId xmlns:p14="http://schemas.microsoft.com/office/powerpoint/2010/main" val="179052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extLst>
      <p:ext uri="{BB962C8B-B14F-4D97-AF65-F5344CB8AC3E}">
        <p14:creationId xmlns:p14="http://schemas.microsoft.com/office/powerpoint/2010/main" val="214447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extLst>
      <p:ext uri="{BB962C8B-B14F-4D97-AF65-F5344CB8AC3E}">
        <p14:creationId xmlns:p14="http://schemas.microsoft.com/office/powerpoint/2010/main" val="359075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extLst>
      <p:ext uri="{BB962C8B-B14F-4D97-AF65-F5344CB8AC3E}">
        <p14:creationId xmlns:p14="http://schemas.microsoft.com/office/powerpoint/2010/main" val="2556727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extLst>
      <p:ext uri="{BB962C8B-B14F-4D97-AF65-F5344CB8AC3E}">
        <p14:creationId xmlns:p14="http://schemas.microsoft.com/office/powerpoint/2010/main" val="191853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10</a:t>
            </a:fld>
            <a:endParaRPr lang="ru-RU"/>
          </a:p>
        </p:txBody>
      </p:sp>
    </p:spTree>
    <p:extLst>
      <p:ext uri="{BB962C8B-B14F-4D97-AF65-F5344CB8AC3E}">
        <p14:creationId xmlns:p14="http://schemas.microsoft.com/office/powerpoint/2010/main" val="55260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21255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7549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8761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38" y="1133193"/>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344"/>
          </a:p>
        </p:txBody>
      </p:sp>
      <p:sp>
        <p:nvSpPr>
          <p:cNvPr id="17" name="bg object 17"/>
          <p:cNvSpPr/>
          <p:nvPr/>
        </p:nvSpPr>
        <p:spPr>
          <a:xfrm>
            <a:off x="141358" y="150402"/>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344"/>
          </a:p>
        </p:txBody>
      </p:sp>
      <p:sp>
        <p:nvSpPr>
          <p:cNvPr id="2" name="Holder 2"/>
          <p:cNvSpPr>
            <a:spLocks noGrp="1"/>
          </p:cNvSpPr>
          <p:nvPr>
            <p:ph type="title"/>
          </p:nvPr>
        </p:nvSpPr>
        <p:spPr/>
        <p:txBody>
          <a:bodyPr lIns="0" tIns="0" rIns="0" bIns="0"/>
          <a:lstStyle>
            <a:lvl1pPr>
              <a:defRPr sz="5665" b="1" i="0">
                <a:solidFill>
                  <a:srgbClr val="FEFEFE"/>
                </a:solidFill>
                <a:latin typeface="Arial"/>
                <a:cs typeface="Arial"/>
              </a:defRPr>
            </a:lvl1pPr>
          </a:lstStyle>
          <a:p>
            <a:endParaRPr/>
          </a:p>
        </p:txBody>
      </p:sp>
      <p:sp>
        <p:nvSpPr>
          <p:cNvPr id="3" name="Holder 3"/>
          <p:cNvSpPr>
            <a:spLocks noGrp="1"/>
          </p:cNvSpPr>
          <p:nvPr>
            <p:ph sz="half" idx="2"/>
          </p:nvPr>
        </p:nvSpPr>
        <p:spPr>
          <a:xfrm>
            <a:off x="524644" y="1523342"/>
            <a:ext cx="3857666" cy="405817"/>
          </a:xfrm>
          <a:prstGeom prst="rect">
            <a:avLst/>
          </a:prstGeom>
        </p:spPr>
        <p:txBody>
          <a:bodyPr wrap="square" lIns="0" tIns="0" rIns="0" bIns="0">
            <a:spAutoFit/>
          </a:bodyPr>
          <a:lstStyle>
            <a:lvl1pPr>
              <a:defRPr sz="2930" b="0" i="0">
                <a:solidFill>
                  <a:srgbClr val="FEFEFE"/>
                </a:solidFill>
                <a:latin typeface="Arial"/>
                <a:cs typeface="Arial"/>
              </a:defRPr>
            </a:lvl1pPr>
          </a:lstStyle>
          <a:p>
            <a:endParaRPr/>
          </a:p>
        </p:txBody>
      </p:sp>
      <p:sp>
        <p:nvSpPr>
          <p:cNvPr id="4" name="Holder 4"/>
          <p:cNvSpPr>
            <a:spLocks noGrp="1"/>
          </p:cNvSpPr>
          <p:nvPr>
            <p:ph sz="half" idx="3"/>
          </p:nvPr>
        </p:nvSpPr>
        <p:spPr>
          <a:xfrm>
            <a:off x="6278892" y="1577341"/>
            <a:ext cx="5303521"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0639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1603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4070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064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6106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257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683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099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411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16.12.2020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5580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497A-3151-4DC0-A285-86CC8653D4DC}" type="datetimeFigureOut">
              <a:rPr lang="ru-RU" smtClean="0"/>
              <a:pPr/>
              <a:t>16.12.2020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65A-317E-4192-9889-EE2CF4E3CD44}" type="slidenum">
              <a:rPr lang="ru-RU" smtClean="0"/>
              <a:pPr/>
              <a:t>‹#›</a:t>
            </a:fld>
            <a:endParaRPr lang="ru-RU"/>
          </a:p>
        </p:txBody>
      </p:sp>
    </p:spTree>
    <p:extLst>
      <p:ext uri="{BB962C8B-B14F-4D97-AF65-F5344CB8AC3E}">
        <p14:creationId xmlns:p14="http://schemas.microsoft.com/office/powerpoint/2010/main" val="119182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8043" y="-15712"/>
            <a:ext cx="12173957" cy="215805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419623" y="2889448"/>
            <a:ext cx="6820135" cy="2235545"/>
          </a:xfrm>
          <a:prstGeom prst="rect">
            <a:avLst/>
          </a:prstGeom>
        </p:spPr>
        <p:txBody>
          <a:bodyPr vert="horz" wrap="square" lIns="0" tIns="29525" rIns="0" bIns="0" rtlCol="0">
            <a:spAutoFit/>
          </a:bodyPr>
          <a:lstStyle/>
          <a:p>
            <a:pPr marL="38918">
              <a:spcBef>
                <a:spcPts val="233"/>
              </a:spcBef>
            </a:pPr>
            <a:endParaRPr lang="ru-RU" sz="4400" b="1" dirty="0" smtClean="0">
              <a:solidFill>
                <a:srgbClr val="2365C7"/>
              </a:solidFill>
              <a:latin typeface="Arial" pitchFamily="34" charset="0"/>
              <a:cs typeface="Arial" pitchFamily="34" charset="0"/>
            </a:endParaRPr>
          </a:p>
          <a:p>
            <a:pPr marL="38918" algn="ctr">
              <a:spcBef>
                <a:spcPts val="233"/>
              </a:spcBef>
            </a:pPr>
            <a:r>
              <a:rPr lang="ru-RU" sz="4800" b="1" dirty="0" err="1" smtClean="0">
                <a:solidFill>
                  <a:srgbClr val="2365C7"/>
                </a:solidFill>
                <a:latin typeface="Arial" pitchFamily="34" charset="0"/>
                <a:cs typeface="Arial" pitchFamily="34" charset="0"/>
              </a:rPr>
              <a:t>А.П.Чехов</a:t>
            </a:r>
            <a:endParaRPr lang="ru-RU" sz="4800" b="1" dirty="0" smtClean="0">
              <a:solidFill>
                <a:srgbClr val="2365C7"/>
              </a:solidFill>
              <a:latin typeface="Arial" pitchFamily="34" charset="0"/>
              <a:cs typeface="Arial" pitchFamily="34" charset="0"/>
            </a:endParaRPr>
          </a:p>
          <a:p>
            <a:pPr marL="38918" algn="ctr">
              <a:spcBef>
                <a:spcPts val="233"/>
              </a:spcBef>
            </a:pPr>
            <a:r>
              <a:rPr lang="ru-RU" sz="4800" b="1" dirty="0" smtClean="0">
                <a:solidFill>
                  <a:srgbClr val="2365C7"/>
                </a:solidFill>
                <a:latin typeface="Arial" pitchFamily="34" charset="0"/>
                <a:cs typeface="Arial" pitchFamily="34" charset="0"/>
              </a:rPr>
              <a:t>Рассказ «Хирургия»</a:t>
            </a:r>
          </a:p>
        </p:txBody>
      </p:sp>
      <p:sp>
        <p:nvSpPr>
          <p:cNvPr id="16" name="object 5">
            <a:extLst>
              <a:ext uri="{FF2B5EF4-FFF2-40B4-BE49-F238E27FC236}">
                <a16:creationId xmlns:a16="http://schemas.microsoft.com/office/drawing/2014/main" id="{A8BAE388-D6D2-40E9-8208-E39C1E0E7029}"/>
              </a:ext>
            </a:extLst>
          </p:cNvPr>
          <p:cNvSpPr/>
          <p:nvPr/>
        </p:nvSpPr>
        <p:spPr>
          <a:xfrm>
            <a:off x="608246" y="3417149"/>
            <a:ext cx="574502" cy="2118077"/>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a16="http://schemas.microsoft.com/office/drawing/2014/main"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a:p>
        </p:txBody>
      </p:sp>
      <p:sp>
        <p:nvSpPr>
          <p:cNvPr id="21" name="object 10">
            <a:extLst>
              <a:ext uri="{FF2B5EF4-FFF2-40B4-BE49-F238E27FC236}">
                <a16:creationId xmlns:a16="http://schemas.microsoft.com/office/drawing/2014/main"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10410314" y="526307"/>
            <a:ext cx="366387" cy="765747"/>
          </a:xfrm>
          <a:prstGeom prst="rect">
            <a:avLst/>
          </a:prstGeom>
        </p:spPr>
        <p:txBody>
          <a:bodyPr vert="horz" wrap="square" lIns="0" tIns="33552" rIns="0" bIns="0" rtlCol="0">
            <a:spAutoFit/>
          </a:bodyPr>
          <a:lstStyle/>
          <a:p>
            <a:pPr>
              <a:spcBef>
                <a:spcPts val="265"/>
              </a:spcBef>
            </a:pPr>
            <a:r>
              <a:rPr lang="ru-RU" sz="4756" b="1" spc="21" dirty="0">
                <a:solidFill>
                  <a:srgbClr val="FEFEFE"/>
                </a:solidFill>
                <a:latin typeface="Arial"/>
                <a:cs typeface="Arial"/>
              </a:rPr>
              <a:t>6</a:t>
            </a:r>
            <a:endParaRPr sz="4756" dirty="0">
              <a:latin typeface="Arial"/>
              <a:cs typeface="Arial"/>
            </a:endParaRPr>
          </a:p>
        </p:txBody>
      </p:sp>
      <p:sp>
        <p:nvSpPr>
          <p:cNvPr id="23" name="object 13">
            <a:extLst>
              <a:ext uri="{FF2B5EF4-FFF2-40B4-BE49-F238E27FC236}">
                <a16:creationId xmlns:a16="http://schemas.microsoft.com/office/drawing/2014/main" id="{065B57C3-CBC0-467B-8CE6-9C853CD5BC49}"/>
              </a:ext>
            </a:extLst>
          </p:cNvPr>
          <p:cNvSpPr txBox="1"/>
          <p:nvPr/>
        </p:nvSpPr>
        <p:spPr>
          <a:xfrm>
            <a:off x="9940665" y="1145408"/>
            <a:ext cx="1199618" cy="456635"/>
          </a:xfrm>
          <a:prstGeom prst="rect">
            <a:avLst/>
          </a:prstGeom>
        </p:spPr>
        <p:txBody>
          <a:bodyPr vert="horz" wrap="square" lIns="0" tIns="25499" rIns="0" bIns="0" rtlCol="0">
            <a:spAutoFit/>
          </a:bodyPr>
          <a:lstStyle/>
          <a:p>
            <a:pPr algn="ctr">
              <a:spcBef>
                <a:spcPts val="201"/>
              </a:spcBef>
            </a:pPr>
            <a:r>
              <a:rPr lang="ru-RU" sz="2800" b="1" spc="-11" dirty="0">
                <a:solidFill>
                  <a:srgbClr val="FEFEFE"/>
                </a:solidFill>
                <a:latin typeface="Arial"/>
                <a:cs typeface="Arial"/>
              </a:rPr>
              <a:t>класс</a:t>
            </a:r>
            <a:endParaRPr sz="2800" b="1" dirty="0">
              <a:latin typeface="Arial"/>
              <a:cs typeface="Arial"/>
            </a:endParaRPr>
          </a:p>
        </p:txBody>
      </p:sp>
      <p:sp>
        <p:nvSpPr>
          <p:cNvPr id="46" name="object 2">
            <a:extLst>
              <a:ext uri="{FF2B5EF4-FFF2-40B4-BE49-F238E27FC236}">
                <a16:creationId xmlns:a16="http://schemas.microsoft.com/office/drawing/2014/main" id="{B8AE967A-8A32-463D-BEB3-961169192AFF}"/>
              </a:ext>
            </a:extLst>
          </p:cNvPr>
          <p:cNvSpPr txBox="1">
            <a:spLocks/>
          </p:cNvSpPr>
          <p:nvPr/>
        </p:nvSpPr>
        <p:spPr>
          <a:xfrm>
            <a:off x="2049237" y="456621"/>
            <a:ext cx="6180542"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ru-RU" sz="7196" kern="0" spc="21" dirty="0" smtClean="0">
                <a:solidFill>
                  <a:sysClr val="window" lastClr="FFFFFF"/>
                </a:solidFill>
              </a:rPr>
              <a:t>  Литература</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2" name="AutoShape 2" descr="«зеркало и обезьяна»"/>
          <p:cNvSpPr>
            <a:spLocks noChangeAspect="1" noChangeArrowheads="1"/>
          </p:cNvSpPr>
          <p:nvPr/>
        </p:nvSpPr>
        <p:spPr bwMode="auto">
          <a:xfrm>
            <a:off x="155574" y="-144463"/>
            <a:ext cx="1893661" cy="18936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https://lh3.ggpht.com/OiFAMjCW6d00LbmhSdn7W_xPgkbh3l3vgVogY1iHaN4SYJy5TeaJkmPchJbfGklIdIA"/>
          <p:cNvPicPr>
            <a:picLocks noChangeAspect="1" noChangeArrowheads="1"/>
          </p:cNvPicPr>
          <p:nvPr/>
        </p:nvPicPr>
        <p:blipFill rotWithShape="1">
          <a:blip r:embed="rId2">
            <a:extLst>
              <a:ext uri="{28A0092B-C50C-407E-A947-70E740481C1C}">
                <a14:useLocalDpi xmlns:a14="http://schemas.microsoft.com/office/drawing/2010/main" val="0"/>
              </a:ext>
            </a:extLst>
          </a:blip>
          <a:srcRect l="20686" b="8269"/>
          <a:stretch/>
        </p:blipFill>
        <p:spPr bwMode="auto">
          <a:xfrm>
            <a:off x="8501976" y="2688034"/>
            <a:ext cx="3174999" cy="367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СЛОВАРНАЯ РАБОТА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509451" y="1407231"/>
            <a:ext cx="8177349"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r>
              <a:rPr lang="ru-RU" altLang="ru-RU" sz="2800" b="1" i="1" dirty="0" smtClean="0">
                <a:solidFill>
                  <a:srgbClr val="002060"/>
                </a:solidFill>
                <a:latin typeface="Arial" panose="020B0604020202020204" pitchFamily="34" charset="0"/>
                <a:cs typeface="Arial" panose="020B0604020202020204" pitchFamily="34" charset="0"/>
              </a:rPr>
              <a:t>Земство</a:t>
            </a:r>
            <a:r>
              <a:rPr lang="ru-RU" altLang="ru-RU" sz="2800" dirty="0">
                <a:solidFill>
                  <a:srgbClr val="002060"/>
                </a:solidFill>
                <a:latin typeface="Arial" panose="020B0604020202020204" pitchFamily="34" charset="0"/>
                <a:cs typeface="Arial" panose="020B0604020202020204" pitchFamily="34" charset="0"/>
              </a:rPr>
              <a:t> — орган местного </a:t>
            </a:r>
            <a:r>
              <a:rPr lang="ru-RU" altLang="ru-RU" sz="2800" dirty="0" smtClean="0">
                <a:solidFill>
                  <a:srgbClr val="002060"/>
                </a:solidFill>
                <a:latin typeface="Arial" panose="020B0604020202020204" pitchFamily="34" charset="0"/>
                <a:cs typeface="Arial" panose="020B0604020202020204" pitchFamily="34" charset="0"/>
              </a:rPr>
              <a:t>самоуправления</a:t>
            </a:r>
            <a:r>
              <a:rPr lang="ru-RU" altLang="ru-RU" sz="2800" b="1" i="1"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smtClean="0">
                <a:solidFill>
                  <a:srgbClr val="002060"/>
                </a:solidFill>
                <a:latin typeface="Arial" panose="020B0604020202020204" pitchFamily="34" charset="0"/>
                <a:cs typeface="Arial" panose="020B0604020202020204" pitchFamily="34" charset="0"/>
              </a:rPr>
              <a:t>земская </a:t>
            </a:r>
            <a:r>
              <a:rPr lang="ru-RU" altLang="ru-RU" sz="2800" b="1" i="1" dirty="0">
                <a:solidFill>
                  <a:srgbClr val="002060"/>
                </a:solidFill>
                <a:latin typeface="Arial" panose="020B0604020202020204" pitchFamily="34" charset="0"/>
                <a:cs typeface="Arial" panose="020B0604020202020204" pitchFamily="34" charset="0"/>
              </a:rPr>
              <a:t>больница</a:t>
            </a:r>
            <a:r>
              <a:rPr lang="ru-RU" altLang="ru-RU" sz="2800" dirty="0">
                <a:solidFill>
                  <a:srgbClr val="002060"/>
                </a:solidFill>
                <a:latin typeface="Arial" panose="020B0604020202020204" pitchFamily="34" charset="0"/>
                <a:cs typeface="Arial" panose="020B0604020202020204" pitchFamily="34" charset="0"/>
              </a:rPr>
              <a:t> – </a:t>
            </a:r>
            <a:r>
              <a:rPr lang="ru-RU" altLang="ru-RU" sz="2800" dirty="0" smtClean="0">
                <a:solidFill>
                  <a:srgbClr val="002060"/>
                </a:solidFill>
                <a:latin typeface="Arial" panose="020B0604020202020204" pitchFamily="34" charset="0"/>
                <a:cs typeface="Arial" panose="020B0604020202020204" pitchFamily="34" charset="0"/>
              </a:rPr>
              <a:t>районная больница;</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smtClean="0">
                <a:solidFill>
                  <a:srgbClr val="002060"/>
                </a:solidFill>
                <a:latin typeface="Arial" panose="020B0604020202020204" pitchFamily="34" charset="0"/>
                <a:cs typeface="Arial" panose="020B0604020202020204" pitchFamily="34" charset="0"/>
              </a:rPr>
              <a:t>фельдшер</a:t>
            </a:r>
            <a:r>
              <a:rPr lang="ru-RU" altLang="ru-RU" sz="2800" i="1"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 доктор;</a:t>
            </a:r>
          </a:p>
          <a:p>
            <a:r>
              <a:rPr lang="ru-RU" altLang="ru-RU" sz="2800" b="1" i="1" dirty="0" smtClean="0">
                <a:solidFill>
                  <a:srgbClr val="002060"/>
                </a:solidFill>
                <a:latin typeface="Arial" panose="020B0604020202020204" pitchFamily="34" charset="0"/>
                <a:cs typeface="Arial" panose="020B0604020202020204" pitchFamily="34" charset="0"/>
              </a:rPr>
              <a:t>поношенная</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 старая (не новая) одежда;</a:t>
            </a:r>
          </a:p>
          <a:p>
            <a:r>
              <a:rPr lang="ru-RU" altLang="ru-RU" sz="2800" b="1" i="1" dirty="0" smtClean="0">
                <a:solidFill>
                  <a:srgbClr val="002060"/>
                </a:solidFill>
                <a:latin typeface="Arial" panose="020B0604020202020204" pitchFamily="34" charset="0"/>
                <a:cs typeface="Arial" panose="020B0604020202020204" pitchFamily="34" charset="0"/>
              </a:rPr>
              <a:t>дьячок</a:t>
            </a:r>
            <a:r>
              <a:rPr lang="ru-RU" altLang="ru-RU" sz="2800" b="1" dirty="0">
                <a:solidFill>
                  <a:srgbClr val="002060"/>
                </a:solidFill>
                <a:latin typeface="Arial" panose="020B0604020202020204" pitchFamily="34" charset="0"/>
                <a:cs typeface="Arial" panose="020B0604020202020204" pitchFamily="34" charset="0"/>
              </a:rPr>
              <a:t> </a:t>
            </a:r>
            <a:r>
              <a:rPr lang="ru-RU" altLang="ru-RU" sz="2800" dirty="0" smtClean="0">
                <a:solidFill>
                  <a:srgbClr val="002060"/>
                </a:solidFill>
                <a:latin typeface="Arial" panose="020B0604020202020204" pitchFamily="34" charset="0"/>
                <a:cs typeface="Arial" panose="020B0604020202020204" pitchFamily="34" charset="0"/>
              </a:rPr>
              <a:t>— служащий </a:t>
            </a:r>
            <a:r>
              <a:rPr lang="ru-RU" altLang="ru-RU" sz="2800" dirty="0">
                <a:solidFill>
                  <a:srgbClr val="002060"/>
                </a:solidFill>
                <a:latin typeface="Arial" panose="020B0604020202020204" pitchFamily="34" charset="0"/>
                <a:cs typeface="Arial" panose="020B0604020202020204" pitchFamily="34" charset="0"/>
              </a:rPr>
              <a:t>церкви низшего  </a:t>
            </a:r>
            <a:r>
              <a:rPr lang="ru-RU" altLang="ru-RU" sz="2800" dirty="0" smtClean="0">
                <a:solidFill>
                  <a:srgbClr val="002060"/>
                </a:solidFill>
                <a:latin typeface="Arial" panose="020B0604020202020204" pitchFamily="34" charset="0"/>
                <a:cs typeface="Arial" panose="020B0604020202020204" pitchFamily="34" charset="0"/>
              </a:rPr>
              <a:t>чина;</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err="1" smtClean="0">
                <a:solidFill>
                  <a:srgbClr val="002060"/>
                </a:solidFill>
                <a:latin typeface="Arial" panose="020B0604020202020204" pitchFamily="34" charset="0"/>
                <a:cs typeface="Arial" panose="020B0604020202020204" pitchFamily="34" charset="0"/>
              </a:rPr>
              <a:t>чечунчовый</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 </a:t>
            </a:r>
            <a:r>
              <a:rPr lang="ru-RU" altLang="ru-RU" sz="2800" dirty="0" smtClean="0">
                <a:solidFill>
                  <a:srgbClr val="002060"/>
                </a:solidFill>
                <a:latin typeface="Arial" panose="020B0604020202020204" pitchFamily="34" charset="0"/>
                <a:cs typeface="Arial" panose="020B0604020202020204" pitchFamily="34" charset="0"/>
              </a:rPr>
              <a:t>жилет из шёлковой ткани;</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a:solidFill>
                  <a:srgbClr val="002060"/>
                </a:solidFill>
                <a:latin typeface="Arial" panose="020B0604020202020204" pitchFamily="34" charset="0"/>
                <a:cs typeface="Arial" panose="020B0604020202020204" pitchFamily="34" charset="0"/>
              </a:rPr>
              <a:t>т</a:t>
            </a:r>
            <a:r>
              <a:rPr lang="ru-RU" altLang="ru-RU" sz="2800" b="1" i="1" dirty="0" smtClean="0">
                <a:solidFill>
                  <a:srgbClr val="002060"/>
                </a:solidFill>
                <a:latin typeface="Arial" panose="020B0604020202020204" pitchFamily="34" charset="0"/>
                <a:cs typeface="Arial" panose="020B0604020202020204" pitchFamily="34" charset="0"/>
              </a:rPr>
              <a:t>риковый </a:t>
            </a:r>
            <a:r>
              <a:rPr lang="ru-RU" altLang="ru-RU" sz="2800" dirty="0">
                <a:solidFill>
                  <a:srgbClr val="002060"/>
                </a:solidFill>
                <a:latin typeface="Arial" panose="020B0604020202020204" pitchFamily="34" charset="0"/>
                <a:cs typeface="Arial" panose="020B0604020202020204" pitchFamily="34" charset="0"/>
              </a:rPr>
              <a:t>– </a:t>
            </a:r>
            <a:r>
              <a:rPr lang="ru-RU" altLang="ru-RU" sz="2800" dirty="0" smtClean="0">
                <a:solidFill>
                  <a:srgbClr val="002060"/>
                </a:solidFill>
                <a:latin typeface="Arial" panose="020B0604020202020204" pitchFamily="34" charset="0"/>
                <a:cs typeface="Arial" panose="020B0604020202020204" pitchFamily="34" charset="0"/>
              </a:rPr>
              <a:t>трикотажный;</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a:solidFill>
                  <a:srgbClr val="002060"/>
                </a:solidFill>
                <a:latin typeface="Arial" panose="020B0604020202020204" pitchFamily="34" charset="0"/>
                <a:cs typeface="Arial" panose="020B0604020202020204" pitchFamily="34" charset="0"/>
              </a:rPr>
              <a:t>к</a:t>
            </a:r>
            <a:r>
              <a:rPr lang="ru-RU" altLang="ru-RU" sz="2800" b="1" i="1" dirty="0" smtClean="0">
                <a:solidFill>
                  <a:srgbClr val="002060"/>
                </a:solidFill>
                <a:latin typeface="Arial" panose="020B0604020202020204" pitchFamily="34" charset="0"/>
                <a:cs typeface="Arial" panose="020B0604020202020204" pitchFamily="34" charset="0"/>
              </a:rPr>
              <a:t>арболовая </a:t>
            </a:r>
            <a:r>
              <a:rPr lang="ru-RU" altLang="ru-RU" sz="2800" b="1" i="1" dirty="0">
                <a:solidFill>
                  <a:srgbClr val="002060"/>
                </a:solidFill>
                <a:latin typeface="Arial" panose="020B0604020202020204" pitchFamily="34" charset="0"/>
                <a:cs typeface="Arial" panose="020B0604020202020204" pitchFamily="34" charset="0"/>
              </a:rPr>
              <a:t>кислота</a:t>
            </a:r>
            <a:r>
              <a:rPr lang="ru-RU" altLang="ru-RU" sz="2800" dirty="0">
                <a:solidFill>
                  <a:srgbClr val="002060"/>
                </a:solidFill>
                <a:latin typeface="Arial" panose="020B0604020202020204" pitchFamily="34" charset="0"/>
                <a:cs typeface="Arial" panose="020B0604020202020204" pitchFamily="34" charset="0"/>
              </a:rPr>
              <a:t> - прозрачная бесцветная жидкость своеобразного запаха, обладающая бактерицидным свойством</a:t>
            </a:r>
            <a:r>
              <a:rPr lang="ru-RU" altLang="ru-RU" sz="2800" b="1" i="1" dirty="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6"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0707" y="3042252"/>
            <a:ext cx="2593975" cy="33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55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СЛОВАРНАЯ РАБОТА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509451" y="1407231"/>
            <a:ext cx="8177349"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r>
              <a:rPr lang="ru-RU" altLang="ru-RU" sz="2800" b="1" i="1" dirty="0" smtClean="0">
                <a:solidFill>
                  <a:srgbClr val="002060"/>
                </a:solidFill>
                <a:latin typeface="Arial" panose="020B0604020202020204" pitchFamily="34" charset="0"/>
                <a:cs typeface="Arial" panose="020B0604020202020204" pitchFamily="34" charset="0"/>
              </a:rPr>
              <a:t>Просфора</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 белый маленький </a:t>
            </a:r>
            <a:r>
              <a:rPr lang="ru-RU" altLang="ru-RU" sz="2800" dirty="0" smtClean="0">
                <a:solidFill>
                  <a:srgbClr val="002060"/>
                </a:solidFill>
                <a:latin typeface="Arial" panose="020B0604020202020204" pitchFamily="34" charset="0"/>
                <a:cs typeface="Arial" panose="020B0604020202020204" pitchFamily="34" charset="0"/>
              </a:rPr>
              <a:t>хлебец, </a:t>
            </a:r>
            <a:r>
              <a:rPr lang="ru-RU" altLang="ru-RU" sz="2800" dirty="0">
                <a:solidFill>
                  <a:srgbClr val="002060"/>
                </a:solidFill>
                <a:latin typeface="Arial" panose="020B0604020202020204" pitchFamily="34" charset="0"/>
                <a:cs typeface="Arial" panose="020B0604020202020204" pitchFamily="34" charset="0"/>
              </a:rPr>
              <a:t>употребляемый для поминания живых и </a:t>
            </a:r>
            <a:r>
              <a:rPr lang="ru-RU" altLang="ru-RU" sz="2800" dirty="0" smtClean="0">
                <a:solidFill>
                  <a:srgbClr val="002060"/>
                </a:solidFill>
                <a:latin typeface="Arial" panose="020B0604020202020204" pitchFamily="34" charset="0"/>
                <a:cs typeface="Arial" panose="020B0604020202020204" pitchFamily="34" charset="0"/>
              </a:rPr>
              <a:t>мёртвых;</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smtClean="0">
                <a:solidFill>
                  <a:srgbClr val="002060"/>
                </a:solidFill>
                <a:latin typeface="Arial" panose="020B0604020202020204" pitchFamily="34" charset="0"/>
                <a:cs typeface="Arial" panose="020B0604020202020204" pitchFamily="34" charset="0"/>
              </a:rPr>
              <a:t>зловоние </a:t>
            </a:r>
            <a:r>
              <a:rPr lang="ru-RU" altLang="ru-RU" sz="2800" dirty="0">
                <a:solidFill>
                  <a:srgbClr val="002060"/>
                </a:solidFill>
                <a:latin typeface="Arial" panose="020B0604020202020204" pitchFamily="34" charset="0"/>
                <a:cs typeface="Arial" panose="020B0604020202020204" pitchFamily="34" charset="0"/>
              </a:rPr>
              <a:t>– плохой запах.</a:t>
            </a:r>
          </a:p>
          <a:p>
            <a:r>
              <a:rPr lang="ru-RU" altLang="ru-RU" sz="2800" b="1" i="1" dirty="0" smtClean="0">
                <a:solidFill>
                  <a:srgbClr val="002060"/>
                </a:solidFill>
                <a:latin typeface="Arial" panose="020B0604020202020204" pitchFamily="34" charset="0"/>
                <a:cs typeface="Arial" panose="020B0604020202020204" pitchFamily="34" charset="0"/>
              </a:rPr>
              <a:t>коренастый </a:t>
            </a:r>
            <a:r>
              <a:rPr lang="ru-RU" altLang="ru-RU" sz="2800" b="1" i="1" dirty="0">
                <a:solidFill>
                  <a:srgbClr val="002060"/>
                </a:solidFill>
                <a:latin typeface="Arial" panose="020B0604020202020204" pitchFamily="34" charset="0"/>
                <a:cs typeface="Arial" panose="020B0604020202020204" pitchFamily="34" charset="0"/>
              </a:rPr>
              <a:t>старик</a:t>
            </a:r>
            <a:r>
              <a:rPr lang="ru-RU" altLang="ru-RU" sz="2800" dirty="0">
                <a:solidFill>
                  <a:srgbClr val="002060"/>
                </a:solidFill>
                <a:latin typeface="Arial" panose="020B0604020202020204" pitchFamily="34" charset="0"/>
                <a:cs typeface="Arial" panose="020B0604020202020204" pitchFamily="34" charset="0"/>
              </a:rPr>
              <a:t> – широкоплечий</a:t>
            </a:r>
            <a:r>
              <a:rPr lang="ru-RU" altLang="ru-RU" sz="2800" dirty="0" smtClean="0">
                <a:solidFill>
                  <a:srgbClr val="002060"/>
                </a:solidFill>
                <a:latin typeface="Arial" panose="020B0604020202020204" pitchFamily="34" charset="0"/>
                <a:cs typeface="Arial" panose="020B0604020202020204" pitchFamily="34" charset="0"/>
              </a:rPr>
              <a:t>;</a:t>
            </a:r>
          </a:p>
          <a:p>
            <a:r>
              <a:rPr lang="ru-RU" altLang="ru-RU" sz="2800" b="1" i="1" dirty="0" smtClean="0">
                <a:solidFill>
                  <a:srgbClr val="002060"/>
                </a:solidFill>
                <a:latin typeface="Arial" panose="020B0604020202020204" pitchFamily="34" charset="0"/>
                <a:cs typeface="Arial" panose="020B0604020202020204" pitchFamily="34" charset="0"/>
              </a:rPr>
              <a:t>бельмо</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 беловатое пятно на роговице глаза (помутнение) после воспаления или </a:t>
            </a:r>
            <a:r>
              <a:rPr lang="ru-RU" altLang="ru-RU" sz="2800" dirty="0" smtClean="0">
                <a:solidFill>
                  <a:srgbClr val="002060"/>
                </a:solidFill>
                <a:latin typeface="Arial" panose="020B0604020202020204" pitchFamily="34" charset="0"/>
                <a:cs typeface="Arial" panose="020B0604020202020204" pitchFamily="34" charset="0"/>
              </a:rPr>
              <a:t>травмы;</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a:solidFill>
                  <a:srgbClr val="002060"/>
                </a:solidFill>
                <a:latin typeface="Arial" panose="020B0604020202020204" pitchFamily="34" charset="0"/>
                <a:cs typeface="Arial" panose="020B0604020202020204" pitchFamily="34" charset="0"/>
              </a:rPr>
              <a:t>п</a:t>
            </a:r>
            <a:r>
              <a:rPr lang="ru-RU" altLang="ru-RU" sz="2800" b="1" i="1" dirty="0" smtClean="0">
                <a:solidFill>
                  <a:srgbClr val="002060"/>
                </a:solidFill>
                <a:latin typeface="Arial" panose="020B0604020202020204" pitchFamily="34" charset="0"/>
                <a:cs typeface="Arial" panose="020B0604020202020204" pitchFamily="34" charset="0"/>
              </a:rPr>
              <a:t>салтырь </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книга с молитвами;</a:t>
            </a:r>
          </a:p>
          <a:p>
            <a:r>
              <a:rPr lang="ru-RU" altLang="ru-RU" sz="2800" b="1" i="1" dirty="0" smtClean="0">
                <a:solidFill>
                  <a:srgbClr val="002060"/>
                </a:solidFill>
                <a:latin typeface="Arial" panose="020B0604020202020204" pitchFamily="34" charset="0"/>
                <a:cs typeface="Arial" panose="020B0604020202020204" pitchFamily="34" charset="0"/>
              </a:rPr>
              <a:t>иерей </a:t>
            </a:r>
            <a:r>
              <a:rPr lang="ru-RU" altLang="ru-RU" sz="2800" dirty="0">
                <a:solidFill>
                  <a:srgbClr val="002060"/>
                </a:solidFill>
                <a:latin typeface="Arial" panose="020B0604020202020204" pitchFamily="34" charset="0"/>
                <a:cs typeface="Arial" panose="020B0604020202020204" pitchFamily="34" charset="0"/>
              </a:rPr>
              <a:t>– </a:t>
            </a:r>
            <a:r>
              <a:rPr lang="ru-RU" altLang="ru-RU" sz="2800" dirty="0" smtClean="0">
                <a:solidFill>
                  <a:srgbClr val="002060"/>
                </a:solidFill>
                <a:latin typeface="Arial" panose="020B0604020202020204" pitchFamily="34" charset="0"/>
                <a:cs typeface="Arial" panose="020B0604020202020204" pitchFamily="34" charset="0"/>
              </a:rPr>
              <a:t>священник;</a:t>
            </a:r>
            <a:endParaRPr lang="ru-RU" altLang="ru-RU" sz="2800" dirty="0">
              <a:solidFill>
                <a:srgbClr val="002060"/>
              </a:solidFill>
              <a:latin typeface="Arial" panose="020B0604020202020204" pitchFamily="34" charset="0"/>
              <a:cs typeface="Arial" panose="020B0604020202020204" pitchFamily="34" charset="0"/>
            </a:endParaRPr>
          </a:p>
          <a:p>
            <a:r>
              <a:rPr lang="ru-RU" altLang="ru-RU" sz="2800" b="1" i="1" dirty="0" smtClean="0">
                <a:solidFill>
                  <a:srgbClr val="002060"/>
                </a:solidFill>
                <a:latin typeface="Arial" panose="020B0604020202020204" pitchFamily="34" charset="0"/>
                <a:cs typeface="Arial" panose="020B0604020202020204" pitchFamily="34" charset="0"/>
              </a:rPr>
              <a:t>козья </a:t>
            </a:r>
            <a:r>
              <a:rPr lang="ru-RU" altLang="ru-RU" sz="2800" b="1" i="1" dirty="0">
                <a:solidFill>
                  <a:srgbClr val="002060"/>
                </a:solidFill>
                <a:latin typeface="Arial" panose="020B0604020202020204" pitchFamily="34" charset="0"/>
                <a:cs typeface="Arial" panose="020B0604020202020204" pitchFamily="34" charset="0"/>
              </a:rPr>
              <a:t>ножка</a:t>
            </a:r>
            <a:r>
              <a:rPr lang="ru-RU" altLang="ru-RU" sz="2800" dirty="0">
                <a:solidFill>
                  <a:srgbClr val="002060"/>
                </a:solidFill>
                <a:latin typeface="Arial" panose="020B0604020202020204" pitchFamily="34" charset="0"/>
                <a:cs typeface="Arial" panose="020B0604020202020204" pitchFamily="34" charset="0"/>
              </a:rPr>
              <a:t> – специальный крючок для выдергивания зубов.</a:t>
            </a:r>
          </a:p>
        </p:txBody>
      </p:sp>
      <p:pic>
        <p:nvPicPr>
          <p:cNvPr id="6"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0707" y="3042252"/>
            <a:ext cx="2593975" cy="33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05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ГЛАВНЫЕ ГЕРОИ</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600374" y="1422081"/>
            <a:ext cx="6729816" cy="481724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b="1" u="sng" dirty="0" smtClean="0">
                <a:solidFill>
                  <a:srgbClr val="002060"/>
                </a:solidFill>
                <a:latin typeface="Arial" panose="020B0604020202020204" pitchFamily="34" charset="0"/>
                <a:cs typeface="Arial" panose="020B0604020202020204" pitchFamily="34" charset="0"/>
              </a:rPr>
              <a:t>Фельдшер </a:t>
            </a:r>
            <a:r>
              <a:rPr lang="ru-RU" altLang="ru-RU" sz="2800" b="1" u="sng" dirty="0" smtClean="0">
                <a:solidFill>
                  <a:srgbClr val="002060"/>
                </a:solidFill>
                <a:latin typeface="Arial" panose="020B0604020202020204" pitchFamily="34" charset="0"/>
                <a:cs typeface="Arial" panose="020B0604020202020204" pitchFamily="34" charset="0"/>
              </a:rPr>
              <a:t>Курятин</a:t>
            </a:r>
            <a:endParaRPr lang="ru-RU" altLang="ru-RU" sz="2800" b="1" u="sng" dirty="0" smtClean="0">
              <a:solidFill>
                <a:srgbClr val="002060"/>
              </a:solidFill>
              <a:latin typeface="Arial" panose="020B0604020202020204" pitchFamily="34" charset="0"/>
              <a:cs typeface="Arial" panose="020B0604020202020204" pitchFamily="34" charset="0"/>
            </a:endParaRPr>
          </a:p>
          <a:p>
            <a:pPr algn="ctr"/>
            <a:r>
              <a:rPr lang="ru-RU" altLang="ru-RU" sz="2800" dirty="0" smtClean="0">
                <a:solidFill>
                  <a:srgbClr val="002060"/>
                </a:solidFill>
                <a:latin typeface="Arial" panose="020B0604020202020204" pitchFamily="34" charset="0"/>
                <a:cs typeface="Arial" panose="020B0604020202020204" pitchFamily="34" charset="0"/>
              </a:rPr>
              <a:t>Невежественный </a:t>
            </a:r>
            <a:r>
              <a:rPr lang="ru-RU" altLang="ru-RU" sz="2800" dirty="0">
                <a:solidFill>
                  <a:srgbClr val="002060"/>
                </a:solidFill>
                <a:latin typeface="Arial" panose="020B0604020202020204" pitchFamily="34" charset="0"/>
                <a:cs typeface="Arial" panose="020B0604020202020204" pitchFamily="34" charset="0"/>
              </a:rPr>
              <a:t>и самовлюбленный человек, небрежно относящийся к своей профессии. Он позволяет себе курить в медицинском кабинете, где должно быть чисто и стерильно. Курятин - льстец и лицемер. Он считает себя выше дьякона из-за своей образованности, но, как видно в итоге, медицинский работник из него выходит никудышный</a:t>
            </a:r>
            <a:r>
              <a:rPr lang="ru-RU" alt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11" name="Picture 9" descr="Картинки по запросу Толстый человек лет сорока, в поношенной чечунчовой жакетке и в истрепанных триковых брю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29" y="1651547"/>
            <a:ext cx="3606619" cy="466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203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ГЛАВНЫЕ ГЕРОИ</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439785" y="1289664"/>
            <a:ext cx="7626424" cy="5262979"/>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b="1" u="sng" dirty="0" smtClean="0">
                <a:solidFill>
                  <a:srgbClr val="002060"/>
                </a:solidFill>
                <a:latin typeface="Arial" panose="020B0604020202020204" pitchFamily="34" charset="0"/>
                <a:cs typeface="Arial" panose="020B0604020202020204" pitchFamily="34" charset="0"/>
              </a:rPr>
              <a:t>Дьячок </a:t>
            </a:r>
            <a:r>
              <a:rPr lang="ru-RU" altLang="ru-RU" sz="2800" b="1" u="sng" dirty="0" smtClean="0">
                <a:solidFill>
                  <a:srgbClr val="002060"/>
                </a:solidFill>
                <a:latin typeface="Arial" panose="020B0604020202020204" pitchFamily="34" charset="0"/>
                <a:cs typeface="Arial" panose="020B0604020202020204" pitchFamily="34" charset="0"/>
              </a:rPr>
              <a:t>Вонмигласов</a:t>
            </a:r>
            <a:endParaRPr lang="ru-RU" altLang="ru-RU" sz="2800" b="1" u="sng" dirty="0" smtClean="0">
              <a:solidFill>
                <a:srgbClr val="002060"/>
              </a:solidFill>
              <a:latin typeface="Arial" panose="020B0604020202020204" pitchFamily="34" charset="0"/>
              <a:cs typeface="Arial" panose="020B0604020202020204" pitchFamily="34" charset="0"/>
            </a:endParaRPr>
          </a:p>
          <a:p>
            <a:pPr algn="ctr"/>
            <a:r>
              <a:rPr lang="ru-RU" altLang="ru-RU" sz="2800" dirty="0" smtClean="0">
                <a:solidFill>
                  <a:srgbClr val="002060"/>
                </a:solidFill>
                <a:latin typeface="Arial" panose="020B0604020202020204" pitchFamily="34" charset="0"/>
                <a:cs typeface="Arial" panose="020B0604020202020204" pitchFamily="34" charset="0"/>
              </a:rPr>
              <a:t>Набожный </a:t>
            </a:r>
            <a:r>
              <a:rPr lang="ru-RU" altLang="ru-RU" sz="2800" dirty="0">
                <a:solidFill>
                  <a:srgbClr val="002060"/>
                </a:solidFill>
                <a:latin typeface="Arial" panose="020B0604020202020204" pitchFamily="34" charset="0"/>
                <a:cs typeface="Arial" panose="020B0604020202020204" pitchFamily="34" charset="0"/>
              </a:rPr>
              <a:t>и суеверный человек, который старается обойти стороной все новое и современное. Сначала он пытается вылечить зуб народными методами. Но только когда боль становится невыносимой, дьячок решает обратиться к докторам</a:t>
            </a:r>
            <a:r>
              <a:rPr lang="ru-RU" alt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a:p>
            <a:pPr algn="ctr"/>
            <a:r>
              <a:rPr lang="ru-RU" altLang="ru-RU" sz="2800" dirty="0">
                <a:solidFill>
                  <a:srgbClr val="002060"/>
                </a:solidFill>
                <a:latin typeface="Arial" panose="020B0604020202020204" pitchFamily="34" charset="0"/>
                <a:cs typeface="Arial" panose="020B0604020202020204" pitchFamily="34" charset="0"/>
              </a:rPr>
              <a:t>В разговоре Вонмигласов льстит фельдшеру, чтобы плата за услугу была меньше. Но, когда операция не венчается успехом, он показывает свое инстинкте отношение к Курятину и бранит </a:t>
            </a:r>
            <a:r>
              <a:rPr lang="ru-RU" altLang="ru-RU" sz="2800" dirty="0" smtClean="0">
                <a:solidFill>
                  <a:srgbClr val="002060"/>
                </a:solidFill>
                <a:latin typeface="Arial" panose="020B0604020202020204" pitchFamily="34" charset="0"/>
                <a:cs typeface="Arial" panose="020B0604020202020204" pitchFamily="34" charset="0"/>
              </a:rPr>
              <a:t>его.</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7170" name="Picture 2" descr="https://deti-skazki.ru/wp-content/uploads/2020/07/hirurgiya-%E2%80%94-chehov-anton-pavlovich.jpg"/>
          <p:cNvPicPr>
            <a:picLocks noChangeAspect="1" noChangeArrowheads="1"/>
          </p:cNvPicPr>
          <p:nvPr/>
        </p:nvPicPr>
        <p:blipFill rotWithShape="1">
          <a:blip r:embed="rId3">
            <a:extLst>
              <a:ext uri="{28A0092B-C50C-407E-A947-70E740481C1C}">
                <a14:useLocalDpi xmlns:a14="http://schemas.microsoft.com/office/drawing/2010/main" val="0"/>
              </a:ext>
            </a:extLst>
          </a:blip>
          <a:srcRect l="48380"/>
          <a:stretch/>
        </p:blipFill>
        <p:spPr bwMode="auto">
          <a:xfrm>
            <a:off x="8537589" y="1520465"/>
            <a:ext cx="3144659"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33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ФАМИЛИИ ГЕРОЕВ</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600374" y="1712583"/>
            <a:ext cx="6545009"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Фамилия Курятин придает его образу характеристику человека курящего и ассоциацию со словом «курица». «Как курица лапой», «куриные мозги» – такой человек не умеет что-либо делать хорошо и глуп.</a:t>
            </a:r>
          </a:p>
        </p:txBody>
      </p:sp>
      <p:pic>
        <p:nvPicPr>
          <p:cNvPr id="8" name="Picture 7" descr="Картинки по запросу мокрая куриц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164" y="2783737"/>
            <a:ext cx="4080084" cy="307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ФАМИЛИИ ГЕРОЕВ</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548121" y="1858124"/>
            <a:ext cx="7407159" cy="403187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Фамилия «Вонмигласов» происходит от восклицания «</a:t>
            </a:r>
            <a:r>
              <a:rPr lang="ru-RU" altLang="ru-RU" sz="3200" dirty="0" err="1">
                <a:solidFill>
                  <a:srgbClr val="002060"/>
                </a:solidFill>
                <a:latin typeface="Arial" panose="020B0604020202020204" pitchFamily="34" charset="0"/>
                <a:cs typeface="Arial" panose="020B0604020202020204" pitchFamily="34" charset="0"/>
              </a:rPr>
              <a:t>Вонмем</a:t>
            </a:r>
            <a:r>
              <a:rPr lang="ru-RU" altLang="ru-RU" sz="3200" dirty="0">
                <a:solidFill>
                  <a:srgbClr val="002060"/>
                </a:solidFill>
                <a:latin typeface="Arial" panose="020B0604020202020204" pitchFamily="34" charset="0"/>
                <a:cs typeface="Arial" panose="020B0604020202020204" pitchFamily="34" charset="0"/>
              </a:rPr>
              <a:t>», повторяющегося во время церковной службы. Такие фамилии давались ученикам в семинариях</a:t>
            </a:r>
            <a:r>
              <a:rPr lang="ru-RU" altLang="ru-RU" sz="3200" dirty="0" smtClean="0">
                <a:solidFill>
                  <a:srgbClr val="002060"/>
                </a:solidFill>
                <a:latin typeface="Arial" panose="020B0604020202020204" pitchFamily="34" charset="0"/>
                <a:cs typeface="Arial" panose="020B0604020202020204" pitchFamily="34" charset="0"/>
              </a:rPr>
              <a:t>.</a:t>
            </a:r>
            <a:r>
              <a:rPr lang="ru-RU" altLang="ru-RU" sz="3200" dirty="0">
                <a:solidFill>
                  <a:srgbClr val="002060"/>
                </a:solidFill>
                <a:latin typeface="Arial" panose="020B0604020202020204" pitchFamily="34" charset="0"/>
                <a:cs typeface="Arial" panose="020B0604020202020204" pitchFamily="34" charset="0"/>
              </a:rPr>
              <a:t> Фамилия дьячка – означает: «Внимайте! ». Он пришел в больницу с бедой, чтобы ему оказали </a:t>
            </a:r>
            <a:r>
              <a:rPr lang="ru-RU" altLang="ru-RU" sz="3200" dirty="0" smtClean="0">
                <a:solidFill>
                  <a:srgbClr val="002060"/>
                </a:solidFill>
                <a:latin typeface="Arial" panose="020B0604020202020204" pitchFamily="34" charset="0"/>
                <a:cs typeface="Arial" panose="020B0604020202020204" pitchFamily="34" charset="0"/>
              </a:rPr>
              <a:t>внимание</a:t>
            </a:r>
            <a:r>
              <a:rPr lang="ru-RU" altLang="ru-RU" sz="3200" dirty="0">
                <a:solidFill>
                  <a:srgbClr val="002060"/>
                </a:solidFill>
                <a:latin typeface="Arial" panose="020B0604020202020204" pitchFamily="34" charset="0"/>
                <a:cs typeface="Arial" panose="020B0604020202020204" pitchFamily="34" charset="0"/>
              </a:rPr>
              <a:t>.</a:t>
            </a:r>
          </a:p>
        </p:txBody>
      </p:sp>
      <p:pic>
        <p:nvPicPr>
          <p:cNvPr id="13314" name="Picture 2" descr="https://2.bp.blogspot.com/-aNyxJgXxpcI/W9-rj4-xaTI/AAAAAAAAAYE/Np1BZxyXic4I-6B_UWIkNHKe4z-5DljMQCLcBGAs/s1600/1.jpg"/>
          <p:cNvPicPr>
            <a:picLocks noChangeAspect="1" noChangeArrowheads="1"/>
          </p:cNvPicPr>
          <p:nvPr/>
        </p:nvPicPr>
        <p:blipFill rotWithShape="1">
          <a:blip r:embed="rId3">
            <a:extLst>
              <a:ext uri="{28A0092B-C50C-407E-A947-70E740481C1C}">
                <a14:useLocalDpi xmlns:a14="http://schemas.microsoft.com/office/drawing/2010/main" val="0"/>
              </a:ext>
            </a:extLst>
          </a:blip>
          <a:srcRect r="59204"/>
          <a:stretch/>
        </p:blipFill>
        <p:spPr bwMode="auto">
          <a:xfrm>
            <a:off x="8755918" y="1571594"/>
            <a:ext cx="2926330" cy="484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15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3" name="Объект 2"/>
          <p:cNvSpPr>
            <a:spLocks noGrp="1"/>
          </p:cNvSpPr>
          <p:nvPr>
            <p:ph sz="half" idx="2"/>
          </p:nvPr>
        </p:nvSpPr>
        <p:spPr>
          <a:xfrm>
            <a:off x="1524000" y="3471162"/>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pic>
        <p:nvPicPr>
          <p:cNvPr id="5124" name="Picture 4" descr="https://ds04.infourok.ru/uploads/ex/0ea2/000ea119-3c982c91/1/img4.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6" t="6952" r="-146" b="4625"/>
          <a:stretch/>
        </p:blipFill>
        <p:spPr bwMode="auto">
          <a:xfrm>
            <a:off x="1672046" y="1270227"/>
            <a:ext cx="9470571" cy="53036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881051" y="326571"/>
            <a:ext cx="9091750" cy="769441"/>
          </a:xfrm>
          <a:prstGeom prst="rect">
            <a:avLst/>
          </a:prstGeom>
        </p:spPr>
        <p:txBody>
          <a:bodyPr wrap="square">
            <a:spAutoFit/>
          </a:bodyPr>
          <a:lstStyle/>
          <a:p>
            <a:pPr algn="ctr"/>
            <a:r>
              <a:rPr lang="ru-RU" sz="4400" b="1" dirty="0">
                <a:solidFill>
                  <a:schemeClr val="bg1"/>
                </a:solidFill>
                <a:latin typeface="Arial" panose="020B0604020202020204" pitchFamily="34" charset="0"/>
                <a:cs typeface="Arial" panose="020B0604020202020204" pitchFamily="34" charset="0"/>
              </a:rPr>
              <a:t>ХАРАКТЕРИСТИКА ГЕРОЕВ</a:t>
            </a:r>
          </a:p>
        </p:txBody>
      </p:sp>
    </p:spTree>
    <p:extLst>
      <p:ext uri="{BB962C8B-B14F-4D97-AF65-F5344CB8AC3E}">
        <p14:creationId xmlns:p14="http://schemas.microsoft.com/office/powerpoint/2010/main" val="108053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ХАРАКТЕРИСТИКА ГЕРОЕВ</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pic>
        <p:nvPicPr>
          <p:cNvPr id="6146" name="Picture 2" descr="https://ds04.infourok.ru/uploads/ex/0ea2/000ea119-3c982c91/1/img3.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3" t="3639" r="4273" b="2682"/>
          <a:stretch/>
        </p:blipFill>
        <p:spPr bwMode="auto">
          <a:xfrm>
            <a:off x="1332413" y="1289665"/>
            <a:ext cx="9955348" cy="508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19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ТЕМА РАССКАЗА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348461" y="1384665"/>
            <a:ext cx="7437001"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b="1" dirty="0">
                <a:solidFill>
                  <a:srgbClr val="002060"/>
                </a:solidFill>
                <a:latin typeface="Arial" panose="020B0604020202020204" pitchFamily="34" charset="0"/>
                <a:cs typeface="Arial" panose="020B0604020202020204" pitchFamily="34" charset="0"/>
              </a:rPr>
              <a:t>Основная тема произведения - </a:t>
            </a:r>
            <a:r>
              <a:rPr lang="ru-RU" altLang="ru-RU" sz="2800" dirty="0">
                <a:solidFill>
                  <a:srgbClr val="002060"/>
                </a:solidFill>
                <a:latin typeface="Arial" panose="020B0604020202020204" pitchFamily="34" charset="0"/>
                <a:cs typeface="Arial" panose="020B0604020202020204" pitchFamily="34" charset="0"/>
              </a:rPr>
              <a:t>это непрофессионализм некоторых работников медицины. Эти люди невежественны и относятся с хладнокровием к своей работе. Свой непрофессионализм они прикрывают вескими терминами и рассуждениями о сложности их профессии. Но на самом деле такие доктора и фельдшера равнодушны к спасению жизни людей, и это неправильно</a:t>
            </a:r>
            <a:r>
              <a:rPr lang="ru-RU" alt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11266" name="Picture 2" descr="https://vseskazki.su/images/chehov/hirurgiy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3837" y="1502229"/>
            <a:ext cx="3618411" cy="476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03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ПОРОКИ В РАССКАЗЕ «ХИРУРГИЯ»</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652626" y="1858123"/>
            <a:ext cx="6780140" cy="397031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base"/>
            <a:r>
              <a:rPr lang="ru-RU" sz="2800" b="1" dirty="0">
                <a:solidFill>
                  <a:srgbClr val="002060"/>
                </a:solidFill>
                <a:latin typeface="Arial" panose="020B0604020202020204" pitchFamily="34" charset="0"/>
                <a:cs typeface="Arial" panose="020B0604020202020204" pitchFamily="34" charset="0"/>
              </a:rPr>
              <a:t>Лень. </a:t>
            </a:r>
            <a:r>
              <a:rPr lang="ru-RU" sz="2800" dirty="0">
                <a:solidFill>
                  <a:srgbClr val="002060"/>
                </a:solidFill>
                <a:latin typeface="Arial" panose="020B0604020202020204" pitchFamily="34" charset="0"/>
                <a:cs typeface="Arial" panose="020B0604020202020204" pitchFamily="34" charset="0"/>
              </a:rPr>
              <a:t>Писатель в рассказе «Хирургия» высмеивает невежество и глупость мещан, которые хотят только зарабатывать, а не работать. Фельдшер не потрудился освоить необходимые навыки и знания и вполне доволен своим непрофессионализмом, надеясь </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на авось</a:t>
            </a:r>
            <a:r>
              <a:rPr lang="ru-RU" sz="2800" dirty="0" smtClean="0">
                <a:solidFill>
                  <a:srgbClr val="002060"/>
                </a:solidFill>
                <a:latin typeface="Arial" panose="020B0604020202020204" pitchFamily="34" charset="0"/>
                <a:cs typeface="Arial" panose="020B0604020202020204" pitchFamily="34" charset="0"/>
              </a:rPr>
              <a:t>».</a:t>
            </a:r>
            <a:r>
              <a:rPr lang="ru-RU" sz="2800" dirty="0">
                <a:solidFill>
                  <a:srgbClr val="002060"/>
                </a:solidFill>
                <a:latin typeface="Arial" panose="020B0604020202020204" pitchFamily="34" charset="0"/>
                <a:cs typeface="Arial" panose="020B0604020202020204" pitchFamily="34" charset="0"/>
              </a:rPr>
              <a:t> </a:t>
            </a:r>
            <a:endParaRPr lang="ru-RU" sz="2000" dirty="0">
              <a:solidFill>
                <a:srgbClr val="002060"/>
              </a:solidFill>
            </a:endParaRPr>
          </a:p>
        </p:txBody>
      </p:sp>
      <p:pic>
        <p:nvPicPr>
          <p:cNvPr id="21506" name="Picture 2" descr="https://illustrators.ru/uploads/illustration/image/1258392/main_20190312153642_000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16934" r="19106" b="17313"/>
          <a:stretch/>
        </p:blipFill>
        <p:spPr bwMode="auto">
          <a:xfrm>
            <a:off x="8294913" y="1715374"/>
            <a:ext cx="3180121" cy="425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5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000" dirty="0" smtClean="0"/>
              <a:t>ПЛАН УРОКА</a:t>
            </a:r>
            <a:endParaRPr lang="ru-RU" sz="4000" dirty="0"/>
          </a:p>
        </p:txBody>
      </p:sp>
      <p:sp>
        <p:nvSpPr>
          <p:cNvPr id="3" name="Объект 2"/>
          <p:cNvSpPr>
            <a:spLocks noGrp="1"/>
          </p:cNvSpPr>
          <p:nvPr>
            <p:ph sz="half" idx="2"/>
          </p:nvPr>
        </p:nvSpPr>
        <p:spPr>
          <a:xfrm>
            <a:off x="694462" y="1656085"/>
            <a:ext cx="11292858" cy="4462760"/>
          </a:xfrm>
        </p:spPr>
        <p:txBody>
          <a:bodyPr/>
          <a:lstStyle/>
          <a:p>
            <a:pPr marL="514350" indent="-514350">
              <a:lnSpc>
                <a:spcPct val="100000"/>
              </a:lnSpc>
              <a:buFont typeface="Wingdings 2" panose="05020102010507070707" pitchFamily="18" charset="2"/>
              <a:buAutoNum type="arabicPeriod"/>
            </a:pPr>
            <a:r>
              <a:rPr lang="ru-RU" sz="3600" dirty="0" smtClean="0">
                <a:solidFill>
                  <a:srgbClr val="002060"/>
                </a:solidFill>
                <a:latin typeface="Arial" pitchFamily="34" charset="0"/>
                <a:cs typeface="Arial" pitchFamily="34" charset="0"/>
              </a:rPr>
              <a:t>История создания рассказа.</a:t>
            </a:r>
          </a:p>
          <a:p>
            <a:pPr marL="514350" indent="-514350">
              <a:lnSpc>
                <a:spcPct val="100000"/>
              </a:lnSpc>
              <a:buFont typeface="Wingdings 2" panose="05020102010507070707" pitchFamily="18" charset="2"/>
              <a:buAutoNum type="arabicPeriod"/>
            </a:pPr>
            <a:r>
              <a:rPr lang="ru-RU" sz="3600" dirty="0" smtClean="0">
                <a:solidFill>
                  <a:srgbClr val="002060"/>
                </a:solidFill>
                <a:latin typeface="Arial" pitchFamily="34" charset="0"/>
                <a:cs typeface="Arial" pitchFamily="34" charset="0"/>
              </a:rPr>
              <a:t>Печать рассказа в журнале «Осколки».</a:t>
            </a:r>
          </a:p>
          <a:p>
            <a:pPr marL="0" indent="0">
              <a:lnSpc>
                <a:spcPct val="100000"/>
              </a:lnSpc>
              <a:buNone/>
            </a:pPr>
            <a:r>
              <a:rPr lang="ru-RU" sz="3600" dirty="0" smtClean="0">
                <a:solidFill>
                  <a:srgbClr val="002060"/>
                </a:solidFill>
                <a:latin typeface="Arial" pitchFamily="34" charset="0"/>
                <a:cs typeface="Arial" pitchFamily="34" charset="0"/>
              </a:rPr>
              <a:t>3. Сборник «Пёстрые рассказы».</a:t>
            </a:r>
          </a:p>
          <a:p>
            <a:pPr marL="0" indent="0">
              <a:lnSpc>
                <a:spcPct val="100000"/>
              </a:lnSpc>
              <a:buNone/>
            </a:pPr>
            <a:r>
              <a:rPr lang="ru-RU" sz="3600" dirty="0" smtClean="0">
                <a:solidFill>
                  <a:srgbClr val="002060"/>
                </a:solidFill>
                <a:latin typeface="Arial" pitchFamily="34" charset="0"/>
                <a:cs typeface="Arial" pitchFamily="34" charset="0"/>
              </a:rPr>
              <a:t>4. Анализ рассказа «Хирургия».</a:t>
            </a:r>
          </a:p>
          <a:p>
            <a:pPr marL="514350" indent="-514350">
              <a:lnSpc>
                <a:spcPct val="100000"/>
              </a:lnSpc>
              <a:buFont typeface="Wingdings 2" panose="05020102010507070707" pitchFamily="18" charset="2"/>
              <a:buAutoNum type="arabicPeriod"/>
            </a:pPr>
            <a:endParaRPr lang="ru-RU" sz="3200" dirty="0" smtClean="0">
              <a:solidFill>
                <a:schemeClr val="accent1">
                  <a:lumMod val="50000"/>
                </a:schemeClr>
              </a:solidFill>
              <a:latin typeface="Arial" pitchFamily="34" charset="0"/>
              <a:cs typeface="Arial" pitchFamily="34" charset="0"/>
            </a:endParaRPr>
          </a:p>
          <a:p>
            <a:pPr marL="514350" indent="-514350">
              <a:lnSpc>
                <a:spcPct val="100000"/>
              </a:lnSpc>
              <a:buFont typeface="Wingdings 2" panose="05020102010507070707" pitchFamily="18" charset="2"/>
              <a:buAutoNum type="arabicPeriod"/>
            </a:pPr>
            <a:endParaRPr lang="ru-RU" sz="3200" dirty="0" smtClean="0">
              <a:solidFill>
                <a:schemeClr val="accent1">
                  <a:lumMod val="50000"/>
                </a:schemeClr>
              </a:solidFill>
              <a:latin typeface="Arial" pitchFamily="34" charset="0"/>
              <a:cs typeface="Arial" pitchFamily="34" charset="0"/>
            </a:endParaRPr>
          </a:p>
          <a:p>
            <a:pPr marL="514350" indent="-514350">
              <a:lnSpc>
                <a:spcPct val="100000"/>
              </a:lnSpc>
              <a:buFont typeface="Wingdings 2" panose="05020102010507070707" pitchFamily="18" charset="2"/>
              <a:buAutoNum type="arabicPeriod"/>
            </a:pPr>
            <a:endParaRPr lang="ru-RU" sz="3200" dirty="0" smtClean="0">
              <a:solidFill>
                <a:schemeClr val="accent1">
                  <a:lumMod val="50000"/>
                </a:schemeClr>
              </a:solidFill>
              <a:latin typeface="Arial" pitchFamily="34" charset="0"/>
              <a:cs typeface="Arial" pitchFamily="34" charset="0"/>
            </a:endParaRPr>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pic>
        <p:nvPicPr>
          <p:cNvPr id="9"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7643" y="3055315"/>
            <a:ext cx="2593975" cy="335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9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fontAlgn="base"/>
            <a:r>
              <a:rPr lang="ru-RU" sz="4400" dirty="0" smtClean="0">
                <a:latin typeface="Arial" panose="020B0604020202020204" pitchFamily="34" charset="0"/>
                <a:cs typeface="Arial" panose="020B0604020202020204" pitchFamily="34" charset="0"/>
              </a:rPr>
              <a:t/>
            </a:r>
            <a:br>
              <a:rPr lang="ru-RU" sz="4400" dirty="0" smtClean="0">
                <a:latin typeface="Arial" panose="020B0604020202020204" pitchFamily="34" charset="0"/>
                <a:cs typeface="Arial" panose="020B0604020202020204" pitchFamily="34" charset="0"/>
              </a:rPr>
            </a:br>
            <a:r>
              <a:rPr lang="ru-RU" sz="4400" dirty="0" smtClean="0">
                <a:latin typeface="Arial" panose="020B0604020202020204" pitchFamily="34" charset="0"/>
                <a:cs typeface="Arial" panose="020B0604020202020204" pitchFamily="34" charset="0"/>
              </a:rPr>
              <a:t>ПОРОКИ В РАССКАЗЕ «ХИРУРГИЯ»</a:t>
            </a:r>
            <a:r>
              <a:rPr lang="ru-RU" sz="4400" dirty="0">
                <a:latin typeface="Arial" panose="020B0604020202020204" pitchFamily="34" charset="0"/>
                <a:cs typeface="Arial" panose="020B0604020202020204" pitchFamily="34" charset="0"/>
              </a:rPr>
              <a:t/>
            </a:r>
            <a:br>
              <a:rPr lang="ru-RU" sz="4400" dirty="0">
                <a:latin typeface="Arial" panose="020B0604020202020204" pitchFamily="34" charset="0"/>
                <a:cs typeface="Arial" panose="020B0604020202020204" pitchFamily="34" charset="0"/>
              </a:rPr>
            </a:b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574767" y="1433357"/>
            <a:ext cx="6061165"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base"/>
            <a:r>
              <a:rPr lang="ru-RU" sz="2800" b="1" dirty="0">
                <a:solidFill>
                  <a:srgbClr val="002060"/>
                </a:solidFill>
                <a:latin typeface="Arial" panose="020B0604020202020204" pitchFamily="34" charset="0"/>
                <a:cs typeface="Arial" panose="020B0604020202020204" pitchFamily="34" charset="0"/>
              </a:rPr>
              <a:t>Лицемерие. </a:t>
            </a:r>
            <a:r>
              <a:rPr lang="ru-RU" sz="2800" dirty="0" smtClean="0">
                <a:solidFill>
                  <a:srgbClr val="002060"/>
                </a:solidFill>
                <a:latin typeface="Arial" panose="020B0604020202020204" pitchFamily="34" charset="0"/>
                <a:cs typeface="Arial" panose="020B0604020202020204" pitchFamily="34" charset="0"/>
              </a:rPr>
              <a:t>Показан очередной </a:t>
            </a:r>
            <a:r>
              <a:rPr lang="ru-RU" sz="2800" dirty="0">
                <a:solidFill>
                  <a:srgbClr val="002060"/>
                </a:solidFill>
                <a:latin typeface="Arial" panose="020B0604020202020204" pitchFamily="34" charset="0"/>
                <a:cs typeface="Arial" panose="020B0604020202020204" pitchFamily="34" charset="0"/>
              </a:rPr>
              <a:t>«</a:t>
            </a:r>
            <a:r>
              <a:rPr lang="ru-RU" sz="2800" dirty="0" smtClean="0">
                <a:solidFill>
                  <a:srgbClr val="002060"/>
                </a:solidFill>
                <a:latin typeface="Arial" panose="020B0604020202020204" pitchFamily="34" charset="0"/>
                <a:cs typeface="Arial" panose="020B0604020202020204" pitchFamily="34" charset="0"/>
              </a:rPr>
              <a:t>хамелеон» Курятин, </a:t>
            </a:r>
            <a:r>
              <a:rPr lang="ru-RU" sz="2800" dirty="0">
                <a:solidFill>
                  <a:srgbClr val="002060"/>
                </a:solidFill>
                <a:latin typeface="Arial" panose="020B0604020202020204" pitchFamily="34" charset="0"/>
                <a:cs typeface="Arial" panose="020B0604020202020204" pitchFamily="34" charset="0"/>
              </a:rPr>
              <a:t>который с пренебрежением относится к дьячку и с восхищением вспоминает о помещике. Неискренность в очередной раз попадает под прицел </a:t>
            </a:r>
            <a:r>
              <a:rPr lang="ru-RU" sz="2800" dirty="0" smtClean="0">
                <a:solidFill>
                  <a:srgbClr val="002060"/>
                </a:solidFill>
                <a:latin typeface="Arial" panose="020B0604020202020204" pitchFamily="34" charset="0"/>
                <a:cs typeface="Arial" panose="020B0604020202020204" pitchFamily="34" charset="0"/>
              </a:rPr>
              <a:t>автора. </a:t>
            </a:r>
            <a:r>
              <a:rPr lang="ru-RU" sz="2800" dirty="0">
                <a:solidFill>
                  <a:srgbClr val="002060"/>
                </a:solidFill>
                <a:latin typeface="Arial" panose="020B0604020202020204" pitchFamily="34" charset="0"/>
                <a:cs typeface="Arial" panose="020B0604020202020204" pitchFamily="34" charset="0"/>
              </a:rPr>
              <a:t>З</a:t>
            </a:r>
            <a:r>
              <a:rPr lang="ru-RU" sz="2800" dirty="0" smtClean="0">
                <a:solidFill>
                  <a:srgbClr val="002060"/>
                </a:solidFill>
                <a:latin typeface="Arial" panose="020B0604020202020204" pitchFamily="34" charset="0"/>
                <a:cs typeface="Arial" panose="020B0604020202020204" pitchFamily="34" charset="0"/>
              </a:rPr>
              <a:t>десь </a:t>
            </a:r>
            <a:r>
              <a:rPr lang="ru-RU" sz="2800" dirty="0">
                <a:solidFill>
                  <a:srgbClr val="002060"/>
                </a:solidFill>
                <a:latin typeface="Arial" panose="020B0604020202020204" pitchFamily="34" charset="0"/>
                <a:cs typeface="Arial" panose="020B0604020202020204" pitchFamily="34" charset="0"/>
              </a:rPr>
              <a:t>же прослеживается проблема социального неравенства: медицина для богатого лучше, чем для бедного.</a:t>
            </a:r>
          </a:p>
        </p:txBody>
      </p:sp>
      <p:pic>
        <p:nvPicPr>
          <p:cNvPr id="23554" name="Picture 2" descr="https://school-10.ru/wp-content/uploads/2019/04/Sochinenie_analiz_rasskaza_hirurgiya_chehov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006" y="1407231"/>
            <a:ext cx="4732808"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70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391299"/>
            <a:ext cx="10963672" cy="601526"/>
          </a:xfrm>
        </p:spPr>
        <p:txBody>
          <a:bodyPr>
            <a:noAutofit/>
          </a:bodyPr>
          <a:lstStyle/>
          <a:p>
            <a:pPr algn="ctr"/>
            <a:r>
              <a:rPr lang="ru-RU" sz="4400" dirty="0" smtClean="0"/>
              <a:t>ПОРОКИ В РАССКАЗЕ «ХИРУРГИЯ»</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1031452" y="1688305"/>
            <a:ext cx="6145201"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base"/>
            <a:r>
              <a:rPr lang="ru-RU" sz="2800" b="1" dirty="0">
                <a:solidFill>
                  <a:srgbClr val="002060"/>
                </a:solidFill>
                <a:latin typeface="Arial" panose="020B0604020202020204" pitchFamily="34" charset="0"/>
                <a:cs typeface="Arial" panose="020B0604020202020204" pitchFamily="34" charset="0"/>
              </a:rPr>
              <a:t>Ханжество. </a:t>
            </a:r>
            <a:r>
              <a:rPr lang="ru-RU" sz="2800" dirty="0">
                <a:solidFill>
                  <a:srgbClr val="002060"/>
                </a:solidFill>
                <a:latin typeface="Arial" panose="020B0604020202020204" pitchFamily="34" charset="0"/>
                <a:cs typeface="Arial" panose="020B0604020202020204" pitchFamily="34" charset="0"/>
              </a:rPr>
              <a:t>Дьяк крестится и на бутыль, его религиозное чувство сводится к соблюдению обычаев. Ему важно, что люди подумают, поэтому показная </a:t>
            </a:r>
            <a:r>
              <a:rPr lang="ru-RU" sz="2800" dirty="0" smtClean="0">
                <a:solidFill>
                  <a:srgbClr val="002060"/>
                </a:solidFill>
                <a:latin typeface="Arial" panose="020B0604020202020204" pitchFamily="34" charset="0"/>
                <a:cs typeface="Arial" panose="020B0604020202020204" pitchFamily="34" charset="0"/>
              </a:rPr>
              <a:t>вера </a:t>
            </a:r>
            <a:r>
              <a:rPr lang="ru-RU" sz="2800" dirty="0">
                <a:solidFill>
                  <a:srgbClr val="002060"/>
                </a:solidFill>
                <a:latin typeface="Arial" panose="020B0604020202020204" pitchFamily="34" charset="0"/>
                <a:cs typeface="Arial" panose="020B0604020202020204" pitchFamily="34" charset="0"/>
              </a:rPr>
              <a:t>– его неизменный спутник</a:t>
            </a:r>
            <a:r>
              <a:rPr lang="ru-RU" sz="2800" dirty="0" smtClean="0">
                <a:solidFill>
                  <a:srgbClr val="002060"/>
                </a:solidFill>
                <a:latin typeface="Arial" panose="020B0604020202020204" pitchFamily="34" charset="0"/>
                <a:cs typeface="Arial" panose="020B0604020202020204" pitchFamily="34" charset="0"/>
              </a:rPr>
              <a:t>.</a:t>
            </a:r>
          </a:p>
          <a:p>
            <a:pPr algn="ctr" fontAlgn="base"/>
            <a:r>
              <a:rPr lang="ru-RU" sz="2800" b="1" dirty="0" smtClean="0">
                <a:solidFill>
                  <a:srgbClr val="002060"/>
                </a:solidFill>
                <a:latin typeface="Arial" panose="020B0604020202020204" pitchFamily="34" charset="0"/>
                <a:cs typeface="Arial" panose="020B0604020202020204" pitchFamily="34" charset="0"/>
              </a:rPr>
              <a:t>Ханжество</a:t>
            </a:r>
            <a:r>
              <a:rPr lang="ru-RU" sz="2800" dirty="0" smtClean="0">
                <a:solidFill>
                  <a:srgbClr val="002060"/>
                </a:solidFill>
                <a:latin typeface="Arial" panose="020B0604020202020204" pitchFamily="34" charset="0"/>
                <a:cs typeface="Arial" panose="020B0604020202020204" pitchFamily="34" charset="0"/>
              </a:rPr>
              <a:t> – показная форма благочестия и набожности при тайной или явной неверности исповедуемым идеям.</a:t>
            </a:r>
            <a:endParaRPr lang="ru-RU" sz="2800" dirty="0">
              <a:solidFill>
                <a:srgbClr val="002060"/>
              </a:solidFill>
              <a:latin typeface="Arial" panose="020B0604020202020204" pitchFamily="34" charset="0"/>
              <a:cs typeface="Arial" panose="020B0604020202020204" pitchFamily="34" charset="0"/>
            </a:endParaRPr>
          </a:p>
        </p:txBody>
      </p:sp>
      <p:pic>
        <p:nvPicPr>
          <p:cNvPr id="22530" name="Picture 2" descr="https://ds04.infourok.ru/uploads/ex/107d/0013234c-dbb1782b/img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70" t="21509" r="65702" b="10681"/>
          <a:stretch/>
        </p:blipFill>
        <p:spPr bwMode="auto">
          <a:xfrm>
            <a:off x="8464731" y="1407231"/>
            <a:ext cx="3095898" cy="50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455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391299"/>
            <a:ext cx="10963672" cy="601526"/>
          </a:xfrm>
        </p:spPr>
        <p:txBody>
          <a:bodyPr>
            <a:noAutofit/>
          </a:bodyPr>
          <a:lstStyle/>
          <a:p>
            <a:pPr algn="ctr"/>
            <a:r>
              <a:rPr lang="ru-RU" sz="4400" dirty="0" smtClean="0"/>
              <a:t>ОТКРЫТЫЙ ФИНАЛ</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457201" y="1280161"/>
            <a:ext cx="7249885" cy="5262979"/>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base"/>
            <a:r>
              <a:rPr lang="ru-RU" sz="2400" dirty="0">
                <a:solidFill>
                  <a:srgbClr val="002060"/>
                </a:solidFill>
                <a:latin typeface="Arial" panose="020B0604020202020204" pitchFamily="34" charset="0"/>
                <a:cs typeface="Arial" panose="020B0604020202020204" pitchFamily="34" charset="0"/>
              </a:rPr>
              <a:t>У </a:t>
            </a:r>
            <a:r>
              <a:rPr lang="ru-RU" sz="2400" dirty="0" err="1" smtClean="0">
                <a:solidFill>
                  <a:srgbClr val="002060"/>
                </a:solidFill>
                <a:latin typeface="Arial" panose="020B0604020202020204" pitchFamily="34" charset="0"/>
                <a:cs typeface="Arial" panose="020B0604020202020204" pitchFamily="34" charset="0"/>
              </a:rPr>
              <a:t>А.П.Чехова</a:t>
            </a:r>
            <a:r>
              <a:rPr lang="ru-RU" sz="2400" dirty="0" smtClean="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во многих произведениях остается открытым финал, так и здесь все заканчивается многоточием: «Дьячок берет со стола свою просфору и, придерживая щеку рукой, уходит восвояси…». Казалось бы, автор не дает ответа на поставленные вопросы. Однако это мнение ошибочно. Незаконченное повествование дает пищу для фантазии. Мысли читателя довершают картину: служитель церкви рассказал о случившемся прихожанам, </a:t>
            </a:r>
            <a:r>
              <a:rPr lang="ru-RU" sz="2400" dirty="0" smtClean="0">
                <a:solidFill>
                  <a:srgbClr val="002060"/>
                </a:solidFill>
                <a:latin typeface="Arial" panose="020B0604020202020204" pitchFamily="34" charset="0"/>
                <a:cs typeface="Arial" panose="020B0604020202020204" pitchFamily="34" charset="0"/>
              </a:rPr>
              <a:t>те </a:t>
            </a:r>
            <a:r>
              <a:rPr lang="ru-RU" sz="2400" dirty="0">
                <a:solidFill>
                  <a:srgbClr val="002060"/>
                </a:solidFill>
                <a:latin typeface="Arial" panose="020B0604020202020204" pitchFamily="34" charset="0"/>
                <a:cs typeface="Arial" panose="020B0604020202020204" pitchFamily="34" charset="0"/>
              </a:rPr>
              <a:t>зарубили себе на носу, что лечиться не надо. Таким образом, несчастный фельдшер опорочил профессию, и теперь нет доверия не только ему, но и всем врачам.</a:t>
            </a:r>
          </a:p>
        </p:txBody>
      </p:sp>
      <p:pic>
        <p:nvPicPr>
          <p:cNvPr id="20482" name="Picture 2" descr="https://pbs.twimg.com/media/Dhep_iiWAAA_vN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944" y="1359418"/>
            <a:ext cx="4086246" cy="510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80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378236"/>
            <a:ext cx="10963672" cy="601526"/>
          </a:xfrm>
        </p:spPr>
        <p:txBody>
          <a:bodyPr>
            <a:noAutofit/>
          </a:bodyPr>
          <a:lstStyle/>
          <a:p>
            <a:pPr algn="ctr"/>
            <a:r>
              <a:rPr lang="ru-RU" sz="4400" dirty="0" smtClean="0"/>
              <a:t>ГЛАВНАЯ МЫСЛЬ</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383302" y="1446420"/>
            <a:ext cx="6879645"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400" dirty="0" err="1" smtClean="0">
                <a:solidFill>
                  <a:srgbClr val="002060"/>
                </a:solidFill>
                <a:latin typeface="Arial" panose="020B0604020202020204" pitchFamily="34" charset="0"/>
                <a:cs typeface="Arial" panose="020B0604020202020204" pitchFamily="34" charset="0"/>
              </a:rPr>
              <a:t>А.П.Чехов</a:t>
            </a:r>
            <a:r>
              <a:rPr lang="ru-RU" altLang="ru-RU" sz="2400" dirty="0" smtClean="0">
                <a:solidFill>
                  <a:srgbClr val="002060"/>
                </a:solidFill>
                <a:latin typeface="Arial" panose="020B0604020202020204" pitchFamily="34" charset="0"/>
                <a:cs typeface="Arial" panose="020B0604020202020204" pitchFamily="34" charset="0"/>
              </a:rPr>
              <a:t> </a:t>
            </a:r>
            <a:r>
              <a:rPr lang="ru-RU" altLang="ru-RU" sz="2400" dirty="0">
                <a:solidFill>
                  <a:srgbClr val="002060"/>
                </a:solidFill>
                <a:latin typeface="Arial" panose="020B0604020202020204" pitchFamily="34" charset="0"/>
                <a:cs typeface="Arial" panose="020B0604020202020204" pitchFamily="34" charset="0"/>
              </a:rPr>
              <a:t>в своих произведениях не выносит главную мысль понятными словами. Читатель сам должен понять, что именно хотел донести до него автор</a:t>
            </a:r>
            <a:r>
              <a:rPr lang="ru-RU" altLang="ru-RU" sz="2400" dirty="0" smtClean="0">
                <a:solidFill>
                  <a:srgbClr val="002060"/>
                </a:solidFill>
                <a:latin typeface="Arial" panose="020B0604020202020204" pitchFamily="34" charset="0"/>
                <a:cs typeface="Arial" panose="020B0604020202020204" pitchFamily="34" charset="0"/>
              </a:rPr>
              <a:t>.</a:t>
            </a:r>
            <a:endParaRPr lang="ru-RU" altLang="ru-RU" sz="2400" dirty="0">
              <a:solidFill>
                <a:srgbClr val="002060"/>
              </a:solidFill>
              <a:latin typeface="Arial" panose="020B0604020202020204" pitchFamily="34" charset="0"/>
              <a:cs typeface="Arial" panose="020B0604020202020204" pitchFamily="34" charset="0"/>
            </a:endParaRPr>
          </a:p>
          <a:p>
            <a:pPr algn="ctr"/>
            <a:r>
              <a:rPr lang="ru-RU" altLang="ru-RU" sz="2400" dirty="0" err="1" smtClean="0">
                <a:solidFill>
                  <a:srgbClr val="002060"/>
                </a:solidFill>
                <a:latin typeface="Arial" panose="020B0604020202020204" pitchFamily="34" charset="0"/>
                <a:cs typeface="Arial" panose="020B0604020202020204" pitchFamily="34" charset="0"/>
              </a:rPr>
              <a:t>А.П.Чехову</a:t>
            </a:r>
            <a:r>
              <a:rPr lang="ru-RU" altLang="ru-RU" sz="2400" dirty="0" smtClean="0">
                <a:solidFill>
                  <a:srgbClr val="002060"/>
                </a:solidFill>
                <a:latin typeface="Arial" panose="020B0604020202020204" pitchFamily="34" charset="0"/>
                <a:cs typeface="Arial" panose="020B0604020202020204" pitchFamily="34" charset="0"/>
              </a:rPr>
              <a:t> </a:t>
            </a:r>
            <a:r>
              <a:rPr lang="ru-RU" altLang="ru-RU" sz="2400" dirty="0">
                <a:solidFill>
                  <a:srgbClr val="002060"/>
                </a:solidFill>
                <a:latin typeface="Arial" panose="020B0604020202020204" pitchFamily="34" charset="0"/>
                <a:cs typeface="Arial" panose="020B0604020202020204" pitchFamily="34" charset="0"/>
              </a:rPr>
              <a:t>совсем не нравился непрофессионализм работников медицины. Своим рассказом он пытается донести до нас, что нельзя не обращать </a:t>
            </a:r>
            <a:r>
              <a:rPr lang="ru-RU" altLang="ru-RU" sz="2400" dirty="0" smtClean="0">
                <a:solidFill>
                  <a:srgbClr val="002060"/>
                </a:solidFill>
                <a:latin typeface="Arial" panose="020B0604020202020204" pitchFamily="34" charset="0"/>
                <a:cs typeface="Arial" panose="020B0604020202020204" pitchFamily="34" charset="0"/>
              </a:rPr>
              <a:t>внимания </a:t>
            </a:r>
            <a:r>
              <a:rPr lang="ru-RU" altLang="ru-RU" sz="2400" dirty="0">
                <a:solidFill>
                  <a:srgbClr val="002060"/>
                </a:solidFill>
                <a:latin typeface="Arial" panose="020B0604020202020204" pitchFamily="34" charset="0"/>
                <a:cs typeface="Arial" panose="020B0604020202020204" pitchFamily="34" charset="0"/>
              </a:rPr>
              <a:t>на существование таких кадров в больнице. Ведь спасение жизней людей - это очень важно. Поэтому в медицине должны быть только профессионалы, любящие своё дело всей душой</a:t>
            </a:r>
            <a:r>
              <a:rPr lang="ru-RU" altLang="ru-RU" sz="2400" dirty="0" smtClean="0">
                <a:solidFill>
                  <a:srgbClr val="002060"/>
                </a:solidFill>
                <a:latin typeface="Arial" panose="020B0604020202020204" pitchFamily="34" charset="0"/>
                <a:cs typeface="Arial" panose="020B0604020202020204" pitchFamily="34" charset="0"/>
              </a:rPr>
              <a:t>.</a:t>
            </a:r>
            <a:endParaRPr lang="ru-RU" altLang="ru-RU" sz="2400" dirty="0">
              <a:solidFill>
                <a:srgbClr val="002060"/>
              </a:solidFill>
              <a:latin typeface="Arial" panose="020B0604020202020204" pitchFamily="34" charset="0"/>
              <a:cs typeface="Arial" panose="020B0604020202020204" pitchFamily="34" charset="0"/>
            </a:endParaRPr>
          </a:p>
        </p:txBody>
      </p:sp>
      <p:pic>
        <p:nvPicPr>
          <p:cNvPr id="4099" name="Picture 3" descr="https://ds04.infourok.ru/uploads/ex/0efb/0009e682-696ca183/img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662" y="1600234"/>
            <a:ext cx="4444422" cy="450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55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04362"/>
            <a:ext cx="10963672" cy="601526"/>
          </a:xfrm>
        </p:spPr>
        <p:txBody>
          <a:bodyPr>
            <a:noAutofit/>
          </a:bodyPr>
          <a:lstStyle/>
          <a:p>
            <a:pPr algn="ctr"/>
            <a:r>
              <a:rPr lang="ru-RU" sz="4400" dirty="0" smtClean="0"/>
              <a:t>ЧЕМУ УЧИТ РАССКАЗ?</a:t>
            </a:r>
            <a:endParaRPr lang="ru-RU" sz="4400" dirty="0"/>
          </a:p>
        </p:txBody>
      </p:sp>
      <p:sp>
        <p:nvSpPr>
          <p:cNvPr id="7" name="Text Box 9"/>
          <p:cNvSpPr txBox="1">
            <a:spLocks noChangeArrowheads="1"/>
          </p:cNvSpPr>
          <p:nvPr/>
        </p:nvSpPr>
        <p:spPr bwMode="auto">
          <a:xfrm>
            <a:off x="535059" y="1519518"/>
            <a:ext cx="6109708"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smtClean="0">
                <a:solidFill>
                  <a:srgbClr val="002060"/>
                </a:solidFill>
                <a:latin typeface="Arial" panose="020B0604020202020204" pitchFamily="34" charset="0"/>
                <a:cs typeface="Arial" panose="020B0604020202020204" pitchFamily="34" charset="0"/>
              </a:rPr>
              <a:t>К </a:t>
            </a:r>
            <a:r>
              <a:rPr lang="ru-RU" altLang="ru-RU" sz="2800" dirty="0">
                <a:solidFill>
                  <a:srgbClr val="002060"/>
                </a:solidFill>
                <a:latin typeface="Arial" panose="020B0604020202020204" pitchFamily="34" charset="0"/>
                <a:cs typeface="Arial" panose="020B0604020202020204" pitchFamily="34" charset="0"/>
              </a:rPr>
              <a:t>выбранной профессии нужно относиться с умом и любовью. Нужно </a:t>
            </a:r>
            <a:r>
              <a:rPr lang="ru-RU" altLang="ru-RU" sz="2800" dirty="0" err="1">
                <a:solidFill>
                  <a:srgbClr val="002060"/>
                </a:solidFill>
                <a:latin typeface="Arial" panose="020B0604020202020204" pitchFamily="34" charset="0"/>
                <a:cs typeface="Arial" panose="020B0604020202020204" pitchFamily="34" charset="0"/>
              </a:rPr>
              <a:t>саморазвиваться</a:t>
            </a:r>
            <a:r>
              <a:rPr lang="ru-RU" altLang="ru-RU" sz="2800" dirty="0">
                <a:solidFill>
                  <a:srgbClr val="002060"/>
                </a:solidFill>
                <a:latin typeface="Arial" panose="020B0604020202020204" pitchFamily="34" charset="0"/>
                <a:cs typeface="Arial" panose="020B0604020202020204" pitchFamily="34" charset="0"/>
              </a:rPr>
              <a:t>, а безответственность в любой профессиональной сфере опасна и может негативно сказаться на окружающих</a:t>
            </a:r>
            <a:r>
              <a:rPr lang="ru-RU" alt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a:p>
            <a:pPr algn="ctr"/>
            <a:r>
              <a:rPr lang="ru-RU" altLang="ru-RU" sz="2800" dirty="0">
                <a:solidFill>
                  <a:srgbClr val="002060"/>
                </a:solidFill>
                <a:latin typeface="Arial" panose="020B0604020202020204" pitchFamily="34" charset="0"/>
                <a:cs typeface="Arial" panose="020B0604020202020204" pitchFamily="34" charset="0"/>
              </a:rPr>
              <a:t>Автор порицает невежество и предрассудки, предлагая обществу </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развиваться и идти далеко вперёд</a:t>
            </a:r>
            <a:r>
              <a:rPr lang="ru-RU" altLang="ru-RU" sz="2800" dirty="0" smtClean="0">
                <a:solidFill>
                  <a:srgbClr val="002060"/>
                </a:solidFill>
                <a:latin typeface="Arial" panose="020B0604020202020204" pitchFamily="34" charset="0"/>
                <a:cs typeface="Arial" panose="020B0604020202020204" pitchFamily="34" charset="0"/>
              </a:rPr>
              <a:t>.</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12293" name="Picture 5" descr="https://www.metod-kopilka.ru/images/doc/81/84888/img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616" y="1902865"/>
            <a:ext cx="4817516" cy="442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9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ВЫВОД</a:t>
            </a:r>
            <a:endParaRPr lang="ru-RU" sz="4400" dirty="0"/>
          </a:p>
        </p:txBody>
      </p:sp>
      <p:sp>
        <p:nvSpPr>
          <p:cNvPr id="7" name="Text Box 9"/>
          <p:cNvSpPr txBox="1">
            <a:spLocks noChangeArrowheads="1"/>
          </p:cNvSpPr>
          <p:nvPr/>
        </p:nvSpPr>
        <p:spPr bwMode="auto">
          <a:xfrm>
            <a:off x="600374" y="1519518"/>
            <a:ext cx="6109708"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smtClean="0">
                <a:solidFill>
                  <a:srgbClr val="002060"/>
                </a:solidFill>
                <a:latin typeface="Arial" panose="020B0604020202020204" pitchFamily="34" charset="0"/>
                <a:cs typeface="Arial" panose="020B0604020202020204" pitchFamily="34" charset="0"/>
              </a:rPr>
              <a:t>Рассказ </a:t>
            </a:r>
            <a:r>
              <a:rPr lang="ru-RU" sz="2400" dirty="0">
                <a:solidFill>
                  <a:srgbClr val="002060"/>
                </a:solidFill>
                <a:latin typeface="Arial" panose="020B0604020202020204" pitchFamily="34" charset="0"/>
                <a:cs typeface="Arial" panose="020B0604020202020204" pitchFamily="34" charset="0"/>
              </a:rPr>
              <a:t>«Хирургия» является </a:t>
            </a:r>
            <a:r>
              <a:rPr lang="ru-RU" sz="2400" dirty="0" smtClean="0">
                <a:solidFill>
                  <a:srgbClr val="002060"/>
                </a:solidFill>
                <a:latin typeface="Arial" panose="020B0604020202020204" pitchFamily="34" charset="0"/>
                <a:cs typeface="Arial" panose="020B0604020202020204" pitchFamily="34" charset="0"/>
              </a:rPr>
              <a:t>одним </a:t>
            </a:r>
            <a:r>
              <a:rPr lang="ru-RU" sz="2400" dirty="0">
                <a:solidFill>
                  <a:srgbClr val="002060"/>
                </a:solidFill>
                <a:latin typeface="Arial" panose="020B0604020202020204" pitchFamily="34" charset="0"/>
                <a:cs typeface="Arial" panose="020B0604020202020204" pitchFamily="34" charset="0"/>
              </a:rPr>
              <a:t>из лучших в своем </a:t>
            </a:r>
            <a:r>
              <a:rPr lang="ru-RU" sz="2400" dirty="0" smtClean="0">
                <a:solidFill>
                  <a:srgbClr val="002060"/>
                </a:solidFill>
                <a:latin typeface="Arial" panose="020B0604020202020204" pitchFamily="34" charset="0"/>
                <a:cs typeface="Arial" panose="020B0604020202020204" pitchFamily="34" charset="0"/>
              </a:rPr>
              <a:t>роде. Ведь он актуален </a:t>
            </a:r>
            <a:r>
              <a:rPr lang="ru-RU" sz="2400" dirty="0">
                <a:solidFill>
                  <a:srgbClr val="002060"/>
                </a:solidFill>
                <a:latin typeface="Arial" panose="020B0604020202020204" pitchFamily="34" charset="0"/>
                <a:cs typeface="Arial" panose="020B0604020202020204" pitchFamily="34" charset="0"/>
              </a:rPr>
              <a:t>до сих пор. Невежество вредит не только конкретному человеку, но и всему обществу. Оно не развивается, так как глухо к прогрессу и живет только ради добычи мелкой выгоды и потребительского существования, лишенного высшей цели. Над этим смеется писатель, однако это не веселый смех, а грустная усмешка, ведь с годами </a:t>
            </a:r>
            <a:r>
              <a:rPr lang="ru-RU" sz="2400" dirty="0" smtClean="0">
                <a:solidFill>
                  <a:srgbClr val="002060"/>
                </a:solidFill>
                <a:latin typeface="Arial" panose="020B0604020202020204" pitchFamily="34" charset="0"/>
                <a:cs typeface="Arial" panose="020B0604020202020204" pitchFamily="34" charset="0"/>
              </a:rPr>
              <a:t>ничего не изменилось.</a:t>
            </a:r>
            <a:endParaRPr lang="ru-RU" altLang="ru-RU" sz="2400" dirty="0">
              <a:solidFill>
                <a:srgbClr val="002060"/>
              </a:solidFill>
              <a:latin typeface="Arial" panose="020B0604020202020204" pitchFamily="34" charset="0"/>
              <a:cs typeface="Arial" panose="020B0604020202020204" pitchFamily="34" charset="0"/>
            </a:endParaRPr>
          </a:p>
        </p:txBody>
      </p:sp>
      <p:pic>
        <p:nvPicPr>
          <p:cNvPr id="6" name="Picture 2" descr="https://ds05.infourok.ru/uploads/ex/0707/0007949e-f20656b2/img2.jpg"/>
          <p:cNvPicPr>
            <a:picLocks noChangeAspect="1" noChangeArrowheads="1"/>
          </p:cNvPicPr>
          <p:nvPr/>
        </p:nvPicPr>
        <p:blipFill rotWithShape="1">
          <a:blip r:embed="rId3">
            <a:extLst>
              <a:ext uri="{28A0092B-C50C-407E-A947-70E740481C1C}">
                <a14:useLocalDpi xmlns:a14="http://schemas.microsoft.com/office/drawing/2010/main" val="0"/>
              </a:ext>
            </a:extLst>
          </a:blip>
          <a:srcRect l="7870" t="31796" r="60559" b="6490"/>
          <a:stretch/>
        </p:blipFill>
        <p:spPr bwMode="auto">
          <a:xfrm>
            <a:off x="7764904" y="1519518"/>
            <a:ext cx="3358405" cy="4923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61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287383" y="365126"/>
            <a:ext cx="11678194" cy="601526"/>
          </a:xfrm>
        </p:spPr>
        <p:txBody>
          <a:bodyPr>
            <a:noAutofit/>
          </a:bodyPr>
          <a:lstStyle/>
          <a:p>
            <a:pPr algn="ctr"/>
            <a:r>
              <a:rPr lang="ru-RU" sz="3600" dirty="0" smtClean="0"/>
              <a:t>ЗАДАНИЕ ДЛЯ САМОСТОЯТЕЛЬНОЙ РАБОТЫ</a:t>
            </a:r>
            <a:endParaRPr lang="ru-RU" sz="3600" dirty="0"/>
          </a:p>
        </p:txBody>
      </p:sp>
      <p:sp>
        <p:nvSpPr>
          <p:cNvPr id="9" name="Прямоугольник 8"/>
          <p:cNvSpPr/>
          <p:nvPr/>
        </p:nvSpPr>
        <p:spPr>
          <a:xfrm>
            <a:off x="582024" y="1694763"/>
            <a:ext cx="11596914" cy="2308324"/>
          </a:xfrm>
          <a:prstGeom prst="rect">
            <a:avLst/>
          </a:prstGeom>
        </p:spPr>
        <p:txBody>
          <a:bodyPr wrap="square">
            <a:spAutoFit/>
          </a:bodyPr>
          <a:lstStyle/>
          <a:p>
            <a:r>
              <a:rPr lang="ru-RU" sz="3600" dirty="0" smtClean="0">
                <a:solidFill>
                  <a:srgbClr val="002060"/>
                </a:solidFill>
                <a:latin typeface="Arial" panose="020B0604020202020204" pitchFamily="34" charset="0"/>
                <a:cs typeface="Arial" panose="020B0604020202020204" pitchFamily="34" charset="0"/>
              </a:rPr>
              <a:t>Ответить на вопросы:</a:t>
            </a:r>
          </a:p>
          <a:p>
            <a:r>
              <a:rPr lang="ru-RU" sz="3600" dirty="0" smtClean="0">
                <a:solidFill>
                  <a:srgbClr val="002060"/>
                </a:solidFill>
                <a:latin typeface="Arial" panose="020B0604020202020204" pitchFamily="34" charset="0"/>
                <a:cs typeface="Arial" panose="020B0604020202020204" pitchFamily="34" charset="0"/>
              </a:rPr>
              <a:t>1</a:t>
            </a:r>
            <a:r>
              <a:rPr lang="ru-RU" sz="3600" dirty="0" smtClean="0">
                <a:solidFill>
                  <a:srgbClr val="002060"/>
                </a:solidFill>
                <a:latin typeface="Arial" panose="020B0604020202020204" pitchFamily="34" charset="0"/>
                <a:cs typeface="Arial" panose="020B0604020202020204" pitchFamily="34" charset="0"/>
              </a:rPr>
              <a:t>. Какое </a:t>
            </a:r>
            <a:r>
              <a:rPr lang="ru-RU" sz="3600" dirty="0" smtClean="0">
                <a:solidFill>
                  <a:srgbClr val="002060"/>
                </a:solidFill>
                <a:latin typeface="Arial" panose="020B0604020202020204" pitchFamily="34" charset="0"/>
                <a:cs typeface="Arial" panose="020B0604020202020204" pitchFamily="34" charset="0"/>
              </a:rPr>
              <a:t>«жизненное» событие положено в основу рассказа?</a:t>
            </a:r>
          </a:p>
          <a:p>
            <a:r>
              <a:rPr lang="ru-RU" sz="3600" dirty="0" smtClean="0">
                <a:solidFill>
                  <a:srgbClr val="002060"/>
                </a:solidFill>
                <a:latin typeface="Arial" panose="020B0604020202020204" pitchFamily="34" charset="0"/>
                <a:cs typeface="Arial" panose="020B0604020202020204" pitchFamily="34" charset="0"/>
              </a:rPr>
              <a:t>2. Каково отношение автора к «хирургу»? </a:t>
            </a:r>
            <a:endParaRPr lang="ru-RU" sz="3600" dirty="0">
              <a:solidFill>
                <a:srgbClr val="002060"/>
              </a:solidFill>
              <a:latin typeface="Arial" panose="020B0604020202020204" pitchFamily="34" charset="0"/>
              <a:cs typeface="Arial" panose="020B0604020202020204" pitchFamily="34" charset="0"/>
            </a:endParaRPr>
          </a:p>
        </p:txBody>
      </p:sp>
      <p:pic>
        <p:nvPicPr>
          <p:cNvPr id="7"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1473" y="3376000"/>
            <a:ext cx="2290927" cy="296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02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ИСТОРИЯ СОЗДАНИЯ</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348343" y="1407232"/>
            <a:ext cx="7397931" cy="4893647"/>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Что побудило </a:t>
            </a:r>
            <a:r>
              <a:rPr lang="ru-RU" sz="2400" dirty="0" err="1" smtClean="0">
                <a:solidFill>
                  <a:srgbClr val="002060"/>
                </a:solidFill>
                <a:latin typeface="Arial" panose="020B0604020202020204" pitchFamily="34" charset="0"/>
                <a:cs typeface="Arial" panose="020B0604020202020204" pitchFamily="34" charset="0"/>
              </a:rPr>
              <a:t>А.П.Чехова</a:t>
            </a:r>
            <a:r>
              <a:rPr lang="ru-RU" sz="2400" dirty="0" smtClean="0">
                <a:solidFill>
                  <a:srgbClr val="002060"/>
                </a:solidFill>
                <a:latin typeface="Arial" panose="020B0604020202020204" pitchFamily="34" charset="0"/>
                <a:cs typeface="Arial" panose="020B0604020202020204" pitchFamily="34" charset="0"/>
              </a:rPr>
              <a:t> </a:t>
            </a:r>
            <a:r>
              <a:rPr lang="ru-RU" sz="2400" dirty="0">
                <a:solidFill>
                  <a:srgbClr val="002060"/>
                </a:solidFill>
                <a:latin typeface="Arial" panose="020B0604020202020204" pitchFamily="34" charset="0"/>
                <a:cs typeface="Arial" panose="020B0604020202020204" pitchFamily="34" charset="0"/>
              </a:rPr>
              <a:t>написать этот рассказ? В 1884 году, когда и была написана книга, автор занимался врачебной практикой и активно общался с коллегами. Один из них, земский врач </a:t>
            </a:r>
            <a:r>
              <a:rPr lang="ru-RU" sz="2400" dirty="0" err="1" smtClean="0">
                <a:solidFill>
                  <a:srgbClr val="002060"/>
                </a:solidFill>
                <a:latin typeface="Arial" panose="020B0604020202020204" pitchFamily="34" charset="0"/>
                <a:cs typeface="Arial" panose="020B0604020202020204" pitchFamily="34" charset="0"/>
              </a:rPr>
              <a:t>П.А.Архангельский</a:t>
            </a:r>
            <a:r>
              <a:rPr lang="ru-RU" sz="2400" dirty="0">
                <a:solidFill>
                  <a:srgbClr val="002060"/>
                </a:solidFill>
                <a:latin typeface="Arial" panose="020B0604020202020204" pitchFamily="34" charset="0"/>
                <a:cs typeface="Arial" panose="020B0604020202020204" pitchFamily="34" charset="0"/>
              </a:rPr>
              <a:t>, поведал ему о курьезном случае, в котором было много и смешного, и грустного. Когда сам заведующий был занят серьезным случаем, он попросил у практиканта помочь – вырвать зуб у пациента. Юноша, позже ставший большим профессионалом своего дела, перепутал и вырвал здоровый зуб вместо больного. Тогда его наставник ласково пошутил: «Рви здоровые, авось до больного доберешься!».</a:t>
            </a:r>
          </a:p>
        </p:txBody>
      </p:sp>
      <p:pic>
        <p:nvPicPr>
          <p:cNvPr id="2050" name="Picture 2" descr="http://i.mycdn.me/i?r=AzEPZsRbOZEKgBhR0XGMT1RkMfz3YvY4X8fYd7gonV6xla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903" y="1726555"/>
            <a:ext cx="4010297" cy="425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08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ИСТОРИЯ СОЗДАНИЯ</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718576" y="1552711"/>
            <a:ext cx="6661938"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sz="2800" dirty="0">
                <a:solidFill>
                  <a:srgbClr val="002060"/>
                </a:solidFill>
                <a:latin typeface="Arial" panose="020B0604020202020204" pitchFamily="34" charset="0"/>
                <a:cs typeface="Arial" panose="020B0604020202020204" pitchFamily="34" charset="0"/>
              </a:rPr>
              <a:t>По другой версии, Антон Павлович, будучи студентом, часто разыгрывал один и тот же юмористический номер: претворялся врачом, а его друг – пациентом. Тогда </a:t>
            </a:r>
            <a:r>
              <a:rPr lang="ru-RU" sz="2800" dirty="0" err="1" smtClean="0">
                <a:solidFill>
                  <a:srgbClr val="002060"/>
                </a:solidFill>
                <a:latin typeface="Arial" panose="020B0604020202020204" pitchFamily="34" charset="0"/>
                <a:cs typeface="Arial" panose="020B0604020202020204" pitchFamily="34" charset="0"/>
              </a:rPr>
              <a:t>А.П.Чехов</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делал вид, что рвет зуб, а «больной» истошно кричал. Эта сценка вызывала хохот у всей аудитории, поэтому литератор взял ее за основу для шуточного рассказа.</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3074" name="Picture 2" descr="https://myslide.ru/documents_4/6435c2fafec8fc8bd95f2d12a79288c5/img13.jpg"/>
          <p:cNvPicPr>
            <a:picLocks noChangeAspect="1" noChangeArrowheads="1"/>
          </p:cNvPicPr>
          <p:nvPr/>
        </p:nvPicPr>
        <p:blipFill rotWithShape="1">
          <a:blip r:embed="rId3">
            <a:extLst>
              <a:ext uri="{28A0092B-C50C-407E-A947-70E740481C1C}">
                <a14:useLocalDpi xmlns:a14="http://schemas.microsoft.com/office/drawing/2010/main" val="0"/>
              </a:ext>
            </a:extLst>
          </a:blip>
          <a:srcRect l="5158" t="16001" r="51985" b="10400"/>
          <a:stretch/>
        </p:blipFill>
        <p:spPr bwMode="auto">
          <a:xfrm>
            <a:off x="8040414" y="1643343"/>
            <a:ext cx="3265715"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ЖУРНАЛ «ОСКОЛКИ»</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653143" y="1884250"/>
            <a:ext cx="6675121"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altLang="ru-RU" sz="2800" dirty="0">
                <a:solidFill>
                  <a:srgbClr val="002060"/>
                </a:solidFill>
                <a:latin typeface="Arial" panose="020B0604020202020204" pitchFamily="34" charset="0"/>
                <a:cs typeface="Arial" panose="020B0604020202020204" pitchFamily="34" charset="0"/>
              </a:rPr>
              <a:t>Рассказ </a:t>
            </a:r>
            <a:r>
              <a:rPr lang="ru-RU" altLang="ru-RU" sz="2800" dirty="0" err="1" smtClean="0">
                <a:solidFill>
                  <a:srgbClr val="002060"/>
                </a:solidFill>
                <a:latin typeface="Arial" panose="020B0604020202020204" pitchFamily="34" charset="0"/>
                <a:cs typeface="Arial" panose="020B0604020202020204" pitchFamily="34" charset="0"/>
              </a:rPr>
              <a:t>А.П.Чехова</a:t>
            </a:r>
            <a:r>
              <a:rPr lang="ru-RU" altLang="ru-RU" sz="2800" dirty="0" smtClean="0">
                <a:solidFill>
                  <a:srgbClr val="002060"/>
                </a:solidFill>
                <a:latin typeface="Arial" panose="020B0604020202020204" pitchFamily="34" charset="0"/>
                <a:cs typeface="Arial" panose="020B0604020202020204" pitchFamily="34" charset="0"/>
              </a:rPr>
              <a:t> </a:t>
            </a:r>
            <a:r>
              <a:rPr lang="ru-RU" altLang="ru-RU" sz="2800" dirty="0">
                <a:solidFill>
                  <a:srgbClr val="002060"/>
                </a:solidFill>
                <a:latin typeface="Arial" panose="020B0604020202020204" pitchFamily="34" charset="0"/>
                <a:cs typeface="Arial" panose="020B0604020202020204" pitchFamily="34" charset="0"/>
              </a:rPr>
              <a:t>«Хирургия» был написан в августе 1884 года. Впервые опубликован в юмористическом литературно-художественном еженедельном журнале «Осколки»  </a:t>
            </a:r>
            <a:r>
              <a:rPr lang="ru-RU" altLang="ru-RU" sz="2800" dirty="0" smtClean="0">
                <a:solidFill>
                  <a:srgbClr val="002060"/>
                </a:solidFill>
                <a:latin typeface="Arial" panose="020B0604020202020204" pitchFamily="34" charset="0"/>
                <a:cs typeface="Arial" panose="020B0604020202020204" pitchFamily="34" charset="0"/>
              </a:rPr>
              <a:t>    № </a:t>
            </a:r>
            <a:r>
              <a:rPr lang="ru-RU" altLang="ru-RU" sz="2800" dirty="0">
                <a:solidFill>
                  <a:srgbClr val="002060"/>
                </a:solidFill>
                <a:latin typeface="Arial" panose="020B0604020202020204" pitchFamily="34" charset="0"/>
                <a:cs typeface="Arial" panose="020B0604020202020204" pitchFamily="34" charset="0"/>
              </a:rPr>
              <a:t>32 11 августа 1884 года с подзаголовком </a:t>
            </a:r>
            <a:r>
              <a:rPr lang="ru-RU" altLang="ru-RU" sz="2800" dirty="0" smtClean="0">
                <a:solidFill>
                  <a:srgbClr val="002060"/>
                </a:solidFill>
                <a:latin typeface="Arial" panose="020B0604020202020204" pitchFamily="34" charset="0"/>
                <a:cs typeface="Arial" panose="020B0604020202020204" pitchFamily="34" charset="0"/>
              </a:rPr>
              <a:t>«Сценка» </a:t>
            </a:r>
            <a:r>
              <a:rPr lang="ru-RU" altLang="ru-RU" sz="2800" dirty="0">
                <a:solidFill>
                  <a:srgbClr val="002060"/>
                </a:solidFill>
                <a:latin typeface="Arial" panose="020B0604020202020204" pitchFamily="34" charset="0"/>
                <a:cs typeface="Arial" panose="020B0604020202020204" pitchFamily="34" charset="0"/>
              </a:rPr>
              <a:t>и подписью  </a:t>
            </a:r>
            <a:r>
              <a:rPr lang="ru-RU" altLang="ru-RU" sz="2800" dirty="0" err="1" smtClean="0">
                <a:solidFill>
                  <a:srgbClr val="002060"/>
                </a:solidFill>
                <a:latin typeface="Arial" panose="020B0604020202020204" pitchFamily="34" charset="0"/>
                <a:cs typeface="Arial" panose="020B0604020202020204" pitchFamily="34" charset="0"/>
              </a:rPr>
              <a:t>А.Чехонте</a:t>
            </a:r>
            <a:r>
              <a:rPr lang="ru-RU" altLang="ru-RU" sz="2800" dirty="0">
                <a:solidFill>
                  <a:srgbClr val="002060"/>
                </a:solidFill>
                <a:latin typeface="Arial" panose="020B0604020202020204" pitchFamily="34" charset="0"/>
                <a:cs typeface="Arial" panose="020B0604020202020204" pitchFamily="34" charset="0"/>
              </a:rPr>
              <a:t>.</a:t>
            </a:r>
          </a:p>
        </p:txBody>
      </p:sp>
      <p:pic>
        <p:nvPicPr>
          <p:cNvPr id="8" name="Picture 2" descr="https://ic.pics.livejournal.com/tired_brain/15034278/20081/20081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577" y="1407231"/>
            <a:ext cx="3707671" cy="508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83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«ПЁСТРЫЕ РАССКАЗЫ»</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507999" y="1422081"/>
            <a:ext cx="6872515"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a:solidFill>
                  <a:srgbClr val="002060"/>
                </a:solidFill>
                <a:latin typeface="Arial" panose="020B0604020202020204" pitchFamily="34" charset="0"/>
                <a:cs typeface="Arial" panose="020B0604020202020204" pitchFamily="34" charset="0"/>
              </a:rPr>
              <a:t>В 1886 году рассказ был включен в сборник «</a:t>
            </a:r>
            <a:r>
              <a:rPr lang="ru-RU" altLang="ru-RU" sz="2800" dirty="0" smtClean="0">
                <a:solidFill>
                  <a:srgbClr val="002060"/>
                </a:solidFill>
                <a:latin typeface="Arial" panose="020B0604020202020204" pitchFamily="34" charset="0"/>
                <a:cs typeface="Arial" panose="020B0604020202020204" pitchFamily="34" charset="0"/>
              </a:rPr>
              <a:t>Пёстрые </a:t>
            </a:r>
            <a:r>
              <a:rPr lang="ru-RU" altLang="ru-RU" sz="2800" dirty="0">
                <a:solidFill>
                  <a:srgbClr val="002060"/>
                </a:solidFill>
                <a:latin typeface="Arial" panose="020B0604020202020204" pitchFamily="34" charset="0"/>
                <a:cs typeface="Arial" panose="020B0604020202020204" pitchFamily="34" charset="0"/>
              </a:rPr>
              <a:t>рассказы», в последующем со стилистическими поправками включен в собрание сочинений </a:t>
            </a:r>
            <a:r>
              <a:rPr lang="ru-RU" altLang="ru-RU" sz="2800" dirty="0" err="1" smtClean="0">
                <a:solidFill>
                  <a:srgbClr val="002060"/>
                </a:solidFill>
                <a:latin typeface="Arial" panose="020B0604020202020204" pitchFamily="34" charset="0"/>
                <a:cs typeface="Arial" panose="020B0604020202020204" pitchFamily="34" charset="0"/>
              </a:rPr>
              <a:t>А.П.Чехова</a:t>
            </a:r>
            <a:r>
              <a:rPr lang="ru-RU" altLang="ru-RU" sz="2800" dirty="0" smtClean="0">
                <a:solidFill>
                  <a:srgbClr val="002060"/>
                </a:solidFill>
                <a:latin typeface="Arial" panose="020B0604020202020204" pitchFamily="34" charset="0"/>
                <a:cs typeface="Arial" panose="020B0604020202020204" pitchFamily="34" charset="0"/>
              </a:rPr>
              <a:t>.</a:t>
            </a:r>
            <a:r>
              <a:rPr lang="ru-RU" sz="2800" dirty="0">
                <a:solidFill>
                  <a:srgbClr val="002060"/>
                </a:solidFill>
              </a:rPr>
              <a:t> </a:t>
            </a:r>
            <a:r>
              <a:rPr lang="ru-RU" sz="2800" dirty="0">
                <a:solidFill>
                  <a:srgbClr val="002060"/>
                </a:solidFill>
                <a:latin typeface="Arial" panose="020B0604020202020204" pitchFamily="34" charset="0"/>
                <a:cs typeface="Arial" panose="020B0604020202020204" pitchFamily="34" charset="0"/>
              </a:rPr>
              <a:t>Для собрания сочинений </a:t>
            </a:r>
            <a:r>
              <a:rPr lang="ru-RU" sz="2800" dirty="0" err="1" smtClean="0">
                <a:solidFill>
                  <a:srgbClr val="002060"/>
                </a:solidFill>
                <a:latin typeface="Arial" panose="020B0604020202020204" pitchFamily="34" charset="0"/>
                <a:cs typeface="Arial" panose="020B0604020202020204" pitchFamily="34" charset="0"/>
              </a:rPr>
              <a:t>А.П.Чехов</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заменил в рассказе часть просторечных слов на литературные.</a:t>
            </a:r>
          </a:p>
          <a:p>
            <a:pPr algn="ctr"/>
            <a:r>
              <a:rPr lang="ru-RU" sz="2800" dirty="0">
                <a:solidFill>
                  <a:srgbClr val="002060"/>
                </a:solidFill>
                <a:latin typeface="Arial" panose="020B0604020202020204" pitchFamily="34" charset="0"/>
                <a:cs typeface="Arial" panose="020B0604020202020204" pitchFamily="34" charset="0"/>
              </a:rPr>
              <a:t>При жизни </a:t>
            </a:r>
            <a:r>
              <a:rPr lang="ru-RU" sz="2800" dirty="0" err="1" smtClean="0">
                <a:solidFill>
                  <a:srgbClr val="002060"/>
                </a:solidFill>
                <a:latin typeface="Arial" panose="020B0604020202020204" pitchFamily="34" charset="0"/>
                <a:cs typeface="Arial" panose="020B0604020202020204" pitchFamily="34" charset="0"/>
              </a:rPr>
              <a:t>А.П.Чехова</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рассказ был переведен на болгарский, польский и сербскохорватский языки</a:t>
            </a:r>
            <a:r>
              <a:rPr lang="ru-RU"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p:txBody>
      </p:sp>
      <p:pic>
        <p:nvPicPr>
          <p:cNvPr id="8" name="Picture 4" descr="Чехов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7219" y="1407231"/>
            <a:ext cx="3585029" cy="4780039"/>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9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РАССКАЗ «ХИРУРГИЯ»</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3528172" y="1216102"/>
            <a:ext cx="5424239" cy="2677656"/>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a:solidFill>
                  <a:srgbClr val="002060"/>
                </a:solidFill>
                <a:latin typeface="Arial" panose="020B0604020202020204" pitchFamily="34" charset="0"/>
                <a:cs typeface="Arial" panose="020B0604020202020204" pitchFamily="34" charset="0"/>
              </a:rPr>
              <a:t>Рассказ написан в стиле реализма о маленьком эпизоде из жизни. Рассказ строится на диалогах. Речь персонажей – главная характеристика их образов.</a:t>
            </a:r>
          </a:p>
        </p:txBody>
      </p:sp>
      <p:pic>
        <p:nvPicPr>
          <p:cNvPr id="9" name="Picture 8" descr="000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12" y="1746387"/>
            <a:ext cx="2754312" cy="3671888"/>
          </a:xfrm>
          <a:prstGeom prst="rect">
            <a:avLst/>
          </a:prstGeom>
          <a:noFill/>
          <a:ln w="3492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descr="0000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8571" y="1746387"/>
            <a:ext cx="2438400" cy="3673475"/>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Каневский 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368" y="4061809"/>
            <a:ext cx="3240087" cy="2449513"/>
          </a:xfrm>
          <a:prstGeom prst="rect">
            <a:avLst/>
          </a:prstGeom>
          <a:noFill/>
          <a:ln w="381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89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СОДЕРЖАНИЕ РАССКАЗА</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7" name="Text Box 9"/>
          <p:cNvSpPr txBox="1">
            <a:spLocks noChangeArrowheads="1"/>
          </p:cNvSpPr>
          <p:nvPr/>
        </p:nvSpPr>
        <p:spPr bwMode="auto">
          <a:xfrm>
            <a:off x="705393" y="2050871"/>
            <a:ext cx="5042263"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r>
              <a:rPr lang="ru-RU" altLang="ru-RU" sz="3200" i="1" dirty="0">
                <a:solidFill>
                  <a:srgbClr val="002060"/>
                </a:solidFill>
                <a:latin typeface="Arial" panose="020B0604020202020204" pitchFamily="34" charset="0"/>
                <a:cs typeface="Arial" panose="020B0604020202020204" pitchFamily="34" charset="0"/>
              </a:rPr>
              <a:t>«Приход больного».</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Изложение просьбы».</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Первые попытки».</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Зуб на старом месте».</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Вторая попытка».</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Зуб сломан».</a:t>
            </a:r>
            <a:endParaRPr lang="ru-RU" altLang="ru-RU" sz="3200" dirty="0">
              <a:solidFill>
                <a:srgbClr val="002060"/>
              </a:solidFill>
              <a:latin typeface="Arial" panose="020B0604020202020204" pitchFamily="34" charset="0"/>
              <a:cs typeface="Arial" panose="020B0604020202020204" pitchFamily="34" charset="0"/>
            </a:endParaRPr>
          </a:p>
          <a:p>
            <a:r>
              <a:rPr lang="ru-RU" altLang="ru-RU" sz="3200" i="1" dirty="0" smtClean="0">
                <a:solidFill>
                  <a:srgbClr val="002060"/>
                </a:solidFill>
                <a:latin typeface="Arial" panose="020B0604020202020204" pitchFamily="34" charset="0"/>
                <a:cs typeface="Arial" panose="020B0604020202020204" pitchFamily="34" charset="0"/>
              </a:rPr>
              <a:t>«</a:t>
            </a:r>
            <a:r>
              <a:rPr lang="ru-RU" altLang="ru-RU" sz="3200" i="1" dirty="0">
                <a:solidFill>
                  <a:srgbClr val="002060"/>
                </a:solidFill>
                <a:latin typeface="Arial" panose="020B0604020202020204" pitchFamily="34" charset="0"/>
                <a:cs typeface="Arial" panose="020B0604020202020204" pitchFamily="34" charset="0"/>
              </a:rPr>
              <a:t>Уход».</a:t>
            </a:r>
            <a:endParaRPr lang="ru-RU" altLang="ru-RU" sz="3200" dirty="0">
              <a:solidFill>
                <a:srgbClr val="002060"/>
              </a:solidFill>
              <a:latin typeface="Arial" panose="020B0604020202020204" pitchFamily="34" charset="0"/>
              <a:cs typeface="Arial" panose="020B0604020202020204" pitchFamily="34" charset="0"/>
            </a:endParaRPr>
          </a:p>
        </p:txBody>
      </p:sp>
      <p:pic>
        <p:nvPicPr>
          <p:cNvPr id="17410" name="Picture 2" descr="https://i.ytimg.com/vi/qCJ1BwLQOFA/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412" y="1619794"/>
            <a:ext cx="5564777" cy="452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7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СЮЖЕТ</a:t>
            </a:r>
            <a:endParaRPr lang="ru-RU" sz="4400" dirty="0"/>
          </a:p>
        </p:txBody>
      </p:sp>
      <p:sp>
        <p:nvSpPr>
          <p:cNvPr id="3" name="Объект 2"/>
          <p:cNvSpPr>
            <a:spLocks noGrp="1"/>
          </p:cNvSpPr>
          <p:nvPr>
            <p:ph sz="half" idx="2"/>
          </p:nvPr>
        </p:nvSpPr>
        <p:spPr>
          <a:xfrm>
            <a:off x="348343" y="1407231"/>
            <a:ext cx="5805714" cy="450893"/>
          </a:xfrm>
        </p:spPr>
        <p:txBody>
          <a:bodyPr/>
          <a:lstStyle/>
          <a:p>
            <a:pPr algn="ctr">
              <a:lnSpc>
                <a:spcPct val="100000"/>
              </a:lnSpc>
              <a:buFontTx/>
              <a:buNone/>
            </a:pPr>
            <a:r>
              <a:rPr lang="en-US" altLang="ru-RU" b="1" dirty="0" smtClean="0">
                <a:solidFill>
                  <a:schemeClr val="accent1">
                    <a:lumMod val="50000"/>
                  </a:schemeClr>
                </a:solidFill>
              </a:rPr>
              <a:t> </a:t>
            </a:r>
            <a:r>
              <a:rPr lang="ru-RU" altLang="ru-RU" b="1" dirty="0" smtClean="0">
                <a:solidFill>
                  <a:schemeClr val="accent1">
                    <a:lumMod val="50000"/>
                  </a:schemeClr>
                </a:solidFill>
              </a:rPr>
              <a:t>    </a:t>
            </a:r>
            <a:endParaRPr lang="ru-RU" sz="2800" dirty="0">
              <a:solidFill>
                <a:schemeClr val="accent1">
                  <a:lumMod val="50000"/>
                </a:schemeClr>
              </a:solidFill>
            </a:endParaRPr>
          </a:p>
        </p:txBody>
      </p:sp>
      <p:sp>
        <p:nvSpPr>
          <p:cNvPr id="4" name="Прямоугольник 3"/>
          <p:cNvSpPr/>
          <p:nvPr/>
        </p:nvSpPr>
        <p:spPr>
          <a:xfrm>
            <a:off x="718576" y="4460535"/>
            <a:ext cx="7321838" cy="584775"/>
          </a:xfrm>
          <a:prstGeom prst="rect">
            <a:avLst/>
          </a:prstGeom>
        </p:spPr>
        <p:txBody>
          <a:bodyPr wrap="square">
            <a:spAutoFit/>
          </a:bodyPr>
          <a:lstStyle/>
          <a:p>
            <a:r>
              <a:rPr lang="ru-RU" altLang="ru-RU" sz="3200" dirty="0" smtClean="0">
                <a:solidFill>
                  <a:schemeClr val="tx2"/>
                </a:solidFill>
                <a:latin typeface="Arial" panose="020B0604020202020204" pitchFamily="34" charset="0"/>
                <a:cs typeface="Arial" panose="020B0604020202020204" pitchFamily="34" charset="0"/>
              </a:rPr>
              <a:t>   </a:t>
            </a:r>
            <a:endParaRPr lang="ru-RU" altLang="ru-RU" sz="3200" dirty="0">
              <a:solidFill>
                <a:schemeClr val="tx2"/>
              </a:solidFill>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457198" y="1407231"/>
            <a:ext cx="7583216"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spcBef>
                <a:spcPct val="50000"/>
              </a:spcBef>
            </a:pPr>
            <a:r>
              <a:rPr lang="ru-RU" altLang="ru-RU" sz="2800" dirty="0">
                <a:solidFill>
                  <a:srgbClr val="002060"/>
                </a:solidFill>
                <a:latin typeface="Arial" panose="020B0604020202020204" pitchFamily="34" charset="0"/>
                <a:cs typeface="Arial" panose="020B0604020202020204" pitchFamily="34" charset="0"/>
              </a:rPr>
              <a:t>Действие рассказа происходит в </a:t>
            </a:r>
            <a:r>
              <a:rPr lang="ru-RU" altLang="ru-RU" sz="2800" dirty="0" smtClean="0">
                <a:solidFill>
                  <a:srgbClr val="002060"/>
                </a:solidFill>
                <a:latin typeface="Arial" panose="020B0604020202020204" pitchFamily="34" charset="0"/>
                <a:cs typeface="Arial" panose="020B0604020202020204" pitchFamily="34" charset="0"/>
              </a:rPr>
              <a:t>земской </a:t>
            </a:r>
            <a:r>
              <a:rPr lang="ru-RU" altLang="ru-RU" sz="2800" dirty="0">
                <a:solidFill>
                  <a:srgbClr val="002060"/>
                </a:solidFill>
                <a:latin typeface="Arial" panose="020B0604020202020204" pitchFamily="34" charset="0"/>
                <a:cs typeface="Arial" panose="020B0604020202020204" pitchFamily="34" charset="0"/>
              </a:rPr>
              <a:t>больнице. Однажды доктор больницы уехал жениться и больных стал принимать фельдшер Курятин. В это время в больницу явился церковный дьячок Вонмигласов, у которого сильно заболел зуб. Осмотрев зуб, Курятин решил его удалить. Под вопли дьячка он долго тянул изо рта больной зуб, после его обломил. Во время этой процедуры вежливые фельдшер и пациент вконец переругались.</a:t>
            </a:r>
          </a:p>
        </p:txBody>
      </p:sp>
      <p:pic>
        <p:nvPicPr>
          <p:cNvPr id="9" name="Picture 2" descr="https://xn----7sbb5adknde1cb0dyd.xn--p1ai/img/chehov/big/hirurgiy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792" y="1409076"/>
            <a:ext cx="3561102" cy="4978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29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9855</TotalTime>
  <Words>1365</Words>
  <Application>Microsoft Office PowerPoint</Application>
  <PresentationFormat>Широкоэкранный</PresentationFormat>
  <Paragraphs>188</Paragraphs>
  <Slides>26</Slides>
  <Notes>25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Calibri Light</vt:lpstr>
      <vt:lpstr>Wingdings 2</vt:lpstr>
      <vt:lpstr>Тема Office</vt:lpstr>
      <vt:lpstr>Презентация PowerPoint</vt:lpstr>
      <vt:lpstr>ПЛАН УРОКА</vt:lpstr>
      <vt:lpstr>ИСТОРИЯ СОЗДАНИЯ</vt:lpstr>
      <vt:lpstr>ИСТОРИЯ СОЗДАНИЯ</vt:lpstr>
      <vt:lpstr>ЖУРНАЛ «ОСКОЛКИ»</vt:lpstr>
      <vt:lpstr>«ПЁСТРЫЕ РАССКАЗЫ»</vt:lpstr>
      <vt:lpstr>РАССКАЗ «ХИРУРГИЯ»</vt:lpstr>
      <vt:lpstr>СОДЕРЖАНИЕ РАССКАЗА</vt:lpstr>
      <vt:lpstr>СЮЖЕТ</vt:lpstr>
      <vt:lpstr>СЛОВАРНАЯ РАБОТА</vt:lpstr>
      <vt:lpstr>СЛОВАРНАЯ РАБОТА</vt:lpstr>
      <vt:lpstr>ГЛАВНЫЕ ГЕРОИ</vt:lpstr>
      <vt:lpstr>ГЛАВНЫЕ ГЕРОИ</vt:lpstr>
      <vt:lpstr>ФАМИЛИИ ГЕРОЕВ</vt:lpstr>
      <vt:lpstr>ФАМИЛИИ ГЕРОЕВ</vt:lpstr>
      <vt:lpstr>Презентация PowerPoint</vt:lpstr>
      <vt:lpstr>ХАРАКТЕРИСТИКА ГЕРОЕВ</vt:lpstr>
      <vt:lpstr>ТЕМА РАССКАЗА</vt:lpstr>
      <vt:lpstr>ПОРОКИ В РАССКАЗЕ «ХИРУРГИЯ»</vt:lpstr>
      <vt:lpstr> ПОРОКИ В РАССКАЗЕ «ХИРУРГИЯ» </vt:lpstr>
      <vt:lpstr>ПОРОКИ В РАССКАЗЕ «ХИРУРГИЯ»</vt:lpstr>
      <vt:lpstr>ОТКРЫТЫЙ ФИНАЛ</vt:lpstr>
      <vt:lpstr>ГЛАВНАЯ МЫСЛЬ</vt:lpstr>
      <vt:lpstr>ЧЕМУ УЧИТ РАССКАЗ?</vt:lpstr>
      <vt:lpstr>ВЫВОД</vt:lpstr>
      <vt:lpstr>ЗАДАНИЕ ДЛЯ САМОСТОЯТЕЛЬНОЙ РАБОТЫ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Lenova 330 pro A6</cp:lastModifiedBy>
  <cp:revision>376</cp:revision>
  <dcterms:created xsi:type="dcterms:W3CDTF">2020-09-22T15:24:01Z</dcterms:created>
  <dcterms:modified xsi:type="dcterms:W3CDTF">2020-12-16T06:31:49Z</dcterms:modified>
</cp:coreProperties>
</file>