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74" r:id="rId3"/>
    <p:sldId id="399" r:id="rId4"/>
    <p:sldId id="400" r:id="rId5"/>
    <p:sldId id="401" r:id="rId6"/>
    <p:sldId id="402" r:id="rId7"/>
    <p:sldId id="404" r:id="rId8"/>
    <p:sldId id="403" r:id="rId9"/>
    <p:sldId id="405" r:id="rId10"/>
    <p:sldId id="407" r:id="rId11"/>
    <p:sldId id="406" r:id="rId12"/>
    <p:sldId id="408" r:id="rId13"/>
    <p:sldId id="409" r:id="rId14"/>
    <p:sldId id="410" r:id="rId15"/>
    <p:sldId id="411" r:id="rId16"/>
    <p:sldId id="414" r:id="rId17"/>
    <p:sldId id="421" r:id="rId18"/>
    <p:sldId id="413" r:id="rId19"/>
    <p:sldId id="412" r:id="rId20"/>
    <p:sldId id="415" r:id="rId21"/>
    <p:sldId id="416" r:id="rId22"/>
    <p:sldId id="417" r:id="rId23"/>
    <p:sldId id="419" r:id="rId24"/>
    <p:sldId id="418" r:id="rId25"/>
    <p:sldId id="420" r:id="rId26"/>
    <p:sldId id="422" r:id="rId27"/>
    <p:sldId id="423" r:id="rId28"/>
    <p:sldId id="424" r:id="rId29"/>
    <p:sldId id="425" r:id="rId30"/>
    <p:sldId id="42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76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16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327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5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23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981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092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60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129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19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07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808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0361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022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307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6127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8500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2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0044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23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5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697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62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705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8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64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387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71599" y="2824133"/>
            <a:ext cx="6858180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В.Г.Короленко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1853-1921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80102" y="3282976"/>
            <a:ext cx="574502" cy="2255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8" descr="IMG_0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065" y="2377515"/>
            <a:ext cx="2985982" cy="425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ПЕРВАЯ ССЫЛКА (КРОНШТАДТ)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26719" y="1319345"/>
            <a:ext cx="711055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uz-Latn-UZ" sz="2800" dirty="0" smtClean="0">
                <a:solidFill>
                  <a:srgbClr val="002060"/>
                </a:solidFill>
                <a:latin typeface="Arial" charset="0"/>
              </a:rPr>
              <a:t>C </a:t>
            </a: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ранних лет </a:t>
            </a:r>
            <a:r>
              <a:rPr lang="ru-RU" sz="2800" dirty="0" err="1" smtClean="0">
                <a:solidFill>
                  <a:srgbClr val="002060"/>
                </a:solidFill>
                <a:latin typeface="Arial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примкнул к революционному народническому движению. В 1876 г. за участие в народнических студенческих кружках он был исключён из академии и выслан в Кронштадт под надзор полиции. В Кронштадте молодому человеку пришлось зарабатывать себе на жизнь собственным трудом. Он занимался репетиторством, был корректором в типографии, перепробовал ряд рабочих профессий.</a:t>
            </a:r>
            <a:endParaRPr lang="ru-RU" sz="28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7" name="Picture 2" descr="https://bigslide.ru/images/12/11680/960/img4.jpg"/>
          <p:cNvPicPr>
            <a:picLocks noChangeAspect="1" noChangeArrowheads="1"/>
          </p:cNvPicPr>
          <p:nvPr/>
        </p:nvPicPr>
        <p:blipFill rotWithShape="1">
          <a:blip r:embed="rId3" cstate="print"/>
          <a:srcRect l="5901" t="23770" r="58016" b="14301"/>
          <a:stretch/>
        </p:blipFill>
        <p:spPr bwMode="auto">
          <a:xfrm>
            <a:off x="8070970" y="1541416"/>
            <a:ext cx="3515785" cy="45256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0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ОКОНЧАНИЕ ССЫЛКИ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83771" y="1502228"/>
            <a:ext cx="5826035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окончании срока ссылки Короленко возвратился в Петербург и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 г.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поступил в Горный институт. К этому периоду относится начало литературной деятельности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 descr="https://s.mediasole.ru/images/546/546936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848" y="1804529"/>
            <a:ext cx="4506351" cy="4517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399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ВТОРАЯ ССЫЛКА (ГЛАЗОВ)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6899" y="1306286"/>
            <a:ext cx="737181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Весной 1879 г. по подозрению в революционной деятельности </a:t>
            </a: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вновь был исключен из института и выслан в Глазов Вятской губернии.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bigslide.ru/images/12/11680/960/img6.jpg"/>
          <p:cNvPicPr>
            <a:picLocks noChangeAspect="1" noChangeArrowheads="1"/>
          </p:cNvPicPr>
          <p:nvPr/>
        </p:nvPicPr>
        <p:blipFill rotWithShape="1">
          <a:blip r:embed="rId3" cstate="print"/>
          <a:srcRect l="4725" t="29885" r="58768" b="25303"/>
          <a:stretch/>
        </p:blipFill>
        <p:spPr bwMode="auto">
          <a:xfrm>
            <a:off x="7787137" y="1463018"/>
            <a:ext cx="4139251" cy="3396343"/>
          </a:xfrm>
          <a:prstGeom prst="rect">
            <a:avLst/>
          </a:prstGeom>
          <a:noFill/>
        </p:spPr>
      </p:pic>
      <p:pic>
        <p:nvPicPr>
          <p:cNvPr id="8" name="Picture 2" descr="http://bigslide.ru/images/12/11680/960/img6.jpg"/>
          <p:cNvPicPr>
            <a:picLocks noChangeAspect="1" noChangeArrowheads="1"/>
          </p:cNvPicPr>
          <p:nvPr/>
        </p:nvPicPr>
        <p:blipFill rotWithShape="1">
          <a:blip r:embed="rId3" cstate="print"/>
          <a:srcRect l="50468" t="54014" r="8651" b="8757"/>
          <a:stretch/>
        </p:blipFill>
        <p:spPr bwMode="auto">
          <a:xfrm>
            <a:off x="2403565" y="3696725"/>
            <a:ext cx="4131231" cy="2821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298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ТРЕТЬЯ ССЫЛКА (СИБИРЬ)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39781" y="1593669"/>
            <a:ext cx="699298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отказа подписать покаянную верноподданническую петицию новому царю Александру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1881 г.,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перевели в ссылку в Сибирь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Якутию в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Амгинскую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слободу. Однако суровые условия жизни не сломили воли писателя. Тяжёлые шесть лет ссылки стали временем формирования зрелого писателя, дали богатый материал для его будущих сочинений.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900igr.net/datas/literatura/Korolenko-Vladimir/0008-008-V-Sibiri.jpg"/>
          <p:cNvPicPr>
            <a:picLocks noChangeAspect="1" noChangeArrowheads="1"/>
          </p:cNvPicPr>
          <p:nvPr/>
        </p:nvPicPr>
        <p:blipFill rotWithShape="1">
          <a:blip r:embed="rId3" cstate="print"/>
          <a:srcRect l="4326" t="22212" r="60930" b="42493"/>
          <a:stretch/>
        </p:blipFill>
        <p:spPr bwMode="auto">
          <a:xfrm>
            <a:off x="7981598" y="1373801"/>
            <a:ext cx="3469342" cy="2420470"/>
          </a:xfrm>
          <a:prstGeom prst="rect">
            <a:avLst/>
          </a:prstGeom>
          <a:noFill/>
        </p:spPr>
      </p:pic>
      <p:pic>
        <p:nvPicPr>
          <p:cNvPr id="9" name="Picture 2" descr="http://900igr.net/datas/literatura/Korolenko-Vladimir/0008-008-V-Sibiri.jpg"/>
          <p:cNvPicPr>
            <a:picLocks noChangeAspect="1" noChangeArrowheads="1"/>
          </p:cNvPicPr>
          <p:nvPr/>
        </p:nvPicPr>
        <p:blipFill rotWithShape="1">
          <a:blip r:embed="rId3" cstate="print"/>
          <a:srcRect l="54022" t="64713" r="8038" b="2351"/>
          <a:stretch/>
        </p:blipFill>
        <p:spPr bwMode="auto">
          <a:xfrm>
            <a:off x="7981598" y="4201420"/>
            <a:ext cx="3469342" cy="2240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731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ВОЗВРАЩЕНИЕ ИЗ СИБИРИ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6899" y="1344706"/>
            <a:ext cx="7004513" cy="4955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1885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разрешили поселиться в Нижнем Новгороде. </a:t>
            </a:r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Нижегородское десятилетие (</a:t>
            </a:r>
            <a:r>
              <a:rPr lang="ru-RU" sz="32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1885–1895 гг.)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наиболее плодотворной работы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-писателя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всплеска его таланта, после которого о нем заговорила читающая публика всей Российской империи.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1886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вышла его первая книга «Очерки и рассказы»,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которую вошли сибирские новеллы писателя.</a:t>
            </a:r>
          </a:p>
        </p:txBody>
      </p:sp>
      <p:pic>
        <p:nvPicPr>
          <p:cNvPr id="7" name="Picture 2" descr="http://fantasticbook.ru/pict/1013446442.jpg"/>
          <p:cNvPicPr>
            <a:picLocks noChangeAspect="1" noChangeArrowheads="1"/>
          </p:cNvPicPr>
          <p:nvPr/>
        </p:nvPicPr>
        <p:blipFill>
          <a:blip r:embed="rId3" cstate="print"/>
          <a:srcRect l="4518" t="2353" r="6120" b="3529"/>
          <a:stretch>
            <a:fillRect/>
          </a:stretch>
        </p:blipFill>
        <p:spPr bwMode="auto">
          <a:xfrm>
            <a:off x="8363279" y="1546412"/>
            <a:ext cx="3030354" cy="4753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309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СИБИРСКИЕ РАССКАЗЫ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084217" y="1536851"/>
            <a:ext cx="623098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Суровая, но прекрасная природа восточной Сибири, тяжёлые условия жизни поселенцев, своеобразная психология сибиряков нашли отражение в рассказах: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«Сон Макара», «Записки сибирского туриста»,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Соколинец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 г.).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3" r="3903" b="11897"/>
          <a:stretch>
            <a:fillRect/>
          </a:stretch>
        </p:blipFill>
        <p:spPr bwMode="auto">
          <a:xfrm>
            <a:off x="8360229" y="1720215"/>
            <a:ext cx="3211150" cy="434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86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ВОЛЖСКИЕ РАССКАЗЫ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13953" y="1502229"/>
            <a:ext cx="657061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Волга для Короленко - «колы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бель русского романтизма».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Волжская жизнь с её 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невзгодами и маленькими 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радостями органично вошла в 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 затмении», «За иконой»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1887 г.), 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Птицы небесные»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1889 г.),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«На Волге»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1892 г.).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v01076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0331" y="2024743"/>
            <a:ext cx="4172450" cy="31154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59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ЛИЧНАЯ ЖИЗНЬ ПИСАТЕЛЯ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79268" y="1763483"/>
            <a:ext cx="5042263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женат на Евдокии Семёновне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Ивановской—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революционерке-народнице.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Дочери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Наталья,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Софья. Ещё двое детей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умерли во младенчестве.</a:t>
            </a:r>
          </a:p>
        </p:txBody>
      </p:sp>
      <p:pic>
        <p:nvPicPr>
          <p:cNvPr id="21510" name="Picture 6" descr="https://md-eksperiment.org/images/posts/322/d9dc368770848b7434bf8ee0a77ce2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44" y="1555115"/>
            <a:ext cx="55816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52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ТРИУМФ </a:t>
            </a:r>
            <a:r>
              <a:rPr lang="ru-RU" sz="4000" dirty="0" smtClean="0"/>
              <a:t>В.Г.КОРОЛЕНКО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2" y="1580605"/>
            <a:ext cx="640080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Настоящим триумфом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выход в 1886–1887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лучших произведений —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дурном обществе» (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 г.)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«Слепой музыкант» (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1886 г.).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этих повестях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глубоким знанием человеческой психологии по-философски подходит к разрешению проблемы взаимоотношения человека и общества.</a:t>
            </a:r>
          </a:p>
        </p:txBody>
      </p:sp>
      <p:pic>
        <p:nvPicPr>
          <p:cNvPr id="7" name="Picture 2" descr="https://assets1.bookmate.com/assets/documents-covers/63/c8/nzcctIxC-large.jpg?1429606099&amp;w=519&amp;h=720"/>
          <p:cNvPicPr>
            <a:picLocks noChangeAspect="1" noChangeArrowheads="1"/>
          </p:cNvPicPr>
          <p:nvPr/>
        </p:nvPicPr>
        <p:blipFill>
          <a:blip r:embed="rId3" cstate="print"/>
          <a:srcRect b="3801"/>
          <a:stretch>
            <a:fillRect/>
          </a:stretch>
        </p:blipFill>
        <p:spPr bwMode="auto">
          <a:xfrm>
            <a:off x="9382683" y="1369662"/>
            <a:ext cx="2435231" cy="3581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https://i.livelib.ru/boocover/1000535168/o/2013/V._G._Korolenko__Slepoj_muzykant.jpeg"/>
          <p:cNvPicPr>
            <a:picLocks noChangeAspect="1" noChangeArrowheads="1"/>
          </p:cNvPicPr>
          <p:nvPr/>
        </p:nvPicPr>
        <p:blipFill>
          <a:blip r:embed="rId4" cstate="print"/>
          <a:srcRect b="4639"/>
          <a:stretch>
            <a:fillRect/>
          </a:stretch>
        </p:blipFill>
        <p:spPr bwMode="auto">
          <a:xfrm>
            <a:off x="7074906" y="3160242"/>
            <a:ext cx="2307777" cy="330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306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СЕРЕДИНА 1880 –Х ГОДОВ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6899" y="1332411"/>
            <a:ext cx="1152579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середины 80-х годов 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видное место 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русской литературе, знакомится с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Л.Толстым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А.Чеховым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Н.Чернышевским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М.Горьким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pt_07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4888" y="3635829"/>
            <a:ext cx="2130664" cy="26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5977" y="3635829"/>
            <a:ext cx="1992449" cy="274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pch_03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0640" y="3635829"/>
            <a:ext cx="2177793" cy="27480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_053i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95807" y="3635829"/>
            <a:ext cx="2307454" cy="272442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9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РОЖДЕНИЕ БУДУЩЕГО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66207" y="1513261"/>
            <a:ext cx="68580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27 июля 1853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семье судейского чиновника, происходившего из рода украинских казаков. Согласно семейному преданию, дед писателя Афанасий Яковлевич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ок.1787 — ок.1857 гг.)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происходил из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казацкого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рода, восходившего к миргородскому казачьему полковнику Ивану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Королю;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сестра деда Екатерина Короленко — бабушка академика Вернадского.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fb.ru/misc/i/gallery/40072/12678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414" y="1407231"/>
            <a:ext cx="3641834" cy="5013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22659" y="1959429"/>
            <a:ext cx="688848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«Короленко первый сказал мне о значении формы, о красоте фразы, я был удивлён простой, понятной правдой этих слов и, слушая его, почувствовал, что писательство – не лёгкое дело!»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</a:t>
            </a:r>
            <a:r>
              <a:rPr lang="ru-RU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g_053i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5241" y="1790972"/>
            <a:ext cx="3298705" cy="4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«СЛЕПОЙ МУЗЫКАНТ»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13954" y="1449978"/>
            <a:ext cx="6975565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Книга, вышедшая в 1886 году, выдержала при жизни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автора     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изданий.</a:t>
            </a:r>
          </a:p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Произведение посвящено теме торжества духовного начала над материальной стороной жизни. Слепой мальчик идёт к своей мечте, несмотря на препятствия, стоящие на жизненном пути. </a:t>
            </a:r>
          </a:p>
        </p:txBody>
      </p:sp>
      <p:pic>
        <p:nvPicPr>
          <p:cNvPr id="5122" name="Picture 2" descr="https://myrt.ru/files/books/2019/02/22/407861/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809" y="1425191"/>
            <a:ext cx="3170814" cy="50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3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ЖИЗНЬ В ПЕТЕРБУРГЕ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74320" y="1340161"/>
            <a:ext cx="11560629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1895–1900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живет в Петербурге. Он редактирует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 «Русское богатство»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этот период публикуются замечательные новеллы «Марусина заимка»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1899 г.),  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Мгновение»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1900 г.).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https://ozon-st.cdn.ngenix.net/multimedia/10043732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090" y="3357155"/>
            <a:ext cx="2166381" cy="3069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http://static.biblioclub.ru/lib/file/43/c0e0b7af6224395fc8b898f8caca73dcc10w9iegv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0278" y="3434191"/>
            <a:ext cx="2068711" cy="2992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http://litgid.com/upload/iblock/28c/28c9cc4e7e77184b74be2595d06462a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8006" y="3395672"/>
            <a:ext cx="2052431" cy="3082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51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ПОЧЁТНЫЙ ЧЛЕН АКАДЕМИИ НАУК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097280" y="1497661"/>
            <a:ext cx="604810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1900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 почётным членом Российской Академии наук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1902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с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А.П.Чеховым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отказался от звания  почетного академика в знак протеста против отмены избрания в Академию наук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М.Горького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9"/>
          <a:stretch>
            <a:fillRect/>
          </a:stretch>
        </p:blipFill>
        <p:spPr>
          <a:xfrm>
            <a:off x="7975853" y="1685743"/>
            <a:ext cx="3689959" cy="433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62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В.Г.КОРОЛЕНКО </a:t>
            </a:r>
            <a:r>
              <a:rPr lang="ru-RU" sz="4000" dirty="0" smtClean="0"/>
              <a:t>В ПОЛТАВЕ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61848" y="1698172"/>
            <a:ext cx="688848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charset="0"/>
              </a:rPr>
              <a:t>В годы гражданской войны писатель жил в Полтаве, переходившей из рук в руки. Он не раз выступал против погромов, зверств, грабежей, писал, что перемены, происходящие в стране, «должны опираться на лучшие стороны человеческой природы».</a:t>
            </a:r>
          </a:p>
        </p:txBody>
      </p:sp>
      <p:pic>
        <p:nvPicPr>
          <p:cNvPr id="7" name="Picture 6" descr="pk_02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77346" y="1522776"/>
            <a:ext cx="2459037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65087">
            <a:off x="8667001" y="4181974"/>
            <a:ext cx="2879725" cy="197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1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ДОМ  В ПОЛТАВЕ</a:t>
            </a:r>
            <a:endParaRPr lang="ru-RU" sz="4000" dirty="0"/>
          </a:p>
        </p:txBody>
      </p:sp>
      <p:pic>
        <p:nvPicPr>
          <p:cNvPr id="9" name="Picture 10" descr="IMG_0803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5442" y="1412275"/>
            <a:ext cx="7075941" cy="502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45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БЛАГОТВОРИТЕЛЬНАЯ ДЕЯТЕЛЬНОСТЬ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87383" y="1802673"/>
            <a:ext cx="8321040" cy="4036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8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9"/>
          <a:stretch>
            <a:fillRect/>
          </a:stretch>
        </p:blipFill>
        <p:spPr bwMode="auto">
          <a:xfrm>
            <a:off x="8706333" y="1317284"/>
            <a:ext cx="3224411" cy="378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87383" y="1484313"/>
            <a:ext cx="8321040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  <a:p>
            <a:pPr algn="ctr">
              <a:lnSpc>
                <a:spcPct val="100000"/>
              </a:lnSpc>
              <a:buFont typeface="Wingdings" panose="05000000000000000000" pitchFamily="2" charset="2"/>
              <a:buNone/>
              <a:defRPr/>
            </a:pP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организовывал сбор продовольствия для детей Москвы и Петербурга, основывал колонии для сирот и беспризорных, был избран почётным председателем Лиги спасения детей, Всероссийского комитета помощи голодающим.</a:t>
            </a:r>
          </a:p>
        </p:txBody>
      </p:sp>
    </p:spTree>
    <p:extLst>
      <p:ext uri="{BB962C8B-B14F-4D97-AF65-F5344CB8AC3E}">
        <p14:creationId xmlns:p14="http://schemas.microsoft.com/office/powerpoint/2010/main" val="19619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ТВОРЧЕСТВО В.Г. КОРОЛЕНКО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264760" y="1435740"/>
            <a:ext cx="684727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писателя проникнуто «поисками настоящего народа», он стремился показать, что в русском человеке, несмотря на все его бедствия, есть искра Божия, что не всё в его жизни безнадёжно и потеряно.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9" name="Picture 5" descr="IMG_083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56003" y="1854924"/>
            <a:ext cx="3063875" cy="3460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19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ВОЗВРАЩЕНИЕ НА УКРАИНУ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66206" y="1358539"/>
            <a:ext cx="769402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1900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переезжает на Украину, куда всегда стремился вернуться. Он поселился в Полтаве, где и прожил до своей смерти.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последние годы жизни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1906–1921 гг.)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 работал над большим автобиографическим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романом «История моего современника»,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должен был обобщить все, что он пережил, систематизировать философские взгляды писателя. Роман остался незавершенным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/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10" name="Picture 2" descr="http://static.biblioclub.ru/lib/cover/2/38b76484ddcc78e91b45b6445c9d637artl802x8s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73739" y="1484313"/>
            <a:ext cx="3129320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12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972491"/>
            <a:ext cx="629629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Скончался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декабря 1921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68 лет от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пневмонии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воспаление легких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 Похоронен в Полтаве (Украина), где в 1928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 литературно-мемориальный музей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25602" name="Picture 2" descr="https://pbs.twimg.com/media/EPEWTdnWsAA15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629" y="1593667"/>
            <a:ext cx="4824547" cy="480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4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РОДИТЕЛИ</a:t>
            </a:r>
            <a:endParaRPr lang="ru-RU" sz="4000" dirty="0"/>
          </a:p>
        </p:txBody>
      </p:sp>
      <p:pic>
        <p:nvPicPr>
          <p:cNvPr id="6" name="Picture 2" descr="https://fs3.ppt4web.ru/images/132017/192895/640/img3.jpg"/>
          <p:cNvPicPr>
            <a:picLocks noChangeAspect="1" noChangeArrowheads="1"/>
          </p:cNvPicPr>
          <p:nvPr/>
        </p:nvPicPr>
        <p:blipFill>
          <a:blip r:embed="rId3" cstate="print"/>
          <a:srcRect l="5906" t="23625" r="55113" b="2351"/>
          <a:stretch>
            <a:fillRect/>
          </a:stretch>
        </p:blipFill>
        <p:spPr bwMode="auto">
          <a:xfrm>
            <a:off x="9256109" y="1280160"/>
            <a:ext cx="1944216" cy="276903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586651" y="4049195"/>
            <a:ext cx="347472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Галактион Афанасьевич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https://fs3.ppt4web.ru/images/132017/192895/640/img3.jpg"/>
          <p:cNvPicPr>
            <a:picLocks noChangeAspect="1" noChangeArrowheads="1"/>
          </p:cNvPicPr>
          <p:nvPr/>
        </p:nvPicPr>
        <p:blipFill>
          <a:blip r:embed="rId3" cstate="print"/>
          <a:srcRect l="52557" t="23625" r="12006" b="7076"/>
          <a:stretch>
            <a:fillRect/>
          </a:stretch>
        </p:blipFill>
        <p:spPr bwMode="auto">
          <a:xfrm>
            <a:off x="668802" y="1312891"/>
            <a:ext cx="1865662" cy="273630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66261" y="4049195"/>
            <a:ext cx="285715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Эвелина Иосифовна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357154" y="1280160"/>
            <a:ext cx="4781006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украинец, из старинного казачьего рода,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полька, католичка. Его отец был чиновником судебного ведомства и отличался неподкупной честностью, резко выделявшей его из среды чиновников того времени.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писателя была дочерью помещика средней руки. </a:t>
            </a:r>
          </a:p>
        </p:txBody>
      </p:sp>
    </p:spTree>
    <p:extLst>
      <p:ext uri="{BB962C8B-B14F-4D97-AF65-F5344CB8AC3E}">
        <p14:creationId xmlns:p14="http://schemas.microsoft.com/office/powerpoint/2010/main" val="379970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0122" y="1719287"/>
            <a:ext cx="11119000" cy="1918474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Записать </a:t>
            </a:r>
            <a:r>
              <a:rPr lang="ru-RU" sz="3600" dirty="0" smtClean="0">
                <a:solidFill>
                  <a:srgbClr val="002060"/>
                </a:solidFill>
              </a:rPr>
              <a:t>основные факты </a:t>
            </a:r>
            <a:r>
              <a:rPr lang="ru-RU" sz="3600" dirty="0" smtClean="0">
                <a:solidFill>
                  <a:srgbClr val="002060"/>
                </a:solidFill>
              </a:rPr>
              <a:t>биографии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  </a:t>
            </a:r>
            <a:r>
              <a:rPr lang="ru-RU" sz="3600" dirty="0" err="1" smtClean="0">
                <a:solidFill>
                  <a:srgbClr val="002060"/>
                </a:solidFill>
              </a:rPr>
              <a:t>В.Г.Короленко</a:t>
            </a:r>
            <a:r>
              <a:rPr lang="ru-RU" sz="360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2. Прочитать повесть «Дети подземелья».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25" y="3029189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СЕМЬЯ КОРОЛЕНКО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48342" y="1593669"/>
            <a:ext cx="73587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старший брат Юлиан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1851—1904 гг.),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младший — Илларион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1854—1915 гг.)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две младшие сестры — Мария (в замужестве Лошкарева;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1856—1917 гг. 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Эвелина (в замужестве Никитина;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1861—1905 гг.).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Третья сестра, Александра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Галактионовна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Короленко, умерла 7 мая 1867 года в возрасте 1 года и 10 месяцев. Похоронена в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Ровно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cdn.fishki.net/upload/post/201507/27/1609593/147426_html_bb478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141" y="1476103"/>
            <a:ext cx="3379771" cy="468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03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49531" y="2155371"/>
            <a:ext cx="555171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1868 году отец Короленко умер, оставив семью без всяких средств. В это время будущий писатель был гимназистом 6 класса.</a:t>
            </a:r>
          </a:p>
        </p:txBody>
      </p:sp>
      <p:pic>
        <p:nvPicPr>
          <p:cNvPr id="7" name="Picture 2" descr="https://upload.wikimedia.org/wikipedia/commons/thumb/a/ab/%D0%9C%D0%BE%D0%B3%D0%B8%D0%BB%D0%B0_%D0%BE%D1%82%D1%86%D0%B0_%D0%B8_%D0%BC%D0%BB%D0%B0%D0%B4%D1%88%D0%B5%D0%B9_%D1%81%D0%B5%D1%81%D1%82%D1%80%D1%8B_%D0%BF%D0%B8%D1%81%D0%B0%D1%82%D0%B5%D0%BB%D1%8F_%D0%92._%D0%93._%D0%9A%D0%BE%D1%80%D0%BE%D0%BB%D0%B5%D0%BD%D0%BA%D0%BE.jpg/800px-%D0%9C%D0%BE%D0%B3%D0%B8%D0%BB%D0%B0_%D0%BE%D1%82%D1%86%D0%B0_%D0%B8_%D0%BC%D0%BB%D0%B0%D0%B4%D1%88%D0%B5%D0%B9_%D1%81%D0%B5%D1%81%D1%82%D1%80%D1%8B_%D0%BF%D0%B8%D1%81%D0%B0%D1%82%D0%B5%D0%BB%D1%8F_%D0%92._%D0%93._%D0%9A%D0%BE%D1%80%D0%BE%D0%BB%D0%B5%D0%BD%D0%BA%D0%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905" y="1593669"/>
            <a:ext cx="3621584" cy="450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74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МАТЬ В.Г. КОРОЛЕНКО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706" y="2155371"/>
            <a:ext cx="694073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002060"/>
                </a:solidFill>
              </a:rPr>
              <a:t>«Я очень люблю свою мать, это чувство доходит у меня до обожания</a:t>
            </a:r>
            <a:r>
              <a:rPr lang="ru-RU" sz="2800" b="1" dirty="0" smtClean="0">
                <a:solidFill>
                  <a:srgbClr val="002060"/>
                </a:solidFill>
              </a:rPr>
              <a:t>!»                                                                           </a:t>
            </a:r>
            <a:r>
              <a:rPr lang="ru-RU" sz="2800" b="1" dirty="0" err="1" smtClean="0">
                <a:solidFill>
                  <a:srgbClr val="002060"/>
                </a:solidFill>
              </a:rPr>
              <a:t>В.Г.Короленко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 smtClean="0">
              <a:solidFill>
                <a:srgbClr val="002060"/>
              </a:solidFill>
              <a:latin typeface="Arial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После </a:t>
            </a: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смерти мужа </a:t>
            </a:r>
            <a:r>
              <a:rPr lang="ru-RU" sz="2800" dirty="0">
                <a:solidFill>
                  <a:srgbClr val="002060"/>
                </a:solidFill>
                <a:latin typeface="Arial" charset="0"/>
              </a:rPr>
              <a:t>Эвелина Иосифовна проявила «истинно женский героизм», воспитывая детей</a:t>
            </a: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Picture 13" descr="IMG_07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5926" y="1437948"/>
            <a:ext cx="3673708" cy="4897537"/>
          </a:xfrm>
        </p:spPr>
      </p:pic>
    </p:spTree>
    <p:extLst>
      <p:ext uri="{BB962C8B-B14F-4D97-AF65-F5344CB8AC3E}">
        <p14:creationId xmlns:p14="http://schemas.microsoft.com/office/powerpoint/2010/main" val="42491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ОКОНЧАНИЕ РОВЕНСКОЙ ГИМНАЗИИ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12694" y="1619412"/>
            <a:ext cx="564661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90F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Ровенскую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гимназию писатель окончил с серебряной медалью. Единственным приятным воспоминанием о годах обучения стали уроки русской словесности.</a:t>
            </a:r>
          </a:p>
        </p:txBody>
      </p:sp>
      <p:pic>
        <p:nvPicPr>
          <p:cNvPr id="8" name="Picture 8" descr="rovno4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3325" y="2695174"/>
            <a:ext cx="4638698" cy="34616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1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ОБРАЗОВАНИЕ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6901" y="1310637"/>
            <a:ext cx="6705602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1871 год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поступил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Петербургский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технологический институт, но нужда заставила оставить учёбу и зарабатывать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раскрашиванием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атласов, чертежей, корректорской работой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1874 год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поступил в Московскую Петровскую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землевладельческую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лесную Академию, но через год был арестован и сослан в Кронштадт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 год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стал студентом горного института в Петербурге, но снова арестован по доносу агента царской жандармерии. </a:t>
            </a:r>
          </a:p>
        </p:txBody>
      </p:sp>
      <p:pic>
        <p:nvPicPr>
          <p:cNvPr id="7" name="Picture 2" descr="http://s017.radikal.ru/i420/1111/e0/9c0068b562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1921" y="1637213"/>
            <a:ext cx="4681254" cy="4084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068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УВЛЕЧЕНИЕ НАРОДНИЧЕСТВОМ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82045" y="1769784"/>
            <a:ext cx="543587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Народничество</a:t>
            </a:r>
            <a:r>
              <a:rPr lang="ru-RU" sz="3200" dirty="0">
                <a:solidFill>
                  <a:srgbClr val="002060"/>
                </a:solidFill>
                <a:latin typeface="Arial" charset="0"/>
              </a:rPr>
              <a:t> – движение разночинной интеллигенции в России конца </a:t>
            </a:r>
            <a:r>
              <a:rPr lang="en-US" sz="3200" dirty="0" smtClean="0">
                <a:solidFill>
                  <a:srgbClr val="002060"/>
                </a:solidFill>
                <a:latin typeface="Arial" charset="0"/>
              </a:rPr>
              <a:t>XIX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charset="0"/>
              </a:rPr>
              <a:t>- начала </a:t>
            </a:r>
            <a:r>
              <a:rPr lang="en-US" sz="3200" dirty="0" smtClean="0">
                <a:solidFill>
                  <a:srgbClr val="002060"/>
                </a:solidFill>
                <a:latin typeface="Arial" charset="0"/>
              </a:rPr>
              <a:t>XX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charset="0"/>
              </a:rPr>
              <a:t>века.</a:t>
            </a:r>
          </a:p>
        </p:txBody>
      </p:sp>
      <p:pic>
        <p:nvPicPr>
          <p:cNvPr id="8" name="Picture 5" descr="IMG_079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2070" y="2679445"/>
            <a:ext cx="4752975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39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9976</TotalTime>
  <Words>1160</Words>
  <Application>Microsoft Office PowerPoint</Application>
  <PresentationFormat>Широкоэкранный</PresentationFormat>
  <Paragraphs>172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 РОЖДЕНИЕ БУДУЩЕГО ПИСАТЕЛЯ</vt:lpstr>
      <vt:lpstr>РОДИТЕЛИ</vt:lpstr>
      <vt:lpstr>СЕМЬЯ КОРОЛЕНКО</vt:lpstr>
      <vt:lpstr>Презентация PowerPoint</vt:lpstr>
      <vt:lpstr>МАТЬ В.Г. КОРОЛЕНКО</vt:lpstr>
      <vt:lpstr>ОКОНЧАНИЕ РОВЕНСКОЙ ГИМНАЗИИ</vt:lpstr>
      <vt:lpstr>ОБРАЗОВАНИЕ</vt:lpstr>
      <vt:lpstr>УВЛЕЧЕНИЕ НАРОДНИЧЕСТВОМ</vt:lpstr>
      <vt:lpstr>ПЕРВАЯ ССЫЛКА (КРОНШТАДТ)</vt:lpstr>
      <vt:lpstr>ОКОНЧАНИЕ ССЫЛКИ</vt:lpstr>
      <vt:lpstr>ВТОРАЯ ССЫЛКА (ГЛАЗОВ)</vt:lpstr>
      <vt:lpstr>ТРЕТЬЯ ССЫЛКА (СИБИРЬ)</vt:lpstr>
      <vt:lpstr>ВОЗВРАЩЕНИЕ ИЗ СИБИРИ</vt:lpstr>
      <vt:lpstr>СИБИРСКИЕ РАССКАЗЫ</vt:lpstr>
      <vt:lpstr>ВОЛЖСКИЕ РАССКАЗЫ</vt:lpstr>
      <vt:lpstr>ЛИЧНАЯ ЖИЗНЬ ПИСАТЕЛЯ</vt:lpstr>
      <vt:lpstr>ТРИУМФ В.Г.КОРОЛЕНКО</vt:lpstr>
      <vt:lpstr>СЕРЕДИНА 1880 –Х ГОДОВ</vt:lpstr>
      <vt:lpstr>Презентация PowerPoint</vt:lpstr>
      <vt:lpstr>«СЛЕПОЙ МУЗЫКАНТ»</vt:lpstr>
      <vt:lpstr>ЖИЗНЬ В ПЕТЕРБУРГЕ</vt:lpstr>
      <vt:lpstr>ПОЧЁТНЫЙ ЧЛЕН АКАДЕМИИ НАУК</vt:lpstr>
      <vt:lpstr>В.Г.КОРОЛЕНКО В ПОЛТАВЕ</vt:lpstr>
      <vt:lpstr> ДОМ  В ПОЛТАВЕ</vt:lpstr>
      <vt:lpstr>БЛАГОТВОРИТЕЛЬНАЯ ДЕЯТЕЛЬНОСТЬ</vt:lpstr>
      <vt:lpstr>ТВОРЧЕСТВО В.Г. КОРОЛЕНКО</vt:lpstr>
      <vt:lpstr>ВОЗВРАЩЕНИЕ НА УКРАИНУ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389</cp:revision>
  <dcterms:created xsi:type="dcterms:W3CDTF">2020-09-22T15:24:01Z</dcterms:created>
  <dcterms:modified xsi:type="dcterms:W3CDTF">2020-12-17T04:59:23Z</dcterms:modified>
</cp:coreProperties>
</file>