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305" r:id="rId2"/>
    <p:sldId id="374" r:id="rId3"/>
    <p:sldId id="399" r:id="rId4"/>
    <p:sldId id="400" r:id="rId5"/>
    <p:sldId id="401" r:id="rId6"/>
    <p:sldId id="402" r:id="rId7"/>
    <p:sldId id="404" r:id="rId8"/>
    <p:sldId id="403" r:id="rId9"/>
    <p:sldId id="405" r:id="rId10"/>
    <p:sldId id="407" r:id="rId11"/>
    <p:sldId id="406" r:id="rId12"/>
    <p:sldId id="408" r:id="rId13"/>
    <p:sldId id="409" r:id="rId14"/>
    <p:sldId id="410" r:id="rId15"/>
    <p:sldId id="411" r:id="rId16"/>
    <p:sldId id="414" r:id="rId17"/>
    <p:sldId id="421" r:id="rId18"/>
    <p:sldId id="413" r:id="rId19"/>
    <p:sldId id="412" r:id="rId20"/>
    <p:sldId id="415" r:id="rId21"/>
    <p:sldId id="416" r:id="rId22"/>
    <p:sldId id="417" r:id="rId23"/>
    <p:sldId id="419" r:id="rId24"/>
    <p:sldId id="418" r:id="rId25"/>
    <p:sldId id="420" r:id="rId26"/>
    <p:sldId id="422" r:id="rId27"/>
    <p:sldId id="423" r:id="rId28"/>
    <p:sldId id="424" r:id="rId29"/>
    <p:sldId id="425" r:id="rId30"/>
    <p:sldId id="427" r:id="rId3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206" autoAdjust="0"/>
    <p:restoredTop sz="94660"/>
  </p:normalViewPr>
  <p:slideViewPr>
    <p:cSldViewPr snapToGrid="0">
      <p:cViewPr varScale="1">
        <p:scale>
          <a:sx n="73" d="100"/>
          <a:sy n="73" d="100"/>
        </p:scale>
        <p:origin x="52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6CEF9F-6EBB-4328-BFF4-22C835255634}" type="datetimeFigureOut">
              <a:rPr lang="ru-RU" smtClean="0"/>
              <a:pPr/>
              <a:t>17.12.2020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7978DB-73CB-438D-BB08-2D9C565D52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8726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75048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68760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64166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73278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54547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50233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79816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90923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14600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01129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01913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71072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980862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503616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70229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30719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561274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985005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546258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200448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39234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Пытались </a:t>
            </a:r>
            <a:r>
              <a:rPr lang="ru-RU" dirty="0" err="1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75593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36978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71625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37058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82828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570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8646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43879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17.12.2020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5594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17.12.2020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5499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17.12.2020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61090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338" y="1133193"/>
            <a:ext cx="11948967" cy="5599134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44"/>
          </a:p>
        </p:txBody>
      </p:sp>
      <p:sp>
        <p:nvSpPr>
          <p:cNvPr id="17" name="bg object 17"/>
          <p:cNvSpPr/>
          <p:nvPr/>
        </p:nvSpPr>
        <p:spPr>
          <a:xfrm>
            <a:off x="141358" y="150402"/>
            <a:ext cx="11948967" cy="90724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44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665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24644" y="1523342"/>
            <a:ext cx="3857666" cy="4058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3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92" y="1577341"/>
            <a:ext cx="5303521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12/17/2020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639004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60307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17.12.2020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7078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17.12.2020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4075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17.12.2020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0698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17.12.2020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7626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17.12.2020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8386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17.12.2020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9466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17.12.2020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103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17.12.2020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8017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3497A-3151-4DC0-A285-86CC8653D4DC}" type="datetimeFigureOut">
              <a:rPr lang="ru-RU" smtClean="0"/>
              <a:pPr/>
              <a:t>17.12.2020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1829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18043" y="-15712"/>
            <a:ext cx="12173957" cy="215805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1371599" y="2824133"/>
            <a:ext cx="6858180" cy="3035764"/>
          </a:xfrm>
          <a:prstGeom prst="rect">
            <a:avLst/>
          </a:prstGeom>
        </p:spPr>
        <p:txBody>
          <a:bodyPr vert="horz" wrap="square" lIns="0" tIns="29525" rIns="0" bIns="0" rtlCol="0">
            <a:spAutoFit/>
          </a:bodyPr>
          <a:lstStyle/>
          <a:p>
            <a:pPr marL="38918" algn="ctr">
              <a:spcBef>
                <a:spcPts val="233"/>
              </a:spcBef>
            </a:pPr>
            <a:r>
              <a:rPr lang="ru-RU" sz="4800" b="1" dirty="0" err="1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В.Г.Короленко</a:t>
            </a:r>
            <a:endParaRPr lang="ru-RU" sz="4800" b="1" dirty="0" smtClean="0">
              <a:solidFill>
                <a:srgbClr val="2365C7"/>
              </a:solidFill>
              <a:latin typeface="Arial" pitchFamily="34" charset="0"/>
              <a:cs typeface="Arial" pitchFamily="34" charset="0"/>
            </a:endParaRPr>
          </a:p>
          <a:p>
            <a:pPr marL="38918" algn="ctr">
              <a:spcBef>
                <a:spcPts val="233"/>
              </a:spcBef>
            </a:pPr>
            <a:r>
              <a:rPr lang="ru-RU" sz="4800" b="1" dirty="0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sz="4800" b="1" dirty="0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1853-1921 гг.)</a:t>
            </a:r>
            <a:endParaRPr lang="ru-RU" sz="4800" b="1" dirty="0" smtClean="0">
              <a:solidFill>
                <a:srgbClr val="2365C7"/>
              </a:solidFill>
              <a:latin typeface="Arial" pitchFamily="34" charset="0"/>
              <a:cs typeface="Arial" pitchFamily="34" charset="0"/>
            </a:endParaRPr>
          </a:p>
          <a:p>
            <a:pPr marL="38918" algn="ctr">
              <a:spcBef>
                <a:spcPts val="233"/>
              </a:spcBef>
            </a:pPr>
            <a:r>
              <a:rPr lang="ru-RU" sz="4800" b="1" dirty="0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Очерк жизни и творчества</a:t>
            </a: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680102" y="3282976"/>
            <a:ext cx="574502" cy="2255675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9940666" y="482101"/>
            <a:ext cx="1276313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9940666" y="482101"/>
            <a:ext cx="1276313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10410314" y="526307"/>
            <a:ext cx="366387" cy="765747"/>
          </a:xfrm>
          <a:prstGeom prst="rect">
            <a:avLst/>
          </a:prstGeom>
        </p:spPr>
        <p:txBody>
          <a:bodyPr vert="horz" wrap="square" lIns="0" tIns="33552" rIns="0" bIns="0" rtlCol="0">
            <a:spAutoFit/>
          </a:bodyPr>
          <a:lstStyle/>
          <a:p>
            <a:pPr>
              <a:spcBef>
                <a:spcPts val="265"/>
              </a:spcBef>
            </a:pPr>
            <a:r>
              <a:rPr lang="ru-RU" sz="4756" b="1" spc="21" dirty="0">
                <a:solidFill>
                  <a:srgbClr val="FEFEFE"/>
                </a:solidFill>
                <a:latin typeface="Arial"/>
                <a:cs typeface="Arial"/>
              </a:rPr>
              <a:t>6</a:t>
            </a:r>
            <a:endParaRPr sz="4756" dirty="0"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:a16="http://schemas.microsoft.com/office/drawing/2014/main" id="{065B57C3-CBC0-467B-8CE6-9C853CD5BC49}"/>
              </a:ext>
            </a:extLst>
          </p:cNvPr>
          <p:cNvSpPr txBox="1"/>
          <p:nvPr/>
        </p:nvSpPr>
        <p:spPr>
          <a:xfrm>
            <a:off x="9940665" y="1145408"/>
            <a:ext cx="1199618" cy="456635"/>
          </a:xfrm>
          <a:prstGeom prst="rect">
            <a:avLst/>
          </a:prstGeom>
        </p:spPr>
        <p:txBody>
          <a:bodyPr vert="horz" wrap="square" lIns="0" tIns="25499" rIns="0" bIns="0" rtlCol="0">
            <a:spAutoFit/>
          </a:bodyPr>
          <a:lstStyle/>
          <a:p>
            <a:pPr algn="ctr">
              <a:spcBef>
                <a:spcPts val="201"/>
              </a:spcBef>
            </a:pPr>
            <a:r>
              <a:rPr lang="ru-RU" sz="2800" b="1" spc="-11" dirty="0">
                <a:solidFill>
                  <a:srgbClr val="FEFEFE"/>
                </a:solidFill>
                <a:latin typeface="Arial"/>
                <a:cs typeface="Arial"/>
              </a:rPr>
              <a:t>класс</a:t>
            </a:r>
            <a:endParaRPr sz="2800" b="1" dirty="0">
              <a:latin typeface="Arial"/>
              <a:cs typeface="Arial"/>
            </a:endParaRPr>
          </a:p>
        </p:txBody>
      </p:sp>
      <p:sp>
        <p:nvSpPr>
          <p:cNvPr id="46" name="object 2">
            <a:extLst>
              <a:ext uri="{FF2B5EF4-FFF2-40B4-BE49-F238E27FC236}">
                <a16:creationId xmlns:a16="http://schemas.microsoft.com/office/drawing/2014/main" id="{B8AE967A-8A32-463D-BEB3-961169192AFF}"/>
              </a:ext>
            </a:extLst>
          </p:cNvPr>
          <p:cNvSpPr txBox="1">
            <a:spLocks/>
          </p:cNvSpPr>
          <p:nvPr/>
        </p:nvSpPr>
        <p:spPr>
          <a:xfrm>
            <a:off x="2049237" y="456621"/>
            <a:ext cx="6180542" cy="1138567"/>
          </a:xfrm>
          <a:prstGeom prst="rect">
            <a:avLst/>
          </a:prstGeom>
        </p:spPr>
        <p:txBody>
          <a:bodyPr vert="horz" wrap="square" lIns="0" tIns="30911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81" defTabSz="1935419">
              <a:spcBef>
                <a:spcPts val="241"/>
              </a:spcBef>
              <a:defRPr/>
            </a:pPr>
            <a:r>
              <a:rPr lang="ru-RU" sz="7196" kern="0" spc="21" dirty="0" smtClean="0">
                <a:solidFill>
                  <a:sysClr val="window" lastClr="FFFFFF"/>
                </a:solidFill>
              </a:rPr>
              <a:t>  Литература</a:t>
            </a:r>
            <a:endParaRPr lang="en-US" sz="7196" kern="0" spc="21" dirty="0">
              <a:solidFill>
                <a:sysClr val="window" lastClr="FFFFFF"/>
              </a:solidFill>
            </a:endParaRPr>
          </a:p>
        </p:txBody>
      </p:sp>
      <p:sp>
        <p:nvSpPr>
          <p:cNvPr id="47" name="object 11">
            <a:extLst>
              <a:ext uri="{FF2B5EF4-FFF2-40B4-BE49-F238E27FC236}">
                <a16:creationId xmlns:a16="http://schemas.microsoft.com/office/drawing/2014/main" id="{38127922-7F66-46DD-B48F-9CFEFAEAC55F}"/>
              </a:ext>
            </a:extLst>
          </p:cNvPr>
          <p:cNvSpPr/>
          <p:nvPr/>
        </p:nvSpPr>
        <p:spPr>
          <a:xfrm>
            <a:off x="704893" y="614405"/>
            <a:ext cx="936801" cy="897823"/>
          </a:xfrm>
          <a:custGeom>
            <a:avLst/>
            <a:gdLst/>
            <a:ahLst/>
            <a:cxnLst/>
            <a:rect l="l" t="t" r="r" b="b"/>
            <a:pathLst>
              <a:path w="442595" h="424180">
                <a:moveTo>
                  <a:pt x="439548" y="319402"/>
                </a:moveTo>
                <a:lnTo>
                  <a:pt x="52138" y="319402"/>
                </a:lnTo>
                <a:lnTo>
                  <a:pt x="31861" y="323505"/>
                </a:lnTo>
                <a:lnTo>
                  <a:pt x="15286" y="334689"/>
                </a:lnTo>
                <a:lnTo>
                  <a:pt x="4103" y="351264"/>
                </a:lnTo>
                <a:lnTo>
                  <a:pt x="0" y="371541"/>
                </a:lnTo>
                <a:lnTo>
                  <a:pt x="4103" y="391814"/>
                </a:lnTo>
                <a:lnTo>
                  <a:pt x="15286" y="408387"/>
                </a:lnTo>
                <a:lnTo>
                  <a:pt x="31861" y="419570"/>
                </a:lnTo>
                <a:lnTo>
                  <a:pt x="52138" y="423673"/>
                </a:lnTo>
                <a:lnTo>
                  <a:pt x="328301" y="423673"/>
                </a:lnTo>
                <a:lnTo>
                  <a:pt x="331199" y="420775"/>
                </a:lnTo>
                <a:lnTo>
                  <a:pt x="331199" y="413618"/>
                </a:lnTo>
                <a:lnTo>
                  <a:pt x="328301" y="410716"/>
                </a:lnTo>
                <a:lnTo>
                  <a:pt x="52138" y="410716"/>
                </a:lnTo>
                <a:lnTo>
                  <a:pt x="36902" y="407633"/>
                </a:lnTo>
                <a:lnTo>
                  <a:pt x="24445" y="399230"/>
                </a:lnTo>
                <a:lnTo>
                  <a:pt x="16039" y="386776"/>
                </a:lnTo>
                <a:lnTo>
                  <a:pt x="12955" y="371541"/>
                </a:lnTo>
                <a:lnTo>
                  <a:pt x="16039" y="356305"/>
                </a:lnTo>
                <a:lnTo>
                  <a:pt x="24445" y="343850"/>
                </a:lnTo>
                <a:lnTo>
                  <a:pt x="36902" y="335446"/>
                </a:lnTo>
                <a:lnTo>
                  <a:pt x="52138" y="332362"/>
                </a:lnTo>
                <a:lnTo>
                  <a:pt x="439548" y="332362"/>
                </a:lnTo>
                <a:lnTo>
                  <a:pt x="442446" y="329457"/>
                </a:lnTo>
                <a:lnTo>
                  <a:pt x="442446" y="322300"/>
                </a:lnTo>
                <a:lnTo>
                  <a:pt x="439548" y="319402"/>
                </a:lnTo>
                <a:close/>
              </a:path>
              <a:path w="442595" h="424180">
                <a:moveTo>
                  <a:pt x="439548" y="410716"/>
                </a:moveTo>
                <a:lnTo>
                  <a:pt x="354347" y="410716"/>
                </a:lnTo>
                <a:lnTo>
                  <a:pt x="351445" y="413618"/>
                </a:lnTo>
                <a:lnTo>
                  <a:pt x="351445" y="420775"/>
                </a:lnTo>
                <a:lnTo>
                  <a:pt x="354347" y="423673"/>
                </a:lnTo>
                <a:lnTo>
                  <a:pt x="439548" y="423673"/>
                </a:lnTo>
                <a:lnTo>
                  <a:pt x="442446" y="420775"/>
                </a:lnTo>
                <a:lnTo>
                  <a:pt x="442446" y="413618"/>
                </a:lnTo>
                <a:lnTo>
                  <a:pt x="439548" y="410716"/>
                </a:lnTo>
                <a:close/>
              </a:path>
              <a:path w="442595" h="424180">
                <a:moveTo>
                  <a:pt x="432503" y="332362"/>
                </a:moveTo>
                <a:lnTo>
                  <a:pt x="418830" y="332362"/>
                </a:lnTo>
                <a:lnTo>
                  <a:pt x="416437" y="340457"/>
                </a:lnTo>
                <a:lnTo>
                  <a:pt x="414121" y="350137"/>
                </a:lnTo>
                <a:lnTo>
                  <a:pt x="412372" y="360724"/>
                </a:lnTo>
                <a:lnTo>
                  <a:pt x="411680" y="371541"/>
                </a:lnTo>
                <a:lnTo>
                  <a:pt x="412372" y="382354"/>
                </a:lnTo>
                <a:lnTo>
                  <a:pt x="414121" y="392940"/>
                </a:lnTo>
                <a:lnTo>
                  <a:pt x="416437" y="402620"/>
                </a:lnTo>
                <a:lnTo>
                  <a:pt x="418830" y="410716"/>
                </a:lnTo>
                <a:lnTo>
                  <a:pt x="432503" y="410716"/>
                </a:lnTo>
                <a:lnTo>
                  <a:pt x="430159" y="403448"/>
                </a:lnTo>
                <a:lnTo>
                  <a:pt x="427579" y="393776"/>
                </a:lnTo>
                <a:lnTo>
                  <a:pt x="425494" y="382780"/>
                </a:lnTo>
                <a:lnTo>
                  <a:pt x="424637" y="371541"/>
                </a:lnTo>
                <a:lnTo>
                  <a:pt x="425494" y="360297"/>
                </a:lnTo>
                <a:lnTo>
                  <a:pt x="427579" y="349299"/>
                </a:lnTo>
                <a:lnTo>
                  <a:pt x="430159" y="339627"/>
                </a:lnTo>
                <a:lnTo>
                  <a:pt x="432503" y="332362"/>
                </a:lnTo>
                <a:close/>
              </a:path>
              <a:path w="442595" h="424180">
                <a:moveTo>
                  <a:pt x="437324" y="60998"/>
                </a:moveTo>
                <a:lnTo>
                  <a:pt x="91180" y="60998"/>
                </a:lnTo>
                <a:lnTo>
                  <a:pt x="72562" y="64766"/>
                </a:lnTo>
                <a:lnTo>
                  <a:pt x="57340" y="75038"/>
                </a:lnTo>
                <a:lnTo>
                  <a:pt x="47069" y="90259"/>
                </a:lnTo>
                <a:lnTo>
                  <a:pt x="43300" y="108878"/>
                </a:lnTo>
                <a:lnTo>
                  <a:pt x="47069" y="127498"/>
                </a:lnTo>
                <a:lnTo>
                  <a:pt x="57340" y="142719"/>
                </a:lnTo>
                <a:lnTo>
                  <a:pt x="72562" y="152990"/>
                </a:lnTo>
                <a:lnTo>
                  <a:pt x="91180" y="156758"/>
                </a:lnTo>
                <a:lnTo>
                  <a:pt x="69324" y="156758"/>
                </a:lnTo>
                <a:lnTo>
                  <a:pt x="27786" y="184311"/>
                </a:lnTo>
                <a:lnTo>
                  <a:pt x="24237" y="274312"/>
                </a:lnTo>
                <a:lnTo>
                  <a:pt x="27786" y="291847"/>
                </a:lnTo>
                <a:lnTo>
                  <a:pt x="37458" y="306181"/>
                </a:lnTo>
                <a:lnTo>
                  <a:pt x="51791" y="315853"/>
                </a:lnTo>
                <a:lnTo>
                  <a:pt x="69324" y="319402"/>
                </a:lnTo>
                <a:lnTo>
                  <a:pt x="390660" y="319402"/>
                </a:lnTo>
                <a:lnTo>
                  <a:pt x="393559" y="316500"/>
                </a:lnTo>
                <a:lnTo>
                  <a:pt x="393559" y="309347"/>
                </a:lnTo>
                <a:lnTo>
                  <a:pt x="390660" y="306445"/>
                </a:lnTo>
                <a:lnTo>
                  <a:pt x="69324" y="306445"/>
                </a:lnTo>
                <a:lnTo>
                  <a:pt x="56828" y="303917"/>
                </a:lnTo>
                <a:lnTo>
                  <a:pt x="46614" y="297025"/>
                </a:lnTo>
                <a:lnTo>
                  <a:pt x="39723" y="286810"/>
                </a:lnTo>
                <a:lnTo>
                  <a:pt x="37194" y="274312"/>
                </a:lnTo>
                <a:lnTo>
                  <a:pt x="37311" y="201264"/>
                </a:lnTo>
                <a:lnTo>
                  <a:pt x="39723" y="189349"/>
                </a:lnTo>
                <a:lnTo>
                  <a:pt x="46614" y="179135"/>
                </a:lnTo>
                <a:lnTo>
                  <a:pt x="56828" y="172243"/>
                </a:lnTo>
                <a:lnTo>
                  <a:pt x="69324" y="169715"/>
                </a:lnTo>
                <a:lnTo>
                  <a:pt x="272069" y="169715"/>
                </a:lnTo>
                <a:lnTo>
                  <a:pt x="272069" y="143798"/>
                </a:lnTo>
                <a:lnTo>
                  <a:pt x="91180" y="143798"/>
                </a:lnTo>
                <a:lnTo>
                  <a:pt x="77602" y="141049"/>
                </a:lnTo>
                <a:lnTo>
                  <a:pt x="66500" y="133558"/>
                </a:lnTo>
                <a:lnTo>
                  <a:pt x="59008" y="122457"/>
                </a:lnTo>
                <a:lnTo>
                  <a:pt x="56259" y="108878"/>
                </a:lnTo>
                <a:lnTo>
                  <a:pt x="59008" y="95299"/>
                </a:lnTo>
                <a:lnTo>
                  <a:pt x="66500" y="84196"/>
                </a:lnTo>
                <a:lnTo>
                  <a:pt x="77602" y="76703"/>
                </a:lnTo>
                <a:lnTo>
                  <a:pt x="91180" y="73954"/>
                </a:lnTo>
                <a:lnTo>
                  <a:pt x="437324" y="73954"/>
                </a:lnTo>
                <a:lnTo>
                  <a:pt x="440228" y="71056"/>
                </a:lnTo>
                <a:lnTo>
                  <a:pt x="440228" y="63900"/>
                </a:lnTo>
                <a:lnTo>
                  <a:pt x="437324" y="60998"/>
                </a:lnTo>
                <a:close/>
              </a:path>
              <a:path w="442595" h="424180">
                <a:moveTo>
                  <a:pt x="364773" y="279319"/>
                </a:moveTo>
                <a:lnTo>
                  <a:pt x="358407" y="282596"/>
                </a:lnTo>
                <a:lnTo>
                  <a:pt x="357159" y="286501"/>
                </a:lnTo>
                <a:lnTo>
                  <a:pt x="361878" y="295652"/>
                </a:lnTo>
                <a:lnTo>
                  <a:pt x="365412" y="301195"/>
                </a:lnTo>
                <a:lnTo>
                  <a:pt x="369417" y="306445"/>
                </a:lnTo>
                <a:lnTo>
                  <a:pt x="386379" y="306445"/>
                </a:lnTo>
                <a:lnTo>
                  <a:pt x="381764" y="301183"/>
                </a:lnTo>
                <a:lnTo>
                  <a:pt x="377507" y="295584"/>
                </a:lnTo>
                <a:lnTo>
                  <a:pt x="373727" y="289832"/>
                </a:lnTo>
                <a:lnTo>
                  <a:pt x="370316" y="283748"/>
                </a:lnTo>
                <a:lnTo>
                  <a:pt x="368679" y="280569"/>
                </a:lnTo>
                <a:lnTo>
                  <a:pt x="364773" y="279319"/>
                </a:lnTo>
                <a:close/>
              </a:path>
              <a:path w="442595" h="424180">
                <a:moveTo>
                  <a:pt x="386358" y="169715"/>
                </a:moveTo>
                <a:lnTo>
                  <a:pt x="369388" y="169715"/>
                </a:lnTo>
                <a:lnTo>
                  <a:pt x="359477" y="185128"/>
                </a:lnTo>
                <a:lnTo>
                  <a:pt x="352251" y="201849"/>
                </a:lnTo>
                <a:lnTo>
                  <a:pt x="347827" y="219594"/>
                </a:lnTo>
                <a:lnTo>
                  <a:pt x="346326" y="238079"/>
                </a:lnTo>
                <a:lnTo>
                  <a:pt x="346326" y="244717"/>
                </a:lnTo>
                <a:lnTo>
                  <a:pt x="346913" y="251369"/>
                </a:lnTo>
                <a:lnTo>
                  <a:pt x="348612" y="260992"/>
                </a:lnTo>
                <a:lnTo>
                  <a:pt x="351345" y="263199"/>
                </a:lnTo>
                <a:lnTo>
                  <a:pt x="354804" y="263199"/>
                </a:lnTo>
                <a:lnTo>
                  <a:pt x="355185" y="263170"/>
                </a:lnTo>
                <a:lnTo>
                  <a:pt x="359088" y="262475"/>
                </a:lnTo>
                <a:lnTo>
                  <a:pt x="361439" y="259113"/>
                </a:lnTo>
                <a:lnTo>
                  <a:pt x="359801" y="249850"/>
                </a:lnTo>
                <a:lnTo>
                  <a:pt x="359352" y="244717"/>
                </a:lnTo>
                <a:lnTo>
                  <a:pt x="359286" y="238079"/>
                </a:lnTo>
                <a:lnTo>
                  <a:pt x="361058" y="219208"/>
                </a:lnTo>
                <a:lnTo>
                  <a:pt x="366268" y="201264"/>
                </a:lnTo>
                <a:lnTo>
                  <a:pt x="374754" y="184637"/>
                </a:lnTo>
                <a:lnTo>
                  <a:pt x="386358" y="169715"/>
                </a:lnTo>
                <a:close/>
              </a:path>
              <a:path w="442595" h="424180">
                <a:moveTo>
                  <a:pt x="305304" y="191105"/>
                </a:moveTo>
                <a:lnTo>
                  <a:pt x="282202" y="191105"/>
                </a:lnTo>
                <a:lnTo>
                  <a:pt x="291815" y="202039"/>
                </a:lnTo>
                <a:lnTo>
                  <a:pt x="295783" y="203028"/>
                </a:lnTo>
                <a:lnTo>
                  <a:pt x="302975" y="200322"/>
                </a:lnTo>
                <a:lnTo>
                  <a:pt x="305304" y="196959"/>
                </a:lnTo>
                <a:lnTo>
                  <a:pt x="305304" y="191105"/>
                </a:lnTo>
                <a:close/>
              </a:path>
              <a:path w="442595" h="424180">
                <a:moveTo>
                  <a:pt x="272069" y="169715"/>
                </a:moveTo>
                <a:lnTo>
                  <a:pt x="259105" y="169715"/>
                </a:lnTo>
                <a:lnTo>
                  <a:pt x="259105" y="196959"/>
                </a:lnTo>
                <a:lnTo>
                  <a:pt x="261432" y="200322"/>
                </a:lnTo>
                <a:lnTo>
                  <a:pt x="265035" y="201676"/>
                </a:lnTo>
                <a:lnTo>
                  <a:pt x="267544" y="202759"/>
                </a:lnTo>
                <a:lnTo>
                  <a:pt x="272141" y="202359"/>
                </a:lnTo>
                <a:lnTo>
                  <a:pt x="275132" y="199155"/>
                </a:lnTo>
                <a:lnTo>
                  <a:pt x="282202" y="191105"/>
                </a:lnTo>
                <a:lnTo>
                  <a:pt x="305304" y="191105"/>
                </a:lnTo>
                <a:lnTo>
                  <a:pt x="305304" y="183017"/>
                </a:lnTo>
                <a:lnTo>
                  <a:pt x="272069" y="183017"/>
                </a:lnTo>
                <a:lnTo>
                  <a:pt x="272069" y="169715"/>
                </a:lnTo>
                <a:close/>
              </a:path>
              <a:path w="442595" h="424180">
                <a:moveTo>
                  <a:pt x="284565" y="175701"/>
                </a:moveTo>
                <a:lnTo>
                  <a:pt x="279845" y="175701"/>
                </a:lnTo>
                <a:lnTo>
                  <a:pt x="277606" y="176712"/>
                </a:lnTo>
                <a:lnTo>
                  <a:pt x="272069" y="183017"/>
                </a:lnTo>
                <a:lnTo>
                  <a:pt x="292345" y="183017"/>
                </a:lnTo>
                <a:lnTo>
                  <a:pt x="286804" y="176712"/>
                </a:lnTo>
                <a:lnTo>
                  <a:pt x="284565" y="175701"/>
                </a:lnTo>
                <a:close/>
              </a:path>
              <a:path w="442595" h="424180">
                <a:moveTo>
                  <a:pt x="367595" y="104612"/>
                </a:moveTo>
                <a:lnTo>
                  <a:pt x="292345" y="104612"/>
                </a:lnTo>
                <a:lnTo>
                  <a:pt x="292345" y="183017"/>
                </a:lnTo>
                <a:lnTo>
                  <a:pt x="305304" y="183017"/>
                </a:lnTo>
                <a:lnTo>
                  <a:pt x="305304" y="169715"/>
                </a:lnTo>
                <a:lnTo>
                  <a:pt x="390660" y="169715"/>
                </a:lnTo>
                <a:lnTo>
                  <a:pt x="393559" y="166813"/>
                </a:lnTo>
                <a:lnTo>
                  <a:pt x="393559" y="159656"/>
                </a:lnTo>
                <a:lnTo>
                  <a:pt x="390660" y="156758"/>
                </a:lnTo>
                <a:lnTo>
                  <a:pt x="437324" y="156758"/>
                </a:lnTo>
                <a:lnTo>
                  <a:pt x="440228" y="153860"/>
                </a:lnTo>
                <a:lnTo>
                  <a:pt x="440228" y="146704"/>
                </a:lnTo>
                <a:lnTo>
                  <a:pt x="437324" y="143798"/>
                </a:lnTo>
                <a:lnTo>
                  <a:pt x="305297" y="143798"/>
                </a:lnTo>
                <a:lnTo>
                  <a:pt x="305297" y="104616"/>
                </a:lnTo>
                <a:lnTo>
                  <a:pt x="367595" y="104612"/>
                </a:lnTo>
                <a:close/>
              </a:path>
              <a:path w="442595" h="424180">
                <a:moveTo>
                  <a:pt x="367591" y="91659"/>
                </a:moveTo>
                <a:lnTo>
                  <a:pt x="253306" y="91659"/>
                </a:lnTo>
                <a:lnTo>
                  <a:pt x="250404" y="94557"/>
                </a:lnTo>
                <a:lnTo>
                  <a:pt x="250404" y="101714"/>
                </a:lnTo>
                <a:lnTo>
                  <a:pt x="253306" y="104616"/>
                </a:lnTo>
                <a:lnTo>
                  <a:pt x="259105" y="104616"/>
                </a:lnTo>
                <a:lnTo>
                  <a:pt x="259105" y="143798"/>
                </a:lnTo>
                <a:lnTo>
                  <a:pt x="272069" y="143798"/>
                </a:lnTo>
                <a:lnTo>
                  <a:pt x="272069" y="104612"/>
                </a:lnTo>
                <a:lnTo>
                  <a:pt x="367595" y="104612"/>
                </a:lnTo>
                <a:lnTo>
                  <a:pt x="370493" y="101714"/>
                </a:lnTo>
                <a:lnTo>
                  <a:pt x="370493" y="94557"/>
                </a:lnTo>
                <a:lnTo>
                  <a:pt x="367591" y="91659"/>
                </a:lnTo>
                <a:close/>
              </a:path>
              <a:path w="442595" h="424180">
                <a:moveTo>
                  <a:pt x="431038" y="73954"/>
                </a:moveTo>
                <a:lnTo>
                  <a:pt x="417382" y="73954"/>
                </a:lnTo>
                <a:lnTo>
                  <a:pt x="415252" y="81289"/>
                </a:lnTo>
                <a:lnTo>
                  <a:pt x="413226" y="89930"/>
                </a:lnTo>
                <a:lnTo>
                  <a:pt x="411711" y="99314"/>
                </a:lnTo>
                <a:lnTo>
                  <a:pt x="411115" y="108878"/>
                </a:lnTo>
                <a:lnTo>
                  <a:pt x="411711" y="118442"/>
                </a:lnTo>
                <a:lnTo>
                  <a:pt x="413226" y="127825"/>
                </a:lnTo>
                <a:lnTo>
                  <a:pt x="415252" y="136465"/>
                </a:lnTo>
                <a:lnTo>
                  <a:pt x="417382" y="143798"/>
                </a:lnTo>
                <a:lnTo>
                  <a:pt x="431038" y="143798"/>
                </a:lnTo>
                <a:lnTo>
                  <a:pt x="428929" y="137197"/>
                </a:lnTo>
                <a:lnTo>
                  <a:pt x="426650" y="128562"/>
                </a:lnTo>
                <a:lnTo>
                  <a:pt x="424826" y="118815"/>
                </a:lnTo>
                <a:lnTo>
                  <a:pt x="424079" y="108878"/>
                </a:lnTo>
                <a:lnTo>
                  <a:pt x="424826" y="98940"/>
                </a:lnTo>
                <a:lnTo>
                  <a:pt x="426650" y="89193"/>
                </a:lnTo>
                <a:lnTo>
                  <a:pt x="428929" y="80557"/>
                </a:lnTo>
                <a:lnTo>
                  <a:pt x="431038" y="73954"/>
                </a:lnTo>
                <a:close/>
              </a:path>
              <a:path w="442595" h="424180">
                <a:moveTo>
                  <a:pt x="64557" y="118"/>
                </a:moveTo>
                <a:lnTo>
                  <a:pt x="30742" y="118"/>
                </a:lnTo>
                <a:lnTo>
                  <a:pt x="18905" y="2514"/>
                </a:lnTo>
                <a:lnTo>
                  <a:pt x="9229" y="9045"/>
                </a:lnTo>
                <a:lnTo>
                  <a:pt x="2701" y="18723"/>
                </a:lnTo>
                <a:lnTo>
                  <a:pt x="306" y="30560"/>
                </a:lnTo>
                <a:lnTo>
                  <a:pt x="2701" y="42397"/>
                </a:lnTo>
                <a:lnTo>
                  <a:pt x="9229" y="52074"/>
                </a:lnTo>
                <a:lnTo>
                  <a:pt x="18905" y="58602"/>
                </a:lnTo>
                <a:lnTo>
                  <a:pt x="30742" y="60998"/>
                </a:lnTo>
                <a:lnTo>
                  <a:pt x="388849" y="60998"/>
                </a:lnTo>
                <a:lnTo>
                  <a:pt x="391222" y="59400"/>
                </a:lnTo>
                <a:lnTo>
                  <a:pt x="393209" y="54518"/>
                </a:lnTo>
                <a:lnTo>
                  <a:pt x="392619" y="51714"/>
                </a:lnTo>
                <a:lnTo>
                  <a:pt x="388842" y="48041"/>
                </a:lnTo>
                <a:lnTo>
                  <a:pt x="21102" y="48041"/>
                </a:lnTo>
                <a:lnTo>
                  <a:pt x="13265" y="40200"/>
                </a:lnTo>
                <a:lnTo>
                  <a:pt x="13265" y="20923"/>
                </a:lnTo>
                <a:lnTo>
                  <a:pt x="21102" y="13078"/>
                </a:lnTo>
                <a:lnTo>
                  <a:pt x="64557" y="13078"/>
                </a:lnTo>
                <a:lnTo>
                  <a:pt x="67456" y="10180"/>
                </a:lnTo>
                <a:lnTo>
                  <a:pt x="67456" y="3023"/>
                </a:lnTo>
                <a:lnTo>
                  <a:pt x="64557" y="118"/>
                </a:lnTo>
                <a:close/>
              </a:path>
              <a:path w="442595" h="424180">
                <a:moveTo>
                  <a:pt x="392421" y="0"/>
                </a:moveTo>
                <a:lnTo>
                  <a:pt x="386206" y="118"/>
                </a:lnTo>
                <a:lnTo>
                  <a:pt x="90333" y="118"/>
                </a:lnTo>
                <a:lnTo>
                  <a:pt x="87435" y="3023"/>
                </a:lnTo>
                <a:lnTo>
                  <a:pt x="87435" y="10180"/>
                </a:lnTo>
                <a:lnTo>
                  <a:pt x="90333" y="13078"/>
                </a:lnTo>
                <a:lnTo>
                  <a:pt x="373614" y="13078"/>
                </a:lnTo>
                <a:lnTo>
                  <a:pt x="370989" y="18453"/>
                </a:lnTo>
                <a:lnTo>
                  <a:pt x="369600" y="24392"/>
                </a:lnTo>
                <a:lnTo>
                  <a:pt x="369600" y="36730"/>
                </a:lnTo>
                <a:lnTo>
                  <a:pt x="370987" y="42670"/>
                </a:lnTo>
                <a:lnTo>
                  <a:pt x="373611" y="48041"/>
                </a:lnTo>
                <a:lnTo>
                  <a:pt x="388842" y="48041"/>
                </a:lnTo>
                <a:lnTo>
                  <a:pt x="385462" y="44754"/>
                </a:lnTo>
                <a:lnTo>
                  <a:pt x="382557" y="37890"/>
                </a:lnTo>
                <a:lnTo>
                  <a:pt x="382557" y="23227"/>
                </a:lnTo>
                <a:lnTo>
                  <a:pt x="385462" y="16369"/>
                </a:lnTo>
                <a:lnTo>
                  <a:pt x="390729" y="11245"/>
                </a:lnTo>
                <a:lnTo>
                  <a:pt x="394487" y="7793"/>
                </a:lnTo>
                <a:lnTo>
                  <a:pt x="392421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8" name="object 12">
            <a:extLst>
              <a:ext uri="{FF2B5EF4-FFF2-40B4-BE49-F238E27FC236}">
                <a16:creationId xmlns:a16="http://schemas.microsoft.com/office/drawing/2014/main" id="{4BA87E8F-AB13-4B1A-98DA-14DD43AEABCF}"/>
              </a:ext>
            </a:extLst>
          </p:cNvPr>
          <p:cNvSpPr/>
          <p:nvPr/>
        </p:nvSpPr>
        <p:spPr>
          <a:xfrm>
            <a:off x="1094599" y="1111867"/>
            <a:ext cx="329292" cy="0"/>
          </a:xfrm>
          <a:custGeom>
            <a:avLst/>
            <a:gdLst/>
            <a:ahLst/>
            <a:cxnLst/>
            <a:rect l="l" t="t" r="r" b="b"/>
            <a:pathLst>
              <a:path w="155575">
                <a:moveTo>
                  <a:pt x="0" y="0"/>
                </a:moveTo>
                <a:lnTo>
                  <a:pt x="155365" y="0"/>
                </a:lnTo>
              </a:path>
            </a:pathLst>
          </a:custGeom>
          <a:ln w="12956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object 13">
            <a:extLst>
              <a:ext uri="{FF2B5EF4-FFF2-40B4-BE49-F238E27FC236}">
                <a16:creationId xmlns:a16="http://schemas.microsoft.com/office/drawing/2014/main" id="{B0334A9A-6476-4878-93C5-A3D2EC2917B4}"/>
              </a:ext>
            </a:extLst>
          </p:cNvPr>
          <p:cNvSpPr/>
          <p:nvPr/>
        </p:nvSpPr>
        <p:spPr>
          <a:xfrm>
            <a:off x="1234903" y="1405393"/>
            <a:ext cx="90051" cy="28225"/>
          </a:xfrm>
          <a:custGeom>
            <a:avLst/>
            <a:gdLst/>
            <a:ahLst/>
            <a:cxnLst/>
            <a:rect l="l" t="t" r="r" b="b"/>
            <a:pathLst>
              <a:path w="42545" h="13334">
                <a:moveTo>
                  <a:pt x="39164" y="0"/>
                </a:moveTo>
                <a:lnTo>
                  <a:pt x="2901" y="0"/>
                </a:lnTo>
                <a:lnTo>
                  <a:pt x="0" y="2901"/>
                </a:lnTo>
                <a:lnTo>
                  <a:pt x="0" y="10058"/>
                </a:lnTo>
                <a:lnTo>
                  <a:pt x="2901" y="12960"/>
                </a:lnTo>
                <a:lnTo>
                  <a:pt x="39164" y="12960"/>
                </a:lnTo>
                <a:lnTo>
                  <a:pt x="42062" y="10058"/>
                </a:lnTo>
                <a:lnTo>
                  <a:pt x="42062" y="2901"/>
                </a:lnTo>
                <a:lnTo>
                  <a:pt x="39164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" name="object 14">
            <a:extLst>
              <a:ext uri="{FF2B5EF4-FFF2-40B4-BE49-F238E27FC236}">
                <a16:creationId xmlns:a16="http://schemas.microsoft.com/office/drawing/2014/main" id="{6631407E-AD9B-4D71-ADDE-1AE5738A212F}"/>
              </a:ext>
            </a:extLst>
          </p:cNvPr>
          <p:cNvSpPr/>
          <p:nvPr/>
        </p:nvSpPr>
        <p:spPr>
          <a:xfrm>
            <a:off x="941860" y="1419110"/>
            <a:ext cx="260743" cy="0"/>
          </a:xfrm>
          <a:custGeom>
            <a:avLst/>
            <a:gdLst/>
            <a:ahLst/>
            <a:cxnLst/>
            <a:rect l="l" t="t" r="r" b="b"/>
            <a:pathLst>
              <a:path w="123190">
                <a:moveTo>
                  <a:pt x="0" y="0"/>
                </a:moveTo>
                <a:lnTo>
                  <a:pt x="123033" y="0"/>
                </a:lnTo>
              </a:path>
            </a:pathLst>
          </a:custGeom>
          <a:ln w="12960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" name="object 15">
            <a:extLst>
              <a:ext uri="{FF2B5EF4-FFF2-40B4-BE49-F238E27FC236}">
                <a16:creationId xmlns:a16="http://schemas.microsoft.com/office/drawing/2014/main" id="{23E1226E-F095-46EB-B6A9-68DAB40DE3D5}"/>
              </a:ext>
            </a:extLst>
          </p:cNvPr>
          <p:cNvSpPr/>
          <p:nvPr/>
        </p:nvSpPr>
        <p:spPr>
          <a:xfrm>
            <a:off x="1142483" y="808414"/>
            <a:ext cx="63170" cy="28225"/>
          </a:xfrm>
          <a:custGeom>
            <a:avLst/>
            <a:gdLst/>
            <a:ahLst/>
            <a:cxnLst/>
            <a:rect l="l" t="t" r="r" b="b"/>
            <a:pathLst>
              <a:path w="29845" h="13335">
                <a:moveTo>
                  <a:pt x="26700" y="0"/>
                </a:moveTo>
                <a:lnTo>
                  <a:pt x="2898" y="0"/>
                </a:lnTo>
                <a:lnTo>
                  <a:pt x="0" y="2898"/>
                </a:lnTo>
                <a:lnTo>
                  <a:pt x="0" y="10054"/>
                </a:lnTo>
                <a:lnTo>
                  <a:pt x="2898" y="12952"/>
                </a:lnTo>
                <a:lnTo>
                  <a:pt x="26700" y="12952"/>
                </a:lnTo>
                <a:lnTo>
                  <a:pt x="29606" y="10054"/>
                </a:lnTo>
                <a:lnTo>
                  <a:pt x="29606" y="2898"/>
                </a:lnTo>
                <a:lnTo>
                  <a:pt x="26700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" name="object 16">
            <a:extLst>
              <a:ext uri="{FF2B5EF4-FFF2-40B4-BE49-F238E27FC236}">
                <a16:creationId xmlns:a16="http://schemas.microsoft.com/office/drawing/2014/main" id="{F081E63C-06CE-423D-AAE9-690F6D2219A1}"/>
              </a:ext>
            </a:extLst>
          </p:cNvPr>
          <p:cNvSpPr/>
          <p:nvPr/>
        </p:nvSpPr>
        <p:spPr>
          <a:xfrm>
            <a:off x="855503" y="1042599"/>
            <a:ext cx="255369" cy="177414"/>
          </a:xfrm>
          <a:custGeom>
            <a:avLst/>
            <a:gdLst/>
            <a:ahLst/>
            <a:cxnLst/>
            <a:rect l="l" t="t" r="r" b="b"/>
            <a:pathLst>
              <a:path w="120650" h="83820">
                <a:moveTo>
                  <a:pt x="80314" y="64068"/>
                </a:moveTo>
                <a:lnTo>
                  <a:pt x="58356" y="64068"/>
                </a:lnTo>
                <a:lnTo>
                  <a:pt x="78800" y="79019"/>
                </a:lnTo>
                <a:lnTo>
                  <a:pt x="83786" y="83310"/>
                </a:lnTo>
                <a:lnTo>
                  <a:pt x="94640" y="79689"/>
                </a:lnTo>
                <a:lnTo>
                  <a:pt x="94557" y="65012"/>
                </a:lnTo>
                <a:lnTo>
                  <a:pt x="81601" y="65012"/>
                </a:lnTo>
                <a:lnTo>
                  <a:pt x="80314" y="64068"/>
                </a:lnTo>
                <a:close/>
              </a:path>
              <a:path w="120650" h="83820">
                <a:moveTo>
                  <a:pt x="35111" y="12956"/>
                </a:moveTo>
                <a:lnTo>
                  <a:pt x="22157" y="12956"/>
                </a:lnTo>
                <a:lnTo>
                  <a:pt x="22157" y="74771"/>
                </a:lnTo>
                <a:lnTo>
                  <a:pt x="24231" y="78155"/>
                </a:lnTo>
                <a:lnTo>
                  <a:pt x="30928" y="81554"/>
                </a:lnTo>
                <a:lnTo>
                  <a:pt x="34888" y="81234"/>
                </a:lnTo>
                <a:lnTo>
                  <a:pt x="57066" y="65012"/>
                </a:lnTo>
                <a:lnTo>
                  <a:pt x="35111" y="65012"/>
                </a:lnTo>
                <a:lnTo>
                  <a:pt x="35111" y="12956"/>
                </a:lnTo>
                <a:close/>
              </a:path>
              <a:path w="120650" h="83820">
                <a:moveTo>
                  <a:pt x="59698" y="49560"/>
                </a:moveTo>
                <a:lnTo>
                  <a:pt x="57016" y="49560"/>
                </a:lnTo>
                <a:lnTo>
                  <a:pt x="55670" y="49982"/>
                </a:lnTo>
                <a:lnTo>
                  <a:pt x="35111" y="65012"/>
                </a:lnTo>
                <a:lnTo>
                  <a:pt x="57070" y="65009"/>
                </a:lnTo>
                <a:lnTo>
                  <a:pt x="58356" y="64068"/>
                </a:lnTo>
                <a:lnTo>
                  <a:pt x="80314" y="64068"/>
                </a:lnTo>
                <a:lnTo>
                  <a:pt x="61045" y="49982"/>
                </a:lnTo>
                <a:lnTo>
                  <a:pt x="59698" y="49560"/>
                </a:lnTo>
                <a:close/>
              </a:path>
              <a:path w="120650" h="83820">
                <a:moveTo>
                  <a:pt x="94557" y="12956"/>
                </a:moveTo>
                <a:lnTo>
                  <a:pt x="81601" y="12956"/>
                </a:lnTo>
                <a:lnTo>
                  <a:pt x="81605" y="65012"/>
                </a:lnTo>
                <a:lnTo>
                  <a:pt x="94557" y="65012"/>
                </a:lnTo>
                <a:lnTo>
                  <a:pt x="94557" y="12956"/>
                </a:lnTo>
                <a:close/>
              </a:path>
              <a:path w="120650" h="83820">
                <a:moveTo>
                  <a:pt x="117187" y="0"/>
                </a:moveTo>
                <a:lnTo>
                  <a:pt x="2901" y="0"/>
                </a:lnTo>
                <a:lnTo>
                  <a:pt x="0" y="2901"/>
                </a:lnTo>
                <a:lnTo>
                  <a:pt x="0" y="10058"/>
                </a:lnTo>
                <a:lnTo>
                  <a:pt x="2901" y="12956"/>
                </a:lnTo>
                <a:lnTo>
                  <a:pt x="117187" y="12956"/>
                </a:lnTo>
                <a:lnTo>
                  <a:pt x="120084" y="10058"/>
                </a:lnTo>
                <a:lnTo>
                  <a:pt x="120084" y="2901"/>
                </a:lnTo>
                <a:lnTo>
                  <a:pt x="117187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AutoShape 2" descr="«зеркало и обезьяна»"/>
          <p:cNvSpPr>
            <a:spLocks noChangeAspect="1" noChangeArrowheads="1"/>
          </p:cNvSpPr>
          <p:nvPr/>
        </p:nvSpPr>
        <p:spPr bwMode="auto">
          <a:xfrm>
            <a:off x="155574" y="-144463"/>
            <a:ext cx="1893661" cy="1893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" name="Picture 8" descr="IMG_083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6065" y="2377515"/>
            <a:ext cx="2985982" cy="4253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322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365126"/>
            <a:ext cx="12061370" cy="601526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ПЕРВАЯ ССЫЛКА (КРОНШТАДТ)</a:t>
            </a:r>
            <a:endParaRPr lang="ru-RU" sz="4000" dirty="0"/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426719" y="1319345"/>
            <a:ext cx="7110551" cy="526297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uz-Latn-UZ" sz="2800" dirty="0" smtClean="0">
                <a:solidFill>
                  <a:srgbClr val="002060"/>
                </a:solidFill>
                <a:latin typeface="Arial" charset="0"/>
              </a:rPr>
              <a:t>C </a:t>
            </a:r>
            <a:r>
              <a:rPr lang="ru-RU" sz="2800" dirty="0" smtClean="0">
                <a:solidFill>
                  <a:srgbClr val="002060"/>
                </a:solidFill>
                <a:latin typeface="Arial" charset="0"/>
              </a:rPr>
              <a:t>ранних лет </a:t>
            </a:r>
            <a:r>
              <a:rPr lang="ru-RU" sz="2800" dirty="0" err="1" smtClean="0">
                <a:solidFill>
                  <a:srgbClr val="002060"/>
                </a:solidFill>
                <a:latin typeface="Arial" charset="0"/>
              </a:rPr>
              <a:t>В.Г.Короленко</a:t>
            </a:r>
            <a:r>
              <a:rPr lang="ru-RU" sz="2800" dirty="0" smtClean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latin typeface="Arial" charset="0"/>
              </a:rPr>
              <a:t>примкнул к революционному народническому движению. В 1876 г. за участие в народнических студенческих кружках он был исключён из академии и выслан в Кронштадт под надзор полиции. В Кронштадте молодому человеку пришлось зарабатывать себе на жизнь собственным трудом. Он занимался репетиторством, был корректором в типографии, перепробовал ряд рабочих профессий.</a:t>
            </a:r>
            <a:endParaRPr lang="ru-RU" sz="2800" dirty="0">
              <a:solidFill>
                <a:srgbClr val="002060"/>
              </a:solidFill>
              <a:latin typeface="Arial" charset="0"/>
            </a:endParaRPr>
          </a:p>
        </p:txBody>
      </p:sp>
      <p:pic>
        <p:nvPicPr>
          <p:cNvPr id="7" name="Picture 2" descr="https://bigslide.ru/images/12/11680/960/img4.jpg"/>
          <p:cNvPicPr>
            <a:picLocks noChangeAspect="1" noChangeArrowheads="1"/>
          </p:cNvPicPr>
          <p:nvPr/>
        </p:nvPicPr>
        <p:blipFill rotWithShape="1">
          <a:blip r:embed="rId3" cstate="print"/>
          <a:srcRect l="5901" t="23770" r="58016" b="14301"/>
          <a:stretch/>
        </p:blipFill>
        <p:spPr bwMode="auto">
          <a:xfrm>
            <a:off x="8070970" y="1541416"/>
            <a:ext cx="3515785" cy="45256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809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365126"/>
            <a:ext cx="12061370" cy="601526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ОКОНЧАНИЕ ССЫЛКИ</a:t>
            </a:r>
            <a:endParaRPr lang="ru-RU" sz="4000" dirty="0"/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783771" y="1502228"/>
            <a:ext cx="5826035" cy="40318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окончании срока ссылки Короленко возвратился в Петербург и в </a:t>
            </a: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1877 г. </a:t>
            </a: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поступил в Горный институт. К этому периоду относится начало литературной деятельности </a:t>
            </a:r>
            <a:endParaRPr lang="ru-RU" sz="3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В.Г.Короленко</a:t>
            </a: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9" name="Picture 2" descr="https://s.mediasole.ru/images/546/546936/origin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848" y="1804529"/>
            <a:ext cx="4506351" cy="45178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33991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365126"/>
            <a:ext cx="12061370" cy="601526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ВТОРАЯ ССЫЛКА (ГЛАЗОВ)</a:t>
            </a:r>
            <a:endParaRPr lang="ru-RU" sz="4000" dirty="0"/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256899" y="1306286"/>
            <a:ext cx="7371810" cy="22467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Весной 1879 г. по подозрению в революционной деятельности </a:t>
            </a:r>
          </a:p>
          <a:p>
            <a:pPr algn="ctr"/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В.Г.Короленко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вновь был исключен из института и выслан в Глазов Вятской губернии.</a:t>
            </a:r>
            <a:endParaRPr 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 descr="http://bigslide.ru/images/12/11680/960/img6.jpg"/>
          <p:cNvPicPr>
            <a:picLocks noChangeAspect="1" noChangeArrowheads="1"/>
          </p:cNvPicPr>
          <p:nvPr/>
        </p:nvPicPr>
        <p:blipFill rotWithShape="1">
          <a:blip r:embed="rId3" cstate="print"/>
          <a:srcRect l="4725" t="29885" r="58768" b="25303"/>
          <a:stretch/>
        </p:blipFill>
        <p:spPr bwMode="auto">
          <a:xfrm>
            <a:off x="7787137" y="1463018"/>
            <a:ext cx="4139251" cy="3396343"/>
          </a:xfrm>
          <a:prstGeom prst="rect">
            <a:avLst/>
          </a:prstGeom>
          <a:noFill/>
        </p:spPr>
      </p:pic>
      <p:pic>
        <p:nvPicPr>
          <p:cNvPr id="8" name="Picture 2" descr="http://bigslide.ru/images/12/11680/960/img6.jpg"/>
          <p:cNvPicPr>
            <a:picLocks noChangeAspect="1" noChangeArrowheads="1"/>
          </p:cNvPicPr>
          <p:nvPr/>
        </p:nvPicPr>
        <p:blipFill rotWithShape="1">
          <a:blip r:embed="rId3" cstate="print"/>
          <a:srcRect l="50468" t="54014" r="8651" b="8757"/>
          <a:stretch/>
        </p:blipFill>
        <p:spPr bwMode="auto">
          <a:xfrm>
            <a:off x="2403565" y="3696725"/>
            <a:ext cx="4131231" cy="28215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62981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365126"/>
            <a:ext cx="12061370" cy="601526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ТРЕТЬЯ ССЫЛКА (СИБИРЬ)</a:t>
            </a:r>
            <a:endParaRPr lang="ru-RU" sz="4000" dirty="0"/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439781" y="1593669"/>
            <a:ext cx="6992987" cy="48320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После отказа подписать покаянную верноподданническую петицию новому царю Александру 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1881 г.,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В.Г.Короленко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перевели в ссылку в Сибирь в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Якутию в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Амгинскую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слободу. Однако суровые условия жизни не сломили воли писателя. Тяжёлые шесть лет ссылки стали временем формирования зрелого писателя, дали богатый материал для его будущих сочинений.</a:t>
            </a:r>
            <a:endParaRPr 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 descr="http://900igr.net/datas/literatura/Korolenko-Vladimir/0008-008-V-Sibiri.jpg"/>
          <p:cNvPicPr>
            <a:picLocks noChangeAspect="1" noChangeArrowheads="1"/>
          </p:cNvPicPr>
          <p:nvPr/>
        </p:nvPicPr>
        <p:blipFill rotWithShape="1">
          <a:blip r:embed="rId3" cstate="print"/>
          <a:srcRect l="4326" t="22212" r="60930" b="42493"/>
          <a:stretch/>
        </p:blipFill>
        <p:spPr bwMode="auto">
          <a:xfrm>
            <a:off x="7981598" y="1373801"/>
            <a:ext cx="3469342" cy="2420470"/>
          </a:xfrm>
          <a:prstGeom prst="rect">
            <a:avLst/>
          </a:prstGeom>
          <a:noFill/>
        </p:spPr>
      </p:pic>
      <p:pic>
        <p:nvPicPr>
          <p:cNvPr id="9" name="Picture 2" descr="http://900igr.net/datas/literatura/Korolenko-Vladimir/0008-008-V-Sibiri.jpg"/>
          <p:cNvPicPr>
            <a:picLocks noChangeAspect="1" noChangeArrowheads="1"/>
          </p:cNvPicPr>
          <p:nvPr/>
        </p:nvPicPr>
        <p:blipFill rotWithShape="1">
          <a:blip r:embed="rId3" cstate="print"/>
          <a:srcRect l="54022" t="64713" r="8038" b="2351"/>
          <a:stretch/>
        </p:blipFill>
        <p:spPr bwMode="auto">
          <a:xfrm>
            <a:off x="7981598" y="4201420"/>
            <a:ext cx="3469342" cy="22405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07314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365126"/>
            <a:ext cx="12061370" cy="601526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ВОЗВРАЩЕНИЕ ИЗ СИБИРИ</a:t>
            </a:r>
            <a:endParaRPr lang="ru-RU" sz="4000" dirty="0"/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256899" y="1344706"/>
            <a:ext cx="7004513" cy="495520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1885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В.Г.Короленко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разрешили поселиться в Нижнем Новгороде. </a:t>
            </a:r>
            <a:r>
              <a:rPr lang="ru-RU" sz="32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Нижегородское десятилетие (</a:t>
            </a:r>
            <a:r>
              <a:rPr lang="ru-RU" sz="3200" b="1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1885–1895 гг.)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период наиболее плодотворной работы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В.Г.Короленко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-писателя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всплеска его таланта, после которого о нем заговорила читающая публика всей Российской империи. </a:t>
            </a:r>
          </a:p>
          <a:p>
            <a:pPr algn="ctr"/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1886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вышла его первая книга «Очерки и рассказы»,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которую вошли сибирские новеллы писателя.</a:t>
            </a:r>
          </a:p>
        </p:txBody>
      </p:sp>
      <p:pic>
        <p:nvPicPr>
          <p:cNvPr id="7" name="Picture 2" descr="http://fantasticbook.ru/pict/1013446442.jpg"/>
          <p:cNvPicPr>
            <a:picLocks noChangeAspect="1" noChangeArrowheads="1"/>
          </p:cNvPicPr>
          <p:nvPr/>
        </p:nvPicPr>
        <p:blipFill>
          <a:blip r:embed="rId3" cstate="print"/>
          <a:srcRect l="4518" t="2353" r="6120" b="3529"/>
          <a:stretch>
            <a:fillRect/>
          </a:stretch>
        </p:blipFill>
        <p:spPr bwMode="auto">
          <a:xfrm>
            <a:off x="8363279" y="1546412"/>
            <a:ext cx="3030354" cy="47534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43091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365126"/>
            <a:ext cx="12061370" cy="601526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СИБИРСКИЕ РАССКАЗЫ</a:t>
            </a:r>
            <a:endParaRPr lang="ru-RU" sz="4000" dirty="0"/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1084217" y="1536851"/>
            <a:ext cx="6230982" cy="45243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Суровая, но прекрасная природа восточной Сибири, тяжёлые условия жизни поселенцев, своеобразная психология сибиряков нашли отражение в рассказах:</a:t>
            </a:r>
          </a:p>
          <a:p>
            <a:pPr algn="ctr">
              <a:defRPr/>
            </a:pP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«Сон Макара», «Записки сибирского туриста», «</a:t>
            </a:r>
            <a:r>
              <a:rPr lang="ru-RU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Соколинец</a:t>
            </a: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(</a:t>
            </a: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1885 г.).</a:t>
            </a:r>
            <a:endParaRPr lang="ru-RU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3" r="3903" b="11897"/>
          <a:stretch>
            <a:fillRect/>
          </a:stretch>
        </p:blipFill>
        <p:spPr bwMode="auto">
          <a:xfrm>
            <a:off x="8360229" y="1720215"/>
            <a:ext cx="3211150" cy="4340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8862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365126"/>
            <a:ext cx="12061370" cy="601526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ВОЛЖСКИЕ РАССКАЗЫ</a:t>
            </a:r>
            <a:endParaRPr lang="ru-RU" sz="4000" dirty="0"/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613953" y="1502229"/>
            <a:ext cx="6570618" cy="45243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Волга для Короленко - «колы</a:t>
            </a:r>
          </a:p>
          <a:p>
            <a:pPr algn="ctr">
              <a:defRPr/>
            </a:pP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бель русского романтизма».</a:t>
            </a:r>
          </a:p>
          <a:p>
            <a:pPr algn="ctr">
              <a:defRPr/>
            </a:pP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Волжская жизнь с её </a:t>
            </a:r>
          </a:p>
          <a:p>
            <a:pPr algn="ctr">
              <a:defRPr/>
            </a:pP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невзгодами и маленькими </a:t>
            </a:r>
          </a:p>
          <a:p>
            <a:pPr algn="ctr">
              <a:defRPr/>
            </a:pP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радостями органично вошла в </a:t>
            </a:r>
          </a:p>
          <a:p>
            <a:pPr algn="ctr">
              <a:defRPr/>
            </a:pP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книги</a:t>
            </a: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«На затмении», «За иконой» (</a:t>
            </a: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1887 г.), «</a:t>
            </a: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Птицы небесные» (</a:t>
            </a: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1889 г.),</a:t>
            </a:r>
            <a:endParaRPr lang="ru-RU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«На Волге» (</a:t>
            </a: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1892 г.).</a:t>
            </a:r>
            <a:endParaRPr lang="ru-RU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4" descr="v01076i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0331" y="2024743"/>
            <a:ext cx="4172450" cy="311545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5596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365126"/>
            <a:ext cx="12061370" cy="601526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ЛИЧНАЯ ЖИЗНЬ ПИСАТЕЛЯ</a:t>
            </a:r>
            <a:endParaRPr lang="ru-RU" sz="4000" dirty="0"/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679268" y="1763483"/>
            <a:ext cx="5042263" cy="40318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Был женат на Евдокии Семёновне </a:t>
            </a: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Ивановской— </a:t>
            </a: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революционерке-народнице. </a:t>
            </a: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Дочери</a:t>
            </a: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Наталья, </a:t>
            </a: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Софья. Ещё двое детей </a:t>
            </a: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умерли во младенчестве.</a:t>
            </a:r>
          </a:p>
        </p:txBody>
      </p:sp>
      <p:pic>
        <p:nvPicPr>
          <p:cNvPr id="21510" name="Picture 6" descr="https://md-eksperiment.org/images/posts/322/d9dc368770848b7434bf8ee0a77ce26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244" y="1555115"/>
            <a:ext cx="558165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5528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365126"/>
            <a:ext cx="12061370" cy="601526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ТРИУМФ </a:t>
            </a:r>
            <a:r>
              <a:rPr lang="ru-RU" sz="4000" dirty="0" smtClean="0"/>
              <a:t>В.Г.КОРОЛЕНКО</a:t>
            </a:r>
            <a:endParaRPr lang="ru-RU" sz="4000" dirty="0"/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509452" y="1580605"/>
            <a:ext cx="6400800" cy="44012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Настоящим триумфом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В.Г.Короленко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стал выход в 1886–1887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гг.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его лучших произведений — 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«В дурном обществе» (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1885 г.)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«Слепой музыкант» (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1886 г.).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этих повестях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В.Г.Короленко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глубоким знанием человеческой психологии по-философски подходит к разрешению проблемы взаимоотношения человека и общества.</a:t>
            </a:r>
          </a:p>
        </p:txBody>
      </p:sp>
      <p:pic>
        <p:nvPicPr>
          <p:cNvPr id="7" name="Picture 2" descr="https://assets1.bookmate.com/assets/documents-covers/63/c8/nzcctIxC-large.jpg?1429606099&amp;w=519&amp;h=720"/>
          <p:cNvPicPr>
            <a:picLocks noChangeAspect="1" noChangeArrowheads="1"/>
          </p:cNvPicPr>
          <p:nvPr/>
        </p:nvPicPr>
        <p:blipFill>
          <a:blip r:embed="rId3" cstate="print"/>
          <a:srcRect b="3801"/>
          <a:stretch>
            <a:fillRect/>
          </a:stretch>
        </p:blipFill>
        <p:spPr bwMode="auto">
          <a:xfrm>
            <a:off x="9382683" y="1369662"/>
            <a:ext cx="2435231" cy="35811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4" descr="https://i.livelib.ru/boocover/1000535168/o/2013/V._G._Korolenko__Slepoj_muzykant.jpeg"/>
          <p:cNvPicPr>
            <a:picLocks noChangeAspect="1" noChangeArrowheads="1"/>
          </p:cNvPicPr>
          <p:nvPr/>
        </p:nvPicPr>
        <p:blipFill>
          <a:blip r:embed="rId4" cstate="print"/>
          <a:srcRect b="4639"/>
          <a:stretch>
            <a:fillRect/>
          </a:stretch>
        </p:blipFill>
        <p:spPr bwMode="auto">
          <a:xfrm>
            <a:off x="7074906" y="3160242"/>
            <a:ext cx="2307777" cy="3305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73064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365126"/>
            <a:ext cx="12061370" cy="601526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СЕРЕДИНА 1880 –Х ГОДОВ</a:t>
            </a:r>
            <a:endParaRPr lang="ru-RU" sz="4000" dirty="0"/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256899" y="1332411"/>
            <a:ext cx="11525798" cy="206210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середины 80-х годов </a:t>
            </a:r>
            <a:b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В.Г.Короленко</a:t>
            </a: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занимает видное место </a:t>
            </a:r>
            <a:b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русской литературе, знакомится с </a:t>
            </a:r>
            <a:r>
              <a:rPr lang="ru-RU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Л.Толстым</a:t>
            </a: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А.Чеховым</a:t>
            </a: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Н.Чернышевским</a:t>
            </a: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М.Горьким</a:t>
            </a: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pt_075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04888" y="3635829"/>
            <a:ext cx="2130664" cy="2699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1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35977" y="3635829"/>
            <a:ext cx="1992449" cy="2748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pch_037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50640" y="3635829"/>
            <a:ext cx="2177793" cy="274808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g_053i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95807" y="3635829"/>
            <a:ext cx="2307454" cy="272442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499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04362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 РОЖДЕНИЕ БУДУЩЕГО ПИСАТЕЛЯ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48343" y="1407231"/>
            <a:ext cx="5805714" cy="450893"/>
          </a:xfrm>
        </p:spPr>
        <p:txBody>
          <a:bodyPr/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alt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460535"/>
            <a:ext cx="7321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666207" y="1513261"/>
            <a:ext cx="6858000" cy="48320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Родился 27 июля 1853 г.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семье судейского чиновника, происходившего из рода украинских казаков. Согласно семейному преданию, дед писателя Афанасий Яковлевич (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ок.1787 — ок.1857 гг.)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происходил из 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казацкого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рода, восходившего к миргородскому казачьему полковнику Ивану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Королю;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сестра деда Екатерина Короленко — бабушка академика Вернадского.</a:t>
            </a:r>
            <a:endParaRPr lang="ru-RU" sz="2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 descr="http://fb.ru/misc/i/gallery/40072/12678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40414" y="1407231"/>
            <a:ext cx="3641834" cy="5013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50088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365126"/>
            <a:ext cx="12061370" cy="601526"/>
          </a:xfrm>
        </p:spPr>
        <p:txBody>
          <a:bodyPr>
            <a:noAutofit/>
          </a:bodyPr>
          <a:lstStyle/>
          <a:p>
            <a:pPr algn="ctr"/>
            <a:endParaRPr lang="ru-RU" sz="4000" dirty="0"/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622659" y="1959429"/>
            <a:ext cx="6888483" cy="35394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«Короленко первый сказал мне о значении формы, о красоте фразы, я был удивлён простой, понятной правдой этих слов и, слушая его, почувствовал, что писательство – не лёгкое дело!»</a:t>
            </a:r>
            <a:b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</a:t>
            </a:r>
            <a:r>
              <a:rPr lang="ru-RU" sz="2800" b="1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М.Горький</a:t>
            </a:r>
            <a:endParaRPr lang="ru-RU" sz="28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4" descr="g_053i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05241" y="1790972"/>
            <a:ext cx="3298705" cy="437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411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365126"/>
            <a:ext cx="12061370" cy="601526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«СЛЕПОЙ МУЗЫКАНТ»</a:t>
            </a:r>
            <a:endParaRPr lang="ru-RU" sz="4000" dirty="0"/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613954" y="1449978"/>
            <a:ext cx="6975565" cy="45243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Книга, вышедшая в 1886 году, выдержала при жизни </a:t>
            </a: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автора       </a:t>
            </a: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изданий.</a:t>
            </a:r>
          </a:p>
          <a:p>
            <a:pPr algn="ctr">
              <a:defRPr/>
            </a:pP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Произведение посвящено теме торжества духовного начала над материальной стороной жизни. Слепой мальчик идёт к своей мечте, несмотря на препятствия, стоящие на жизненном пути. </a:t>
            </a:r>
          </a:p>
        </p:txBody>
      </p:sp>
      <p:pic>
        <p:nvPicPr>
          <p:cNvPr id="5122" name="Picture 2" descr="https://myrt.ru/files/books/2019/02/22/407861/cov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0809" y="1425191"/>
            <a:ext cx="3170814" cy="5039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532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365126"/>
            <a:ext cx="12061370" cy="601526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ЖИЗНЬ В ПЕТЕРБУРГЕ</a:t>
            </a:r>
            <a:endParaRPr lang="ru-RU" sz="4000" dirty="0"/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274320" y="1340161"/>
            <a:ext cx="11560629" cy="187743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1895–1900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гг.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В.Г.Короленко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живет в Петербурге. Он редактирует </a:t>
            </a: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журнал «Русское богатство»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В этот период публикуются замечательные новеллы «Марусина заимка» (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1899 г.),   «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Мгновение» (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1900 г.).</a:t>
            </a:r>
            <a:endParaRPr 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https://ozon-st.cdn.ngenix.net/multimedia/100437329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090" y="3357155"/>
            <a:ext cx="2166381" cy="30697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2" descr="http://static.biblioclub.ru/lib/file/43/c0e0b7af6224395fc8b898f8caca73dcc10w9iegv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0278" y="3434191"/>
            <a:ext cx="2068711" cy="29927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4" descr="http://litgid.com/upload/iblock/28c/28c9cc4e7e77184b74be2595d06462a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78006" y="3395672"/>
            <a:ext cx="2052431" cy="30828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35195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365126"/>
            <a:ext cx="12061370" cy="601526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ПОЧЁТНЫЙ ЧЛЕН АКАДЕМИИ НАУК</a:t>
            </a:r>
            <a:endParaRPr lang="ru-RU" sz="4000" dirty="0"/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1097280" y="1497661"/>
            <a:ext cx="6048102" cy="45243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1900 </a:t>
            </a: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</a:t>
            </a:r>
            <a:r>
              <a:rPr lang="ru-RU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В.Г.Короленко</a:t>
            </a: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избран почётным членом Российской Академии наук</a:t>
            </a: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1902 </a:t>
            </a: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</a:t>
            </a: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вместе с </a:t>
            </a:r>
            <a:r>
              <a:rPr lang="ru-RU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А.П.Чеховым</a:t>
            </a: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отказался от звания  почетного академика в знак протеста против отмены избрания в Академию наук </a:t>
            </a:r>
            <a:r>
              <a:rPr lang="ru-RU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М.Горького</a:t>
            </a: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99"/>
          <a:stretch>
            <a:fillRect/>
          </a:stretch>
        </p:blipFill>
        <p:spPr>
          <a:xfrm>
            <a:off x="7975853" y="1685743"/>
            <a:ext cx="3689959" cy="4336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3622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365126"/>
            <a:ext cx="12061370" cy="601526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В.Г.КОРОЛЕНКО </a:t>
            </a:r>
            <a:r>
              <a:rPr lang="ru-RU" sz="4000" dirty="0" smtClean="0"/>
              <a:t>В ПОЛТАВЕ</a:t>
            </a:r>
            <a:endParaRPr lang="ru-RU" sz="4000" dirty="0"/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661848" y="1698172"/>
            <a:ext cx="6888483" cy="45243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dirty="0">
                <a:solidFill>
                  <a:srgbClr val="002060"/>
                </a:solidFill>
                <a:latin typeface="Arial" charset="0"/>
              </a:rPr>
              <a:t>В годы гражданской войны писатель жил в Полтаве, переходившей из рук в руки. Он не раз выступал против погромов, зверств, грабежей, писал, что перемены, происходящие в стране, «должны опираться на лучшие стороны человеческой природы».</a:t>
            </a:r>
          </a:p>
        </p:txBody>
      </p:sp>
      <p:pic>
        <p:nvPicPr>
          <p:cNvPr id="7" name="Picture 6" descr="pk_022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77346" y="1522776"/>
            <a:ext cx="2459037" cy="273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0765087">
            <a:off x="8667001" y="4181974"/>
            <a:ext cx="2879725" cy="1976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014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365126"/>
            <a:ext cx="12061370" cy="601526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 ДОМ  В ПОЛТАВЕ</a:t>
            </a:r>
            <a:endParaRPr lang="ru-RU" sz="4000" dirty="0"/>
          </a:p>
        </p:txBody>
      </p:sp>
      <p:pic>
        <p:nvPicPr>
          <p:cNvPr id="9" name="Picture 10" descr="IMG_0803"/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55442" y="1412275"/>
            <a:ext cx="7075941" cy="5026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0459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365126"/>
            <a:ext cx="12061370" cy="601526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БЛАГОТВОРИТЕЛЬНАЯ ДЕЯТЕЛЬНОСТЬ</a:t>
            </a:r>
            <a:endParaRPr lang="ru-RU" sz="4000" dirty="0"/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287383" y="1802673"/>
            <a:ext cx="8321040" cy="40364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sz="2800" dirty="0">
              <a:solidFill>
                <a:srgbClr val="002060"/>
              </a:solidFill>
              <a:latin typeface="Arial" charset="0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99"/>
          <a:stretch>
            <a:fillRect/>
          </a:stretch>
        </p:blipFill>
        <p:spPr bwMode="auto">
          <a:xfrm>
            <a:off x="8706333" y="1317284"/>
            <a:ext cx="3224411" cy="3789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3"/>
          <p:cNvSpPr txBox="1">
            <a:spLocks noRot="1" noChangeArrowheads="1"/>
          </p:cNvSpPr>
          <p:nvPr/>
        </p:nvSpPr>
        <p:spPr>
          <a:xfrm>
            <a:off x="287383" y="1484313"/>
            <a:ext cx="8321040" cy="482441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None/>
              <a:defRPr/>
            </a:pPr>
            <a:endParaRPr lang="ru-RU" sz="2400" dirty="0" smtClean="0">
              <a:solidFill>
                <a:srgbClr val="FFF90F"/>
              </a:solidFill>
            </a:endParaRPr>
          </a:p>
          <a:p>
            <a:pPr algn="ctr">
              <a:lnSpc>
                <a:spcPct val="100000"/>
              </a:lnSpc>
              <a:buFont typeface="Wingdings" panose="05000000000000000000" pitchFamily="2" charset="2"/>
              <a:buNone/>
              <a:defRPr/>
            </a:pPr>
            <a:r>
              <a:rPr lang="ru-RU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В.Г.Короленко</a:t>
            </a: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организовывал сбор продовольствия для детей Москвы и Петербурга, основывал колонии для сирот и беспризорных, был избран почётным председателем Лиги спасения детей, Всероссийского комитета помощи голодающим.</a:t>
            </a:r>
          </a:p>
        </p:txBody>
      </p:sp>
    </p:spTree>
    <p:extLst>
      <p:ext uri="{BB962C8B-B14F-4D97-AF65-F5344CB8AC3E}">
        <p14:creationId xmlns:p14="http://schemas.microsoft.com/office/powerpoint/2010/main" val="196190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365126"/>
            <a:ext cx="12061370" cy="601526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ТВОРЧЕСТВО В.Г. КОРОЛЕНКО</a:t>
            </a:r>
            <a:endParaRPr lang="ru-RU" sz="4000" dirty="0"/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1264760" y="1435740"/>
            <a:ext cx="6847273" cy="45243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Творчество писателя проникнуто «поисками настоящего народа», он стремился показать, что в русском человеке, несмотря на все его бедствия, есть искра Божия, что не всё в его жизни безнадёжно и потеряно.</a:t>
            </a:r>
          </a:p>
        </p:txBody>
      </p:sp>
      <p:sp>
        <p:nvSpPr>
          <p:cNvPr id="8" name="Rectangle 3"/>
          <p:cNvSpPr txBox="1">
            <a:spLocks noRot="1" noChangeArrowheads="1"/>
          </p:cNvSpPr>
          <p:nvPr/>
        </p:nvSpPr>
        <p:spPr>
          <a:xfrm>
            <a:off x="509451" y="1484313"/>
            <a:ext cx="8336099" cy="482441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None/>
              <a:defRPr/>
            </a:pPr>
            <a:endParaRPr lang="ru-RU" sz="2400" dirty="0" smtClean="0">
              <a:solidFill>
                <a:srgbClr val="FFF90F"/>
              </a:solidFill>
            </a:endParaRPr>
          </a:p>
        </p:txBody>
      </p:sp>
      <p:pic>
        <p:nvPicPr>
          <p:cNvPr id="9" name="Picture 5" descr="IMG_083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56003" y="1854924"/>
            <a:ext cx="3063875" cy="3460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8196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365126"/>
            <a:ext cx="12061370" cy="601526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ВОЗВРАЩЕНИЕ НА УКРАИНУ</a:t>
            </a:r>
            <a:endParaRPr lang="ru-RU" sz="4000" dirty="0"/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666206" y="1358539"/>
            <a:ext cx="7694022" cy="48320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1900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писатель переезжает на Украину, куда всегда стремился вернуться. Он поселился в Полтаве, где и прожил до своей смерти. </a:t>
            </a:r>
          </a:p>
          <a:p>
            <a:pPr algn="ctr"/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последние годы жизни (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1906–1921 гг.)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Короленко работал над большим автобиографическим 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романом «История моего современника»,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который должен был обобщить все, что он пережил, систематизировать философские взгляды писателя. Роман остался незавершенным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2800" dirty="0"/>
              <a:t> </a:t>
            </a:r>
            <a:endParaRPr 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3"/>
          <p:cNvSpPr txBox="1">
            <a:spLocks noRot="1" noChangeArrowheads="1"/>
          </p:cNvSpPr>
          <p:nvPr/>
        </p:nvSpPr>
        <p:spPr>
          <a:xfrm>
            <a:off x="509451" y="1484313"/>
            <a:ext cx="8336099" cy="482441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None/>
              <a:defRPr/>
            </a:pPr>
            <a:endParaRPr lang="ru-RU" sz="2400" dirty="0" smtClean="0">
              <a:solidFill>
                <a:srgbClr val="FFF90F"/>
              </a:solidFill>
            </a:endParaRPr>
          </a:p>
        </p:txBody>
      </p:sp>
      <p:pic>
        <p:nvPicPr>
          <p:cNvPr id="10" name="Picture 2" descr="http://static.biblioclub.ru/lib/cover/2/38b76484ddcc78e91b45b6445c9d637artl802x8s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73739" y="1484313"/>
            <a:ext cx="3129320" cy="44644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61249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365126"/>
            <a:ext cx="12061370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СМЕРТЬ ПИСАТЕЛЯ</a:t>
            </a:r>
            <a:endParaRPr lang="ru-RU" sz="4400" dirty="0"/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378823" y="1972491"/>
            <a:ext cx="6296297" cy="31085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Скончался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декабря 1921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возрасте 68 лет от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пневмонии (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воспаление легких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 Похоронен в Полтаве (Украина), где в 1928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открыт литературно-мемориальный музей 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В.Г.Короленко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8" name="Rectangle 3"/>
          <p:cNvSpPr txBox="1">
            <a:spLocks noRot="1" noChangeArrowheads="1"/>
          </p:cNvSpPr>
          <p:nvPr/>
        </p:nvSpPr>
        <p:spPr>
          <a:xfrm>
            <a:off x="509451" y="1484313"/>
            <a:ext cx="8336099" cy="482441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None/>
              <a:defRPr/>
            </a:pPr>
            <a:endParaRPr lang="ru-RU" sz="2400" dirty="0" smtClean="0">
              <a:solidFill>
                <a:srgbClr val="FFF90F"/>
              </a:solidFill>
            </a:endParaRPr>
          </a:p>
        </p:txBody>
      </p:sp>
      <p:pic>
        <p:nvPicPr>
          <p:cNvPr id="25602" name="Picture 2" descr="https://pbs.twimg.com/media/EPEWTdnWsAA15a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629" y="1593667"/>
            <a:ext cx="4824547" cy="4808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3430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365126"/>
            <a:ext cx="12061370" cy="601526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РОДИТЕЛИ</a:t>
            </a:r>
            <a:endParaRPr lang="ru-RU" sz="4000" dirty="0"/>
          </a:p>
        </p:txBody>
      </p:sp>
      <p:pic>
        <p:nvPicPr>
          <p:cNvPr id="6" name="Picture 2" descr="https://fs3.ppt4web.ru/images/132017/192895/640/img3.jpg"/>
          <p:cNvPicPr>
            <a:picLocks noChangeAspect="1" noChangeArrowheads="1"/>
          </p:cNvPicPr>
          <p:nvPr/>
        </p:nvPicPr>
        <p:blipFill>
          <a:blip r:embed="rId3" cstate="print"/>
          <a:srcRect l="5906" t="23625" r="55113" b="2351"/>
          <a:stretch>
            <a:fillRect/>
          </a:stretch>
        </p:blipFill>
        <p:spPr bwMode="auto">
          <a:xfrm>
            <a:off x="9256109" y="1280160"/>
            <a:ext cx="1944216" cy="276903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8586651" y="4049195"/>
            <a:ext cx="3474720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Галактион Афанасьевич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4" descr="https://fs3.ppt4web.ru/images/132017/192895/640/img3.jpg"/>
          <p:cNvPicPr>
            <a:picLocks noChangeAspect="1" noChangeArrowheads="1"/>
          </p:cNvPicPr>
          <p:nvPr/>
        </p:nvPicPr>
        <p:blipFill>
          <a:blip r:embed="rId3" cstate="print"/>
          <a:srcRect l="52557" t="23625" r="12006" b="7076"/>
          <a:stretch>
            <a:fillRect/>
          </a:stretch>
        </p:blipFill>
        <p:spPr bwMode="auto">
          <a:xfrm>
            <a:off x="668802" y="1312891"/>
            <a:ext cx="1865662" cy="2736304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66261" y="4049195"/>
            <a:ext cx="2857151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Эвелина Иосифовна</a:t>
            </a: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3357154" y="1280160"/>
            <a:ext cx="4781006" cy="526297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Отец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украинец, из старинного казачьего рода, 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мать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полька, католичка. Его отец был чиновником судебного ведомства и отличался неподкупной честностью, резко выделявшей его из среды чиновников того времени.</a:t>
            </a:r>
          </a:p>
          <a:p>
            <a:pPr algn="ctr"/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Мать писателя была дочерью помещика средней руки. </a:t>
            </a:r>
          </a:p>
        </p:txBody>
      </p:sp>
    </p:spTree>
    <p:extLst>
      <p:ext uri="{BB962C8B-B14F-4D97-AF65-F5344CB8AC3E}">
        <p14:creationId xmlns:p14="http://schemas.microsoft.com/office/powerpoint/2010/main" val="3799702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787743" cy="601526"/>
          </a:xfrm>
        </p:spPr>
        <p:txBody>
          <a:bodyPr>
            <a:noAutofit/>
          </a:bodyPr>
          <a:lstStyle/>
          <a:p>
            <a:pPr algn="ctr"/>
            <a:r>
              <a:rPr lang="ru-RU" sz="3600" dirty="0"/>
              <a:t>ЗАДАНИЕ ДЛЯ САМОСТОЯТЕЛЬНОЙ РАБОТЫ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620122" y="1719287"/>
            <a:ext cx="11119000" cy="1918474"/>
          </a:xfrm>
        </p:spPr>
        <p:txBody>
          <a:bodyPr/>
          <a:lstStyle/>
          <a:p>
            <a:pPr marL="742950" indent="-742950">
              <a:lnSpc>
                <a:spcPct val="100000"/>
              </a:lnSpc>
              <a:buAutoNum type="arabicPeriod"/>
            </a:pPr>
            <a:r>
              <a:rPr lang="ru-RU" sz="3600" dirty="0" smtClean="0">
                <a:solidFill>
                  <a:srgbClr val="002060"/>
                </a:solidFill>
              </a:rPr>
              <a:t>Записать </a:t>
            </a:r>
            <a:r>
              <a:rPr lang="ru-RU" sz="3600" dirty="0" smtClean="0">
                <a:solidFill>
                  <a:srgbClr val="002060"/>
                </a:solidFill>
              </a:rPr>
              <a:t>основные факты </a:t>
            </a:r>
            <a:r>
              <a:rPr lang="ru-RU" sz="3600" dirty="0" smtClean="0">
                <a:solidFill>
                  <a:srgbClr val="002060"/>
                </a:solidFill>
              </a:rPr>
              <a:t>биографии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3600" dirty="0">
                <a:solidFill>
                  <a:srgbClr val="002060"/>
                </a:solidFill>
              </a:rPr>
              <a:t> </a:t>
            </a:r>
            <a:r>
              <a:rPr lang="ru-RU" sz="3600" dirty="0" smtClean="0">
                <a:solidFill>
                  <a:srgbClr val="002060"/>
                </a:solidFill>
              </a:rPr>
              <a:t>   </a:t>
            </a:r>
            <a:r>
              <a:rPr lang="ru-RU" sz="3600" dirty="0" err="1" smtClean="0">
                <a:solidFill>
                  <a:srgbClr val="002060"/>
                </a:solidFill>
              </a:rPr>
              <a:t>В.Г.Короленко</a:t>
            </a:r>
            <a:r>
              <a:rPr lang="ru-RU" sz="3600" dirty="0" smtClean="0">
                <a:solidFill>
                  <a:srgbClr val="002060"/>
                </a:solidFill>
              </a:rPr>
              <a:t>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3600" dirty="0" smtClean="0">
                <a:solidFill>
                  <a:srgbClr val="002060"/>
                </a:solidFill>
              </a:rPr>
              <a:t>2. Прочитать повесть «Дети подземелья».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98500" y="2274838"/>
            <a:ext cx="111124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0" i="0" dirty="0"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9" descr="MCj0413638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3525" y="3029189"/>
            <a:ext cx="2593975" cy="3357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8369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365126"/>
            <a:ext cx="12061370" cy="601526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СЕМЬЯ КОРОЛЕНКО</a:t>
            </a:r>
            <a:endParaRPr lang="ru-RU" sz="4000" dirty="0"/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348342" y="1593669"/>
            <a:ext cx="7358743" cy="39703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В.Г.Короленко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был старший брат Юлиан (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1851—1904 гг.),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младший — Илларион (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1854—1915 гг.)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две младшие сестры — Мария (в замужестве Лошкарева;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1856—1917 гг. )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Эвелина (в замужестве Никитина;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1861—1905 гг.).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Третья сестра, Александра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Галактионовна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Короленко, умерла 7 мая 1867 года в возрасте 1 года и 10 месяцев. Похоронена в 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Ровно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https://cdn.fishki.net/upload/post/201507/27/1609593/147426_html_bb478d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2141" y="1476103"/>
            <a:ext cx="3379771" cy="4683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8035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365126"/>
            <a:ext cx="12061370" cy="601526"/>
          </a:xfrm>
        </p:spPr>
        <p:txBody>
          <a:bodyPr>
            <a:noAutofit/>
          </a:bodyPr>
          <a:lstStyle/>
          <a:p>
            <a:pPr algn="ctr"/>
            <a:endParaRPr lang="ru-RU" sz="4000" dirty="0"/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1149531" y="2155371"/>
            <a:ext cx="5551716" cy="25545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1868 году отец Короленко умер, оставив семью без всяких средств. В это время будущий писатель был гимназистом 6 класса.</a:t>
            </a:r>
          </a:p>
        </p:txBody>
      </p:sp>
      <p:pic>
        <p:nvPicPr>
          <p:cNvPr id="7" name="Picture 2" descr="https://upload.wikimedia.org/wikipedia/commons/thumb/a/ab/%D0%9C%D0%BE%D0%B3%D0%B8%D0%BB%D0%B0_%D0%BE%D1%82%D1%86%D0%B0_%D0%B8_%D0%BC%D0%BB%D0%B0%D0%B4%D1%88%D0%B5%D0%B9_%D1%81%D0%B5%D1%81%D1%82%D1%80%D1%8B_%D0%BF%D0%B8%D1%81%D0%B0%D1%82%D0%B5%D0%BB%D1%8F_%D0%92._%D0%93._%D0%9A%D0%BE%D1%80%D0%BE%D0%BB%D0%B5%D0%BD%D0%BA%D0%BE.jpg/800px-%D0%9C%D0%BE%D0%B3%D0%B8%D0%BB%D0%B0_%D0%BE%D1%82%D1%86%D0%B0_%D0%B8_%D0%BC%D0%BB%D0%B0%D0%B4%D1%88%D0%B5%D0%B9_%D1%81%D0%B5%D1%81%D1%82%D1%80%D1%8B_%D0%BF%D0%B8%D1%81%D0%B0%D1%82%D0%B5%D0%BB%D1%8F_%D0%92._%D0%93._%D0%9A%D0%BE%D1%80%D0%BE%D0%BB%D0%B5%D0%BD%D0%BA%D0%B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6905" y="1593669"/>
            <a:ext cx="3621584" cy="4500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6746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365126"/>
            <a:ext cx="12061370" cy="601526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МАТЬ В.Г. КОРОЛЕНКО</a:t>
            </a:r>
            <a:endParaRPr lang="ru-RU" sz="4000" dirty="0"/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509706" y="2155371"/>
            <a:ext cx="6940732" cy="31085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ru-RU" sz="2800" b="1" dirty="0">
                <a:solidFill>
                  <a:srgbClr val="002060"/>
                </a:solidFill>
              </a:rPr>
              <a:t>«Я очень люблю свою мать, это чувство доходит у меня до обожания</a:t>
            </a:r>
            <a:r>
              <a:rPr lang="ru-RU" sz="2800" b="1" dirty="0" smtClean="0">
                <a:solidFill>
                  <a:srgbClr val="002060"/>
                </a:solidFill>
              </a:rPr>
              <a:t>!»                                                                           </a:t>
            </a:r>
            <a:r>
              <a:rPr lang="ru-RU" sz="2800" b="1" dirty="0" err="1" smtClean="0">
                <a:solidFill>
                  <a:srgbClr val="002060"/>
                </a:solidFill>
              </a:rPr>
              <a:t>В.Г.Короленко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2800" dirty="0" smtClean="0">
              <a:solidFill>
                <a:srgbClr val="002060"/>
              </a:solidFill>
              <a:latin typeface="Arial" charset="0"/>
            </a:endParaRPr>
          </a:p>
          <a:p>
            <a:pPr algn="ctr"/>
            <a:r>
              <a:rPr lang="ru-RU" sz="2800" dirty="0" smtClean="0">
                <a:solidFill>
                  <a:srgbClr val="002060"/>
                </a:solidFill>
                <a:latin typeface="Arial" charset="0"/>
              </a:rPr>
              <a:t>После </a:t>
            </a:r>
            <a:r>
              <a:rPr lang="ru-RU" sz="2800" dirty="0" smtClean="0">
                <a:solidFill>
                  <a:srgbClr val="002060"/>
                </a:solidFill>
                <a:latin typeface="Arial" charset="0"/>
              </a:rPr>
              <a:t>смерти мужа </a:t>
            </a:r>
            <a:r>
              <a:rPr lang="ru-RU" sz="2800" dirty="0">
                <a:solidFill>
                  <a:srgbClr val="002060"/>
                </a:solidFill>
                <a:latin typeface="Arial" charset="0"/>
              </a:rPr>
              <a:t>Эвелина Иосифовна проявила «истинно женский героизм», воспитывая детей</a:t>
            </a:r>
            <a:r>
              <a:rPr lang="ru-RU" sz="2800" dirty="0" smtClean="0">
                <a:solidFill>
                  <a:srgbClr val="002060"/>
                </a:solidFill>
                <a:latin typeface="Arial" charset="0"/>
              </a:rPr>
              <a:t>.</a:t>
            </a:r>
            <a:endParaRPr lang="ru-RU" sz="2800" dirty="0">
              <a:solidFill>
                <a:srgbClr val="002060"/>
              </a:solidFill>
              <a:latin typeface="Arial" charset="0"/>
            </a:endParaRPr>
          </a:p>
        </p:txBody>
      </p:sp>
      <p:pic>
        <p:nvPicPr>
          <p:cNvPr id="8" name="Picture 13" descr="IMG_079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95926" y="1437948"/>
            <a:ext cx="3673708" cy="4897537"/>
          </a:xfrm>
        </p:spPr>
      </p:pic>
    </p:spTree>
    <p:extLst>
      <p:ext uri="{BB962C8B-B14F-4D97-AF65-F5344CB8AC3E}">
        <p14:creationId xmlns:p14="http://schemas.microsoft.com/office/powerpoint/2010/main" val="4249174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365126"/>
            <a:ext cx="12061370" cy="601526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ОКОНЧАНИЕ РОВЕНСКОЙ ГИМНАЗИИ</a:t>
            </a:r>
            <a:endParaRPr lang="ru-RU" sz="4000" dirty="0"/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712694" y="1619412"/>
            <a:ext cx="5646613" cy="35394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F90F"/>
                </a:solidFill>
              </a:rPr>
              <a:t> </a:t>
            </a: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Ровенскую </a:t>
            </a: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гимназию писатель окончил с серебряной медалью. Единственным приятным воспоминанием о годах обучения стали уроки русской словесности.</a:t>
            </a:r>
          </a:p>
        </p:txBody>
      </p:sp>
      <p:pic>
        <p:nvPicPr>
          <p:cNvPr id="8" name="Picture 8" descr="rovno4i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73325" y="2695174"/>
            <a:ext cx="4638698" cy="346165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3117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365126"/>
            <a:ext cx="12061370" cy="601526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ОБРАЗОВАНИЕ</a:t>
            </a:r>
            <a:endParaRPr lang="ru-RU" sz="4000" dirty="0"/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256901" y="1310637"/>
            <a:ext cx="6705602" cy="529375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1871 год </a:t>
            </a:r>
            <a:r>
              <a:rPr 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поступил в </a:t>
            </a:r>
            <a:r>
              <a:rPr lang="ru-RU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Петербургский </a:t>
            </a:r>
            <a:r>
              <a:rPr 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технологический институт, но нужда заставила оставить учёбу и зарабатывать </a:t>
            </a:r>
            <a:r>
              <a:rPr lang="ru-RU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раскрашиванием </a:t>
            </a:r>
            <a:r>
              <a:rPr 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атласов, чертежей, корректорской работой</a:t>
            </a:r>
            <a:r>
              <a:rPr lang="ru-RU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ru-RU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1874 год </a:t>
            </a:r>
            <a:r>
              <a:rPr 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поступил в Московскую Петровскую </a:t>
            </a:r>
            <a:r>
              <a:rPr lang="ru-RU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землевладельческую </a:t>
            </a:r>
            <a:r>
              <a:rPr 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лесную Академию, но через год был арестован и сослан в Кронштадт</a:t>
            </a:r>
            <a:r>
              <a:rPr lang="ru-RU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ru-RU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1877 год </a:t>
            </a:r>
            <a:r>
              <a:rPr 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стал студентом горного института в Петербурге, но снова арестован по доносу агента царской жандармерии. </a:t>
            </a:r>
          </a:p>
        </p:txBody>
      </p:sp>
      <p:pic>
        <p:nvPicPr>
          <p:cNvPr id="7" name="Picture 2" descr="http://s017.radikal.ru/i420/1111/e0/9c0068b562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31921" y="1637213"/>
            <a:ext cx="4681254" cy="40843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60680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365126"/>
            <a:ext cx="12061370" cy="601526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УВЛЕЧЕНИЕ НАРОДНИЧЕСТВОМ</a:t>
            </a:r>
            <a:endParaRPr lang="ru-RU" sz="4000" dirty="0"/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782045" y="1769784"/>
            <a:ext cx="5435875" cy="23083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ru-RU" sz="3200" b="1" dirty="0">
                <a:solidFill>
                  <a:srgbClr val="002060"/>
                </a:solidFill>
                <a:latin typeface="Arial" charset="0"/>
              </a:rPr>
              <a:t>Народничество</a:t>
            </a:r>
            <a:r>
              <a:rPr lang="ru-RU" sz="3200" dirty="0">
                <a:solidFill>
                  <a:srgbClr val="002060"/>
                </a:solidFill>
                <a:latin typeface="Arial" charset="0"/>
              </a:rPr>
              <a:t> – движение разночинной интеллигенции в России конца </a:t>
            </a:r>
            <a:r>
              <a:rPr lang="en-US" sz="3200" dirty="0" smtClean="0">
                <a:solidFill>
                  <a:srgbClr val="002060"/>
                </a:solidFill>
                <a:latin typeface="Arial" charset="0"/>
              </a:rPr>
              <a:t>XIX</a:t>
            </a:r>
            <a:r>
              <a:rPr lang="ru-RU" sz="3200" dirty="0" smtClean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ru-RU" sz="3200" dirty="0">
                <a:solidFill>
                  <a:srgbClr val="002060"/>
                </a:solidFill>
                <a:latin typeface="Arial" charset="0"/>
              </a:rPr>
              <a:t>- начала </a:t>
            </a:r>
            <a:r>
              <a:rPr lang="en-US" sz="3200" dirty="0" smtClean="0">
                <a:solidFill>
                  <a:srgbClr val="002060"/>
                </a:solidFill>
                <a:latin typeface="Arial" charset="0"/>
              </a:rPr>
              <a:t>XX</a:t>
            </a:r>
            <a:r>
              <a:rPr lang="ru-RU" sz="3200" dirty="0" smtClean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ru-RU" sz="3200" dirty="0">
                <a:solidFill>
                  <a:srgbClr val="002060"/>
                </a:solidFill>
                <a:latin typeface="Arial" charset="0"/>
              </a:rPr>
              <a:t>века.</a:t>
            </a:r>
          </a:p>
        </p:txBody>
      </p:sp>
      <p:pic>
        <p:nvPicPr>
          <p:cNvPr id="8" name="Picture 5" descr="IMG_0798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52070" y="2679445"/>
            <a:ext cx="4752975" cy="33115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0390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9976</TotalTime>
  <Words>1160</Words>
  <Application>Microsoft Office PowerPoint</Application>
  <PresentationFormat>Широкоэкранный</PresentationFormat>
  <Paragraphs>172</Paragraphs>
  <Slides>30</Slides>
  <Notes>29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5" baseType="lpstr">
      <vt:lpstr>Arial</vt:lpstr>
      <vt:lpstr>Calibri</vt:lpstr>
      <vt:lpstr>Calibri Light</vt:lpstr>
      <vt:lpstr>Wingdings</vt:lpstr>
      <vt:lpstr>Тема Office</vt:lpstr>
      <vt:lpstr>Презентация PowerPoint</vt:lpstr>
      <vt:lpstr> РОЖДЕНИЕ БУДУЩЕГО ПИСАТЕЛЯ</vt:lpstr>
      <vt:lpstr>РОДИТЕЛИ</vt:lpstr>
      <vt:lpstr>СЕМЬЯ КОРОЛЕНКО</vt:lpstr>
      <vt:lpstr>Презентация PowerPoint</vt:lpstr>
      <vt:lpstr>МАТЬ В.Г. КОРОЛЕНКО</vt:lpstr>
      <vt:lpstr>ОКОНЧАНИЕ РОВЕНСКОЙ ГИМНАЗИИ</vt:lpstr>
      <vt:lpstr>ОБРАЗОВАНИЕ</vt:lpstr>
      <vt:lpstr>УВЛЕЧЕНИЕ НАРОДНИЧЕСТВОМ</vt:lpstr>
      <vt:lpstr>ПЕРВАЯ ССЫЛКА (КРОНШТАДТ)</vt:lpstr>
      <vt:lpstr>ОКОНЧАНИЕ ССЫЛКИ</vt:lpstr>
      <vt:lpstr>ВТОРАЯ ССЫЛКА (ГЛАЗОВ)</vt:lpstr>
      <vt:lpstr>ТРЕТЬЯ ССЫЛКА (СИБИРЬ)</vt:lpstr>
      <vt:lpstr>ВОЗВРАЩЕНИЕ ИЗ СИБИРИ</vt:lpstr>
      <vt:lpstr>СИБИРСКИЕ РАССКАЗЫ</vt:lpstr>
      <vt:lpstr>ВОЛЖСКИЕ РАССКАЗЫ</vt:lpstr>
      <vt:lpstr>ЛИЧНАЯ ЖИЗНЬ ПИСАТЕЛЯ</vt:lpstr>
      <vt:lpstr>ТРИУМФ В.Г.КОРОЛЕНКО</vt:lpstr>
      <vt:lpstr>СЕРЕДИНА 1880 –Х ГОДОВ</vt:lpstr>
      <vt:lpstr>Презентация PowerPoint</vt:lpstr>
      <vt:lpstr>«СЛЕПОЙ МУЗЫКАНТ»</vt:lpstr>
      <vt:lpstr>ЖИЗНЬ В ПЕТЕРБУРГЕ</vt:lpstr>
      <vt:lpstr>ПОЧЁТНЫЙ ЧЛЕН АКАДЕМИИ НАУК</vt:lpstr>
      <vt:lpstr>В.Г.КОРОЛЕНКО В ПОЛТАВЕ</vt:lpstr>
      <vt:lpstr> ДОМ  В ПОЛТАВЕ</vt:lpstr>
      <vt:lpstr>БЛАГОТВОРИТЕЛЬНАЯ ДЕЯТЕЛЬНОСТЬ</vt:lpstr>
      <vt:lpstr>ТВОРЧЕСТВО В.Г. КОРОЛЕНКО</vt:lpstr>
      <vt:lpstr>ВОЗВРАЩЕНИЕ НА УКРАИНУ</vt:lpstr>
      <vt:lpstr>СМЕРТЬ ПИСАТЕЛЯ</vt:lpstr>
      <vt:lpstr>ЗАДАНИЕ ДЛЯ САМОСТОЯТЕЛЬНОЙ РАБОТЫ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Lenova 330 pro A6</cp:lastModifiedBy>
  <cp:revision>389</cp:revision>
  <dcterms:created xsi:type="dcterms:W3CDTF">2020-09-22T15:24:01Z</dcterms:created>
  <dcterms:modified xsi:type="dcterms:W3CDTF">2020-12-17T04:59:23Z</dcterms:modified>
</cp:coreProperties>
</file>