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05" r:id="rId2"/>
    <p:sldId id="449" r:id="rId3"/>
    <p:sldId id="425" r:id="rId4"/>
    <p:sldId id="453" r:id="rId5"/>
    <p:sldId id="454" r:id="rId6"/>
    <p:sldId id="456" r:id="rId7"/>
    <p:sldId id="436" r:id="rId8"/>
    <p:sldId id="433" r:id="rId9"/>
    <p:sldId id="429" r:id="rId10"/>
    <p:sldId id="450" r:id="rId11"/>
    <p:sldId id="451" r:id="rId12"/>
    <p:sldId id="458" r:id="rId13"/>
    <p:sldId id="452" r:id="rId14"/>
    <p:sldId id="443" r:id="rId15"/>
    <p:sldId id="428" r:id="rId16"/>
    <p:sldId id="457" r:id="rId17"/>
    <p:sldId id="438" r:id="rId18"/>
    <p:sldId id="432" r:id="rId19"/>
    <p:sldId id="434" r:id="rId20"/>
    <p:sldId id="440" r:id="rId21"/>
    <p:sldId id="455" r:id="rId22"/>
    <p:sldId id="435" r:id="rId23"/>
    <p:sldId id="430" r:id="rId24"/>
    <p:sldId id="431" r:id="rId25"/>
    <p:sldId id="427"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06" autoAdjust="0"/>
    <p:restoredTop sz="94660"/>
  </p:normalViewPr>
  <p:slideViewPr>
    <p:cSldViewPr snapToGrid="0">
      <p:cViewPr varScale="1">
        <p:scale>
          <a:sx n="73" d="100"/>
          <a:sy n="73" d="100"/>
        </p:scale>
        <p:origin x="528"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6CEF9F-6EBB-4328-BFF4-22C835255634}" type="datetimeFigureOut">
              <a:rPr lang="ru-RU" smtClean="0"/>
              <a:pPr/>
              <a:t>22.12.2020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7978DB-73CB-438D-BB08-2D9C565D52BF}" type="slidenum">
              <a:rPr lang="ru-RU" smtClean="0"/>
              <a:pPr/>
              <a:t>‹#›</a:t>
            </a:fld>
            <a:endParaRPr lang="ru-RU"/>
          </a:p>
        </p:txBody>
      </p:sp>
    </p:spTree>
    <p:extLst>
      <p:ext uri="{BB962C8B-B14F-4D97-AF65-F5344CB8AC3E}">
        <p14:creationId xmlns:p14="http://schemas.microsoft.com/office/powerpoint/2010/main" val="2188726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2</a:t>
            </a:fld>
            <a:endParaRPr lang="ru-RU"/>
          </a:p>
        </p:txBody>
      </p:sp>
    </p:spTree>
    <p:extLst>
      <p:ext uri="{BB962C8B-B14F-4D97-AF65-F5344CB8AC3E}">
        <p14:creationId xmlns:p14="http://schemas.microsoft.com/office/powerpoint/2010/main" val="1059258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11</a:t>
            </a:fld>
            <a:endParaRPr lang="ru-RU"/>
          </a:p>
        </p:txBody>
      </p:sp>
    </p:spTree>
    <p:extLst>
      <p:ext uri="{BB962C8B-B14F-4D97-AF65-F5344CB8AC3E}">
        <p14:creationId xmlns:p14="http://schemas.microsoft.com/office/powerpoint/2010/main" val="3651121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12</a:t>
            </a:fld>
            <a:endParaRPr lang="ru-RU"/>
          </a:p>
        </p:txBody>
      </p:sp>
    </p:spTree>
    <p:extLst>
      <p:ext uri="{BB962C8B-B14F-4D97-AF65-F5344CB8AC3E}">
        <p14:creationId xmlns:p14="http://schemas.microsoft.com/office/powerpoint/2010/main" val="4070334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13</a:t>
            </a:fld>
            <a:endParaRPr lang="ru-RU"/>
          </a:p>
        </p:txBody>
      </p:sp>
    </p:spTree>
    <p:extLst>
      <p:ext uri="{BB962C8B-B14F-4D97-AF65-F5344CB8AC3E}">
        <p14:creationId xmlns:p14="http://schemas.microsoft.com/office/powerpoint/2010/main" val="3640099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14</a:t>
            </a:fld>
            <a:endParaRPr lang="ru-RU"/>
          </a:p>
        </p:txBody>
      </p:sp>
    </p:spTree>
    <p:extLst>
      <p:ext uri="{BB962C8B-B14F-4D97-AF65-F5344CB8AC3E}">
        <p14:creationId xmlns:p14="http://schemas.microsoft.com/office/powerpoint/2010/main" val="1611554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15</a:t>
            </a:fld>
            <a:endParaRPr lang="ru-RU"/>
          </a:p>
        </p:txBody>
      </p:sp>
    </p:spTree>
    <p:extLst>
      <p:ext uri="{BB962C8B-B14F-4D97-AF65-F5344CB8AC3E}">
        <p14:creationId xmlns:p14="http://schemas.microsoft.com/office/powerpoint/2010/main" val="1172814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16</a:t>
            </a:fld>
            <a:endParaRPr lang="ru-RU"/>
          </a:p>
        </p:txBody>
      </p:sp>
    </p:spTree>
    <p:extLst>
      <p:ext uri="{BB962C8B-B14F-4D97-AF65-F5344CB8AC3E}">
        <p14:creationId xmlns:p14="http://schemas.microsoft.com/office/powerpoint/2010/main" val="2173781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17</a:t>
            </a:fld>
            <a:endParaRPr lang="ru-RU"/>
          </a:p>
        </p:txBody>
      </p:sp>
    </p:spTree>
    <p:extLst>
      <p:ext uri="{BB962C8B-B14F-4D97-AF65-F5344CB8AC3E}">
        <p14:creationId xmlns:p14="http://schemas.microsoft.com/office/powerpoint/2010/main" val="497761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18</a:t>
            </a:fld>
            <a:endParaRPr lang="ru-RU"/>
          </a:p>
        </p:txBody>
      </p:sp>
    </p:spTree>
    <p:extLst>
      <p:ext uri="{BB962C8B-B14F-4D97-AF65-F5344CB8AC3E}">
        <p14:creationId xmlns:p14="http://schemas.microsoft.com/office/powerpoint/2010/main" val="259411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19</a:t>
            </a:fld>
            <a:endParaRPr lang="ru-RU"/>
          </a:p>
        </p:txBody>
      </p:sp>
    </p:spTree>
    <p:extLst>
      <p:ext uri="{BB962C8B-B14F-4D97-AF65-F5344CB8AC3E}">
        <p14:creationId xmlns:p14="http://schemas.microsoft.com/office/powerpoint/2010/main" val="369619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20</a:t>
            </a:fld>
            <a:endParaRPr lang="ru-RU"/>
          </a:p>
        </p:txBody>
      </p:sp>
    </p:spTree>
    <p:extLst>
      <p:ext uri="{BB962C8B-B14F-4D97-AF65-F5344CB8AC3E}">
        <p14:creationId xmlns:p14="http://schemas.microsoft.com/office/powerpoint/2010/main" val="4176873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3</a:t>
            </a:fld>
            <a:endParaRPr lang="ru-RU"/>
          </a:p>
        </p:txBody>
      </p:sp>
    </p:spTree>
    <p:extLst>
      <p:ext uri="{BB962C8B-B14F-4D97-AF65-F5344CB8AC3E}">
        <p14:creationId xmlns:p14="http://schemas.microsoft.com/office/powerpoint/2010/main" val="344392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21</a:t>
            </a:fld>
            <a:endParaRPr lang="ru-RU"/>
          </a:p>
        </p:txBody>
      </p:sp>
    </p:spTree>
    <p:extLst>
      <p:ext uri="{BB962C8B-B14F-4D97-AF65-F5344CB8AC3E}">
        <p14:creationId xmlns:p14="http://schemas.microsoft.com/office/powerpoint/2010/main" val="3031225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22</a:t>
            </a:fld>
            <a:endParaRPr lang="ru-RU"/>
          </a:p>
        </p:txBody>
      </p:sp>
    </p:spTree>
    <p:extLst>
      <p:ext uri="{BB962C8B-B14F-4D97-AF65-F5344CB8AC3E}">
        <p14:creationId xmlns:p14="http://schemas.microsoft.com/office/powerpoint/2010/main" val="1409420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23</a:t>
            </a:fld>
            <a:endParaRPr lang="ru-RU"/>
          </a:p>
        </p:txBody>
      </p:sp>
    </p:spTree>
    <p:extLst>
      <p:ext uri="{BB962C8B-B14F-4D97-AF65-F5344CB8AC3E}">
        <p14:creationId xmlns:p14="http://schemas.microsoft.com/office/powerpoint/2010/main" val="1187915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24</a:t>
            </a:fld>
            <a:endParaRPr lang="ru-RU"/>
          </a:p>
        </p:txBody>
      </p:sp>
    </p:spTree>
    <p:extLst>
      <p:ext uri="{BB962C8B-B14F-4D97-AF65-F5344CB8AC3E}">
        <p14:creationId xmlns:p14="http://schemas.microsoft.com/office/powerpoint/2010/main" val="186185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a:t>Пытались </a:t>
            </a:r>
            <a:r>
              <a:rPr lang="ru-RU" dirty="0" err="1"/>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25</a:t>
            </a:fld>
            <a:endParaRPr lang="ru-RU"/>
          </a:p>
        </p:txBody>
      </p:sp>
    </p:spTree>
    <p:extLst>
      <p:ext uri="{BB962C8B-B14F-4D97-AF65-F5344CB8AC3E}">
        <p14:creationId xmlns:p14="http://schemas.microsoft.com/office/powerpoint/2010/main" val="2127559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4</a:t>
            </a:fld>
            <a:endParaRPr lang="ru-RU"/>
          </a:p>
        </p:txBody>
      </p:sp>
    </p:spTree>
    <p:extLst>
      <p:ext uri="{BB962C8B-B14F-4D97-AF65-F5344CB8AC3E}">
        <p14:creationId xmlns:p14="http://schemas.microsoft.com/office/powerpoint/2010/main" val="567441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5</a:t>
            </a:fld>
            <a:endParaRPr lang="ru-RU"/>
          </a:p>
        </p:txBody>
      </p:sp>
    </p:spTree>
    <p:extLst>
      <p:ext uri="{BB962C8B-B14F-4D97-AF65-F5344CB8AC3E}">
        <p14:creationId xmlns:p14="http://schemas.microsoft.com/office/powerpoint/2010/main" val="710526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6</a:t>
            </a:fld>
            <a:endParaRPr lang="ru-RU"/>
          </a:p>
        </p:txBody>
      </p:sp>
    </p:spTree>
    <p:extLst>
      <p:ext uri="{BB962C8B-B14F-4D97-AF65-F5344CB8AC3E}">
        <p14:creationId xmlns:p14="http://schemas.microsoft.com/office/powerpoint/2010/main" val="2730228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7</a:t>
            </a:fld>
            <a:endParaRPr lang="ru-RU"/>
          </a:p>
        </p:txBody>
      </p:sp>
    </p:spTree>
    <p:extLst>
      <p:ext uri="{BB962C8B-B14F-4D97-AF65-F5344CB8AC3E}">
        <p14:creationId xmlns:p14="http://schemas.microsoft.com/office/powerpoint/2010/main" val="2507180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8</a:t>
            </a:fld>
            <a:endParaRPr lang="ru-RU"/>
          </a:p>
        </p:txBody>
      </p:sp>
    </p:spTree>
    <p:extLst>
      <p:ext uri="{BB962C8B-B14F-4D97-AF65-F5344CB8AC3E}">
        <p14:creationId xmlns:p14="http://schemas.microsoft.com/office/powerpoint/2010/main" val="3523957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9</a:t>
            </a:fld>
            <a:endParaRPr lang="ru-RU"/>
          </a:p>
        </p:txBody>
      </p:sp>
    </p:spTree>
    <p:extLst>
      <p:ext uri="{BB962C8B-B14F-4D97-AF65-F5344CB8AC3E}">
        <p14:creationId xmlns:p14="http://schemas.microsoft.com/office/powerpoint/2010/main" val="3601679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r>
              <a:rPr lang="ru-RU" dirty="0" smtClean="0"/>
              <a:t>Пытались </a:t>
            </a:r>
            <a:r>
              <a:rPr lang="ru-RU" dirty="0" err="1" smtClean="0"/>
              <a:t>взаимосвязьвеществ</a:t>
            </a:r>
            <a:endParaRPr lang="ru-RU" dirty="0"/>
          </a:p>
        </p:txBody>
      </p:sp>
      <p:sp>
        <p:nvSpPr>
          <p:cNvPr id="4" name="Номер слайда 3"/>
          <p:cNvSpPr>
            <a:spLocks noGrp="1"/>
          </p:cNvSpPr>
          <p:nvPr>
            <p:ph type="sldNum" sz="quarter" idx="10"/>
          </p:nvPr>
        </p:nvSpPr>
        <p:spPr/>
        <p:txBody>
          <a:bodyPr/>
          <a:lstStyle/>
          <a:p>
            <a:fld id="{444C7D7E-D05D-41A6-BE46-D5DFA5AE9DD5}" type="slidenum">
              <a:rPr lang="ru-RU" smtClean="0"/>
              <a:pPr/>
              <a:t>10</a:t>
            </a:fld>
            <a:endParaRPr lang="ru-RU"/>
          </a:p>
        </p:txBody>
      </p:sp>
    </p:spTree>
    <p:extLst>
      <p:ext uri="{BB962C8B-B14F-4D97-AF65-F5344CB8AC3E}">
        <p14:creationId xmlns:p14="http://schemas.microsoft.com/office/powerpoint/2010/main" val="1202765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393497A-3151-4DC0-A285-86CC8653D4DC}" type="datetimeFigureOut">
              <a:rPr lang="ru-RU" smtClean="0"/>
              <a:pPr/>
              <a:t>22.12.2020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2E665A-317E-4192-9889-EE2CF4E3CD44}" type="slidenum">
              <a:rPr lang="ru-RU" smtClean="0"/>
              <a:pPr/>
              <a:t>‹#›</a:t>
            </a:fld>
            <a:endParaRPr lang="ru-RU"/>
          </a:p>
        </p:txBody>
      </p:sp>
    </p:spTree>
    <p:extLst>
      <p:ext uri="{BB962C8B-B14F-4D97-AF65-F5344CB8AC3E}">
        <p14:creationId xmlns:p14="http://schemas.microsoft.com/office/powerpoint/2010/main" val="2125594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93497A-3151-4DC0-A285-86CC8653D4DC}" type="datetimeFigureOut">
              <a:rPr lang="ru-RU" smtClean="0"/>
              <a:pPr/>
              <a:t>22.12.2020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2E665A-317E-4192-9889-EE2CF4E3CD44}" type="slidenum">
              <a:rPr lang="ru-RU" smtClean="0"/>
              <a:pPr/>
              <a:t>‹#›</a:t>
            </a:fld>
            <a:endParaRPr lang="ru-RU"/>
          </a:p>
        </p:txBody>
      </p:sp>
    </p:spTree>
    <p:extLst>
      <p:ext uri="{BB962C8B-B14F-4D97-AF65-F5344CB8AC3E}">
        <p14:creationId xmlns:p14="http://schemas.microsoft.com/office/powerpoint/2010/main" val="1475499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93497A-3151-4DC0-A285-86CC8653D4DC}" type="datetimeFigureOut">
              <a:rPr lang="ru-RU" smtClean="0"/>
              <a:pPr/>
              <a:t>22.12.2020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2E665A-317E-4192-9889-EE2CF4E3CD44}" type="slidenum">
              <a:rPr lang="ru-RU" smtClean="0"/>
              <a:pPr/>
              <a:t>‹#›</a:t>
            </a:fld>
            <a:endParaRPr lang="ru-RU"/>
          </a:p>
        </p:txBody>
      </p:sp>
    </p:spTree>
    <p:extLst>
      <p:ext uri="{BB962C8B-B14F-4D97-AF65-F5344CB8AC3E}">
        <p14:creationId xmlns:p14="http://schemas.microsoft.com/office/powerpoint/2010/main" val="876109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41338" y="1133193"/>
            <a:ext cx="11948967" cy="5599134"/>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endParaRPr sz="2344"/>
          </a:p>
        </p:txBody>
      </p:sp>
      <p:sp>
        <p:nvSpPr>
          <p:cNvPr id="17" name="bg object 17"/>
          <p:cNvSpPr/>
          <p:nvPr/>
        </p:nvSpPr>
        <p:spPr>
          <a:xfrm>
            <a:off x="141358" y="150402"/>
            <a:ext cx="11948967" cy="907240"/>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endParaRPr sz="2344"/>
          </a:p>
        </p:txBody>
      </p:sp>
      <p:sp>
        <p:nvSpPr>
          <p:cNvPr id="2" name="Holder 2"/>
          <p:cNvSpPr>
            <a:spLocks noGrp="1"/>
          </p:cNvSpPr>
          <p:nvPr>
            <p:ph type="title"/>
          </p:nvPr>
        </p:nvSpPr>
        <p:spPr/>
        <p:txBody>
          <a:bodyPr lIns="0" tIns="0" rIns="0" bIns="0"/>
          <a:lstStyle>
            <a:lvl1pPr>
              <a:defRPr sz="5665" b="1" i="0">
                <a:solidFill>
                  <a:srgbClr val="FEFEFE"/>
                </a:solidFill>
                <a:latin typeface="Arial"/>
                <a:cs typeface="Arial"/>
              </a:defRPr>
            </a:lvl1pPr>
          </a:lstStyle>
          <a:p>
            <a:endParaRPr/>
          </a:p>
        </p:txBody>
      </p:sp>
      <p:sp>
        <p:nvSpPr>
          <p:cNvPr id="3" name="Holder 3"/>
          <p:cNvSpPr>
            <a:spLocks noGrp="1"/>
          </p:cNvSpPr>
          <p:nvPr>
            <p:ph sz="half" idx="2"/>
          </p:nvPr>
        </p:nvSpPr>
        <p:spPr>
          <a:xfrm>
            <a:off x="524644" y="1523342"/>
            <a:ext cx="3857666" cy="405817"/>
          </a:xfrm>
          <a:prstGeom prst="rect">
            <a:avLst/>
          </a:prstGeom>
        </p:spPr>
        <p:txBody>
          <a:bodyPr wrap="square" lIns="0" tIns="0" rIns="0" bIns="0">
            <a:spAutoFit/>
          </a:bodyPr>
          <a:lstStyle>
            <a:lvl1pPr>
              <a:defRPr sz="2930" b="0" i="0">
                <a:solidFill>
                  <a:srgbClr val="FEFEFE"/>
                </a:solidFill>
                <a:latin typeface="Arial"/>
                <a:cs typeface="Arial"/>
              </a:defRPr>
            </a:lvl1pPr>
          </a:lstStyle>
          <a:p>
            <a:endParaRPr/>
          </a:p>
        </p:txBody>
      </p:sp>
      <p:sp>
        <p:nvSpPr>
          <p:cNvPr id="4" name="Holder 4"/>
          <p:cNvSpPr>
            <a:spLocks noGrp="1"/>
          </p:cNvSpPr>
          <p:nvPr>
            <p:ph sz="half" idx="3"/>
          </p:nvPr>
        </p:nvSpPr>
        <p:spPr>
          <a:xfrm>
            <a:off x="6278892" y="1577341"/>
            <a:ext cx="5303521"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12/22/2020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4063900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4" y="279962"/>
            <a:ext cx="10363201"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399"/>
            </a:lvl1pPr>
          </a:lstStyle>
          <a:p>
            <a:pPr lvl="0"/>
            <a:endParaRPr lang="en-US"/>
          </a:p>
        </p:txBody>
      </p:sp>
      <p:sp>
        <p:nvSpPr>
          <p:cNvPr id="5" name="Picture Placeholder 3"/>
          <p:cNvSpPr>
            <a:spLocks noGrp="1"/>
          </p:cNvSpPr>
          <p:nvPr>
            <p:ph type="pic" sz="quarter" idx="11"/>
          </p:nvPr>
        </p:nvSpPr>
        <p:spPr>
          <a:xfrm>
            <a:off x="4431792"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399"/>
            </a:lvl1pPr>
          </a:lstStyle>
          <a:p>
            <a:pPr lvl="0"/>
            <a:endParaRPr lang="en-US"/>
          </a:p>
        </p:txBody>
      </p:sp>
      <p:sp>
        <p:nvSpPr>
          <p:cNvPr id="6" name="Picture Placeholder 3"/>
          <p:cNvSpPr>
            <a:spLocks noGrp="1"/>
          </p:cNvSpPr>
          <p:nvPr>
            <p:ph type="pic" sz="quarter" idx="12"/>
          </p:nvPr>
        </p:nvSpPr>
        <p:spPr>
          <a:xfrm>
            <a:off x="7949183"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399"/>
            </a:lvl1pPr>
          </a:lstStyle>
          <a:p>
            <a:pPr lvl="0"/>
            <a:endParaRPr lang="en-US"/>
          </a:p>
        </p:txBody>
      </p:sp>
      <p:sp>
        <p:nvSpPr>
          <p:cNvPr id="8" name="Text Placeholder 9"/>
          <p:cNvSpPr>
            <a:spLocks noGrp="1"/>
          </p:cNvSpPr>
          <p:nvPr>
            <p:ph type="body" sz="quarter" idx="14"/>
          </p:nvPr>
        </p:nvSpPr>
        <p:spPr>
          <a:xfrm>
            <a:off x="914401"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3"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4" y="933453"/>
            <a:ext cx="10363201" cy="406400"/>
          </a:xfrm>
        </p:spPr>
        <p:txBody>
          <a:bodyPr>
            <a:normAutofit/>
          </a:bodyPr>
          <a:lstStyle>
            <a:lvl1pPr marL="0" indent="0" algn="ctr">
              <a:lnSpc>
                <a:spcPct val="86000"/>
              </a:lnSpc>
              <a:spcBef>
                <a:spcPts val="0"/>
              </a:spcBef>
              <a:buNone/>
              <a:defRPr sz="1799" baseline="0"/>
            </a:lvl1pPr>
          </a:lstStyle>
          <a:p>
            <a:pPr lvl="0"/>
            <a:r>
              <a:rPr lang="en-US" dirty="0"/>
              <a:t>Click here to edit subtitle</a:t>
            </a:r>
          </a:p>
        </p:txBody>
      </p:sp>
    </p:spTree>
    <p:extLst>
      <p:ext uri="{BB962C8B-B14F-4D97-AF65-F5344CB8AC3E}">
        <p14:creationId xmlns:p14="http://schemas.microsoft.com/office/powerpoint/2010/main" val="1160307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93497A-3151-4DC0-A285-86CC8653D4DC}" type="datetimeFigureOut">
              <a:rPr lang="ru-RU" smtClean="0"/>
              <a:pPr/>
              <a:t>22.12.2020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2E665A-317E-4192-9889-EE2CF4E3CD44}" type="slidenum">
              <a:rPr lang="ru-RU" smtClean="0"/>
              <a:pPr/>
              <a:t>‹#›</a:t>
            </a:fld>
            <a:endParaRPr lang="ru-RU"/>
          </a:p>
        </p:txBody>
      </p:sp>
    </p:spTree>
    <p:extLst>
      <p:ext uri="{BB962C8B-B14F-4D97-AF65-F5344CB8AC3E}">
        <p14:creationId xmlns:p14="http://schemas.microsoft.com/office/powerpoint/2010/main" val="3407078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393497A-3151-4DC0-A285-86CC8653D4DC}" type="datetimeFigureOut">
              <a:rPr lang="ru-RU" smtClean="0"/>
              <a:pPr/>
              <a:t>22.12.2020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2E665A-317E-4192-9889-EE2CF4E3CD44}" type="slidenum">
              <a:rPr lang="ru-RU" smtClean="0"/>
              <a:pPr/>
              <a:t>‹#›</a:t>
            </a:fld>
            <a:endParaRPr lang="ru-RU"/>
          </a:p>
        </p:txBody>
      </p:sp>
    </p:spTree>
    <p:extLst>
      <p:ext uri="{BB962C8B-B14F-4D97-AF65-F5344CB8AC3E}">
        <p14:creationId xmlns:p14="http://schemas.microsoft.com/office/powerpoint/2010/main" val="1064075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393497A-3151-4DC0-A285-86CC8653D4DC}" type="datetimeFigureOut">
              <a:rPr lang="ru-RU" smtClean="0"/>
              <a:pPr/>
              <a:t>22.12.2020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22E665A-317E-4192-9889-EE2CF4E3CD44}" type="slidenum">
              <a:rPr lang="ru-RU" smtClean="0"/>
              <a:pPr/>
              <a:t>‹#›</a:t>
            </a:fld>
            <a:endParaRPr lang="ru-RU"/>
          </a:p>
        </p:txBody>
      </p:sp>
    </p:spTree>
    <p:extLst>
      <p:ext uri="{BB962C8B-B14F-4D97-AF65-F5344CB8AC3E}">
        <p14:creationId xmlns:p14="http://schemas.microsoft.com/office/powerpoint/2010/main" val="3610698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393497A-3151-4DC0-A285-86CC8653D4DC}" type="datetimeFigureOut">
              <a:rPr lang="ru-RU" smtClean="0"/>
              <a:pPr/>
              <a:t>22.12.2020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22E665A-317E-4192-9889-EE2CF4E3CD44}" type="slidenum">
              <a:rPr lang="ru-RU" smtClean="0"/>
              <a:pPr/>
              <a:t>‹#›</a:t>
            </a:fld>
            <a:endParaRPr lang="ru-RU"/>
          </a:p>
        </p:txBody>
      </p:sp>
    </p:spTree>
    <p:extLst>
      <p:ext uri="{BB962C8B-B14F-4D97-AF65-F5344CB8AC3E}">
        <p14:creationId xmlns:p14="http://schemas.microsoft.com/office/powerpoint/2010/main" val="1257626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393497A-3151-4DC0-A285-86CC8653D4DC}" type="datetimeFigureOut">
              <a:rPr lang="ru-RU" smtClean="0"/>
              <a:pPr/>
              <a:t>22.12.2020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22E665A-317E-4192-9889-EE2CF4E3CD44}" type="slidenum">
              <a:rPr lang="ru-RU" smtClean="0"/>
              <a:pPr/>
              <a:t>‹#›</a:t>
            </a:fld>
            <a:endParaRPr lang="ru-RU"/>
          </a:p>
        </p:txBody>
      </p:sp>
    </p:spTree>
    <p:extLst>
      <p:ext uri="{BB962C8B-B14F-4D97-AF65-F5344CB8AC3E}">
        <p14:creationId xmlns:p14="http://schemas.microsoft.com/office/powerpoint/2010/main" val="1468386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393497A-3151-4DC0-A285-86CC8653D4DC}" type="datetimeFigureOut">
              <a:rPr lang="ru-RU" smtClean="0"/>
              <a:pPr/>
              <a:t>22.12.2020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22E665A-317E-4192-9889-EE2CF4E3CD44}" type="slidenum">
              <a:rPr lang="ru-RU" smtClean="0"/>
              <a:pPr/>
              <a:t>‹#›</a:t>
            </a:fld>
            <a:endParaRPr lang="ru-RU"/>
          </a:p>
        </p:txBody>
      </p:sp>
    </p:spTree>
    <p:extLst>
      <p:ext uri="{BB962C8B-B14F-4D97-AF65-F5344CB8AC3E}">
        <p14:creationId xmlns:p14="http://schemas.microsoft.com/office/powerpoint/2010/main" val="3099466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393497A-3151-4DC0-A285-86CC8653D4DC}" type="datetimeFigureOut">
              <a:rPr lang="ru-RU" smtClean="0"/>
              <a:pPr/>
              <a:t>22.12.2020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22E665A-317E-4192-9889-EE2CF4E3CD44}" type="slidenum">
              <a:rPr lang="ru-RU" smtClean="0"/>
              <a:pPr/>
              <a:t>‹#›</a:t>
            </a:fld>
            <a:endParaRPr lang="ru-RU"/>
          </a:p>
        </p:txBody>
      </p:sp>
    </p:spTree>
    <p:extLst>
      <p:ext uri="{BB962C8B-B14F-4D97-AF65-F5344CB8AC3E}">
        <p14:creationId xmlns:p14="http://schemas.microsoft.com/office/powerpoint/2010/main" val="411103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393497A-3151-4DC0-A285-86CC8653D4DC}" type="datetimeFigureOut">
              <a:rPr lang="ru-RU" smtClean="0"/>
              <a:pPr/>
              <a:t>22.12.2020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22E665A-317E-4192-9889-EE2CF4E3CD44}" type="slidenum">
              <a:rPr lang="ru-RU" smtClean="0"/>
              <a:pPr/>
              <a:t>‹#›</a:t>
            </a:fld>
            <a:endParaRPr lang="ru-RU"/>
          </a:p>
        </p:txBody>
      </p:sp>
    </p:spTree>
    <p:extLst>
      <p:ext uri="{BB962C8B-B14F-4D97-AF65-F5344CB8AC3E}">
        <p14:creationId xmlns:p14="http://schemas.microsoft.com/office/powerpoint/2010/main" val="1558017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93497A-3151-4DC0-A285-86CC8653D4DC}" type="datetimeFigureOut">
              <a:rPr lang="ru-RU" smtClean="0"/>
              <a:pPr/>
              <a:t>22.12.2020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2E665A-317E-4192-9889-EE2CF4E3CD44}" type="slidenum">
              <a:rPr lang="ru-RU" smtClean="0"/>
              <a:pPr/>
              <a:t>‹#›</a:t>
            </a:fld>
            <a:endParaRPr lang="ru-RU"/>
          </a:p>
        </p:txBody>
      </p:sp>
    </p:spTree>
    <p:extLst>
      <p:ext uri="{BB962C8B-B14F-4D97-AF65-F5344CB8AC3E}">
        <p14:creationId xmlns:p14="http://schemas.microsoft.com/office/powerpoint/2010/main" val="1191829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EE80F0AA-4DF1-4DBF-9AA2-5439157D8912}"/>
              </a:ext>
            </a:extLst>
          </p:cNvPr>
          <p:cNvSpPr/>
          <p:nvPr/>
        </p:nvSpPr>
        <p:spPr>
          <a:xfrm>
            <a:off x="18043" y="-15712"/>
            <a:ext cx="12173957" cy="2158055"/>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2396"/>
          </a:p>
        </p:txBody>
      </p:sp>
      <p:sp>
        <p:nvSpPr>
          <p:cNvPr id="15" name="object 4">
            <a:extLst>
              <a:ext uri="{FF2B5EF4-FFF2-40B4-BE49-F238E27FC236}">
                <a16:creationId xmlns:a16="http://schemas.microsoft.com/office/drawing/2014/main" id="{96789AA7-9596-4F83-89FD-AEC28EE179F1}"/>
              </a:ext>
            </a:extLst>
          </p:cNvPr>
          <p:cNvSpPr txBox="1"/>
          <p:nvPr/>
        </p:nvSpPr>
        <p:spPr>
          <a:xfrm>
            <a:off x="1641694" y="2928637"/>
            <a:ext cx="6820135" cy="2574100"/>
          </a:xfrm>
          <a:prstGeom prst="rect">
            <a:avLst/>
          </a:prstGeom>
        </p:spPr>
        <p:txBody>
          <a:bodyPr vert="horz" wrap="square" lIns="0" tIns="29525" rIns="0" bIns="0" rtlCol="0">
            <a:spAutoFit/>
          </a:bodyPr>
          <a:lstStyle/>
          <a:p>
            <a:pPr marL="38918" algn="ctr">
              <a:spcBef>
                <a:spcPts val="233"/>
              </a:spcBef>
            </a:pPr>
            <a:r>
              <a:rPr lang="ru-RU" sz="5400" b="1" dirty="0" err="1" smtClean="0">
                <a:solidFill>
                  <a:srgbClr val="2365C7"/>
                </a:solidFill>
                <a:latin typeface="Arial" pitchFamily="34" charset="0"/>
                <a:cs typeface="Arial" pitchFamily="34" charset="0"/>
              </a:rPr>
              <a:t>В.Г.Короленко</a:t>
            </a:r>
            <a:endParaRPr lang="ru-RU" sz="5400" b="1" dirty="0" smtClean="0">
              <a:solidFill>
                <a:srgbClr val="2365C7"/>
              </a:solidFill>
              <a:latin typeface="Arial" pitchFamily="34" charset="0"/>
              <a:cs typeface="Arial" pitchFamily="34" charset="0"/>
            </a:endParaRPr>
          </a:p>
          <a:p>
            <a:pPr marL="38918" algn="ctr">
              <a:spcBef>
                <a:spcPts val="233"/>
              </a:spcBef>
            </a:pPr>
            <a:r>
              <a:rPr lang="ru-RU" sz="5400" b="1" dirty="0" smtClean="0">
                <a:solidFill>
                  <a:srgbClr val="2365C7"/>
                </a:solidFill>
                <a:latin typeface="Arial" pitchFamily="34" charset="0"/>
                <a:cs typeface="Arial" pitchFamily="34" charset="0"/>
              </a:rPr>
              <a:t>Повесть</a:t>
            </a:r>
          </a:p>
          <a:p>
            <a:pPr marL="38918" algn="ctr">
              <a:spcBef>
                <a:spcPts val="233"/>
              </a:spcBef>
            </a:pPr>
            <a:r>
              <a:rPr lang="ru-RU" sz="5400" b="1" dirty="0" smtClean="0">
                <a:solidFill>
                  <a:srgbClr val="2365C7"/>
                </a:solidFill>
                <a:latin typeface="Arial" pitchFamily="34" charset="0"/>
                <a:cs typeface="Arial" pitchFamily="34" charset="0"/>
              </a:rPr>
              <a:t>«Дети подземелья»</a:t>
            </a:r>
          </a:p>
        </p:txBody>
      </p:sp>
      <p:sp>
        <p:nvSpPr>
          <p:cNvPr id="16" name="object 5">
            <a:extLst>
              <a:ext uri="{FF2B5EF4-FFF2-40B4-BE49-F238E27FC236}">
                <a16:creationId xmlns:a16="http://schemas.microsoft.com/office/drawing/2014/main" id="{A8BAE388-D6D2-40E9-8208-E39C1E0E7029}"/>
              </a:ext>
            </a:extLst>
          </p:cNvPr>
          <p:cNvSpPr/>
          <p:nvPr/>
        </p:nvSpPr>
        <p:spPr>
          <a:xfrm>
            <a:off x="536370" y="3295781"/>
            <a:ext cx="574502" cy="2118077"/>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sz="2396"/>
          </a:p>
        </p:txBody>
      </p:sp>
      <p:sp>
        <p:nvSpPr>
          <p:cNvPr id="20" name="object 9">
            <a:extLst>
              <a:ext uri="{FF2B5EF4-FFF2-40B4-BE49-F238E27FC236}">
                <a16:creationId xmlns:a16="http://schemas.microsoft.com/office/drawing/2014/main" id="{F294EAD7-CAB8-401C-B12D-6064AA1177E0}"/>
              </a:ext>
            </a:extLst>
          </p:cNvPr>
          <p:cNvSpPr/>
          <p:nvPr/>
        </p:nvSpPr>
        <p:spPr>
          <a:xfrm>
            <a:off x="9940666" y="482101"/>
            <a:ext cx="1276313" cy="1276313"/>
          </a:xfrm>
          <a:custGeom>
            <a:avLst/>
            <a:gdLst/>
            <a:ahLst/>
            <a:cxnLst/>
            <a:rect l="l" t="t" r="r" b="b"/>
            <a:pathLst>
              <a:path w="603885" h="603885">
                <a:moveTo>
                  <a:pt x="603605" y="0"/>
                </a:moveTo>
                <a:lnTo>
                  <a:pt x="0" y="0"/>
                </a:lnTo>
                <a:lnTo>
                  <a:pt x="0" y="603618"/>
                </a:lnTo>
                <a:lnTo>
                  <a:pt x="603605" y="603618"/>
                </a:lnTo>
                <a:lnTo>
                  <a:pt x="603605" y="0"/>
                </a:lnTo>
                <a:close/>
              </a:path>
            </a:pathLst>
          </a:custGeom>
          <a:solidFill>
            <a:srgbClr val="00A859"/>
          </a:solidFill>
        </p:spPr>
        <p:txBody>
          <a:bodyPr wrap="square" lIns="0" tIns="0" rIns="0" bIns="0" rtlCol="0"/>
          <a:lstStyle/>
          <a:p>
            <a:endParaRPr sz="2396"/>
          </a:p>
        </p:txBody>
      </p:sp>
      <p:sp>
        <p:nvSpPr>
          <p:cNvPr id="21" name="object 10">
            <a:extLst>
              <a:ext uri="{FF2B5EF4-FFF2-40B4-BE49-F238E27FC236}">
                <a16:creationId xmlns:a16="http://schemas.microsoft.com/office/drawing/2014/main" id="{27824596-7DE1-4136-95E4-49A51856B6D3}"/>
              </a:ext>
            </a:extLst>
          </p:cNvPr>
          <p:cNvSpPr/>
          <p:nvPr/>
        </p:nvSpPr>
        <p:spPr>
          <a:xfrm>
            <a:off x="9940666" y="482101"/>
            <a:ext cx="1276313" cy="1276313"/>
          </a:xfrm>
          <a:custGeom>
            <a:avLst/>
            <a:gdLst/>
            <a:ahLst/>
            <a:cxnLst/>
            <a:rect l="l" t="t" r="r" b="b"/>
            <a:pathLst>
              <a:path w="603885" h="603885">
                <a:moveTo>
                  <a:pt x="0" y="0"/>
                </a:moveTo>
                <a:lnTo>
                  <a:pt x="603605" y="0"/>
                </a:lnTo>
                <a:lnTo>
                  <a:pt x="603605" y="603618"/>
                </a:lnTo>
                <a:lnTo>
                  <a:pt x="0" y="603618"/>
                </a:lnTo>
                <a:lnTo>
                  <a:pt x="0" y="0"/>
                </a:lnTo>
                <a:close/>
              </a:path>
            </a:pathLst>
          </a:custGeom>
          <a:ln w="30481">
            <a:solidFill>
              <a:srgbClr val="FEFEFE"/>
            </a:solidFill>
          </a:ln>
        </p:spPr>
        <p:txBody>
          <a:bodyPr wrap="square" lIns="0" tIns="0" rIns="0" bIns="0" rtlCol="0"/>
          <a:lstStyle/>
          <a:p>
            <a:endParaRPr sz="2396"/>
          </a:p>
        </p:txBody>
      </p:sp>
      <p:sp>
        <p:nvSpPr>
          <p:cNvPr id="22" name="object 12">
            <a:extLst>
              <a:ext uri="{FF2B5EF4-FFF2-40B4-BE49-F238E27FC236}">
                <a16:creationId xmlns:a16="http://schemas.microsoft.com/office/drawing/2014/main" id="{CAFE6579-511C-4CCB-9A5C-300ACC2F553A}"/>
              </a:ext>
            </a:extLst>
          </p:cNvPr>
          <p:cNvSpPr txBox="1"/>
          <p:nvPr/>
        </p:nvSpPr>
        <p:spPr>
          <a:xfrm>
            <a:off x="10410314" y="526307"/>
            <a:ext cx="366387" cy="765747"/>
          </a:xfrm>
          <a:prstGeom prst="rect">
            <a:avLst/>
          </a:prstGeom>
        </p:spPr>
        <p:txBody>
          <a:bodyPr vert="horz" wrap="square" lIns="0" tIns="33552" rIns="0" bIns="0" rtlCol="0">
            <a:spAutoFit/>
          </a:bodyPr>
          <a:lstStyle/>
          <a:p>
            <a:pPr>
              <a:spcBef>
                <a:spcPts val="265"/>
              </a:spcBef>
            </a:pPr>
            <a:r>
              <a:rPr lang="ru-RU" sz="4756" b="1" spc="21" dirty="0">
                <a:solidFill>
                  <a:srgbClr val="FEFEFE"/>
                </a:solidFill>
                <a:latin typeface="Arial"/>
                <a:cs typeface="Arial"/>
              </a:rPr>
              <a:t>6</a:t>
            </a:r>
            <a:endParaRPr sz="4756" dirty="0">
              <a:latin typeface="Arial"/>
              <a:cs typeface="Arial"/>
            </a:endParaRPr>
          </a:p>
        </p:txBody>
      </p:sp>
      <p:sp>
        <p:nvSpPr>
          <p:cNvPr id="23" name="object 13">
            <a:extLst>
              <a:ext uri="{FF2B5EF4-FFF2-40B4-BE49-F238E27FC236}">
                <a16:creationId xmlns:a16="http://schemas.microsoft.com/office/drawing/2014/main" id="{065B57C3-CBC0-467B-8CE6-9C853CD5BC49}"/>
              </a:ext>
            </a:extLst>
          </p:cNvPr>
          <p:cNvSpPr txBox="1"/>
          <p:nvPr/>
        </p:nvSpPr>
        <p:spPr>
          <a:xfrm>
            <a:off x="9940665" y="1145408"/>
            <a:ext cx="1199618" cy="456635"/>
          </a:xfrm>
          <a:prstGeom prst="rect">
            <a:avLst/>
          </a:prstGeom>
        </p:spPr>
        <p:txBody>
          <a:bodyPr vert="horz" wrap="square" lIns="0" tIns="25499" rIns="0" bIns="0" rtlCol="0">
            <a:spAutoFit/>
          </a:bodyPr>
          <a:lstStyle/>
          <a:p>
            <a:pPr algn="ctr">
              <a:spcBef>
                <a:spcPts val="201"/>
              </a:spcBef>
            </a:pPr>
            <a:r>
              <a:rPr lang="ru-RU" sz="2800" b="1" spc="-11" dirty="0">
                <a:solidFill>
                  <a:srgbClr val="FEFEFE"/>
                </a:solidFill>
                <a:latin typeface="Arial"/>
                <a:cs typeface="Arial"/>
              </a:rPr>
              <a:t>класс</a:t>
            </a:r>
            <a:endParaRPr sz="2800" b="1" dirty="0">
              <a:latin typeface="Arial"/>
              <a:cs typeface="Arial"/>
            </a:endParaRPr>
          </a:p>
        </p:txBody>
      </p:sp>
      <p:sp>
        <p:nvSpPr>
          <p:cNvPr id="46" name="object 2">
            <a:extLst>
              <a:ext uri="{FF2B5EF4-FFF2-40B4-BE49-F238E27FC236}">
                <a16:creationId xmlns:a16="http://schemas.microsoft.com/office/drawing/2014/main" id="{B8AE967A-8A32-463D-BEB3-961169192AFF}"/>
              </a:ext>
            </a:extLst>
          </p:cNvPr>
          <p:cNvSpPr txBox="1">
            <a:spLocks/>
          </p:cNvSpPr>
          <p:nvPr/>
        </p:nvSpPr>
        <p:spPr>
          <a:xfrm>
            <a:off x="2049237" y="456621"/>
            <a:ext cx="6180542" cy="1138567"/>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marL="26881" defTabSz="1935419">
              <a:spcBef>
                <a:spcPts val="241"/>
              </a:spcBef>
              <a:defRPr/>
            </a:pPr>
            <a:r>
              <a:rPr lang="ru-RU" sz="7196" kern="0" spc="21" dirty="0" smtClean="0">
                <a:solidFill>
                  <a:sysClr val="window" lastClr="FFFFFF"/>
                </a:solidFill>
              </a:rPr>
              <a:t>  Литература</a:t>
            </a:r>
            <a:endParaRPr lang="en-US" sz="7196" kern="0" spc="21" dirty="0">
              <a:solidFill>
                <a:sysClr val="window" lastClr="FFFFFF"/>
              </a:solidFill>
            </a:endParaRPr>
          </a:p>
        </p:txBody>
      </p:sp>
      <p:sp>
        <p:nvSpPr>
          <p:cNvPr id="47" name="object 11">
            <a:extLst>
              <a:ext uri="{FF2B5EF4-FFF2-40B4-BE49-F238E27FC236}">
                <a16:creationId xmlns:a16="http://schemas.microsoft.com/office/drawing/2014/main" id="{38127922-7F66-46DD-B48F-9CFEFAEAC55F}"/>
              </a:ext>
            </a:extLst>
          </p:cNvPr>
          <p:cNvSpPr/>
          <p:nvPr/>
        </p:nvSpPr>
        <p:spPr>
          <a:xfrm>
            <a:off x="704893" y="614405"/>
            <a:ext cx="936801" cy="897823"/>
          </a:xfrm>
          <a:custGeom>
            <a:avLst/>
            <a:gdLst/>
            <a:ahLst/>
            <a:cxnLst/>
            <a:rect l="l" t="t" r="r" b="b"/>
            <a:pathLst>
              <a:path w="442595" h="424180">
                <a:moveTo>
                  <a:pt x="439548" y="319402"/>
                </a:moveTo>
                <a:lnTo>
                  <a:pt x="52138" y="319402"/>
                </a:lnTo>
                <a:lnTo>
                  <a:pt x="31861" y="323505"/>
                </a:lnTo>
                <a:lnTo>
                  <a:pt x="15286" y="334689"/>
                </a:lnTo>
                <a:lnTo>
                  <a:pt x="4103" y="351264"/>
                </a:lnTo>
                <a:lnTo>
                  <a:pt x="0" y="371541"/>
                </a:lnTo>
                <a:lnTo>
                  <a:pt x="4103" y="391814"/>
                </a:lnTo>
                <a:lnTo>
                  <a:pt x="15286" y="408387"/>
                </a:lnTo>
                <a:lnTo>
                  <a:pt x="31861" y="419570"/>
                </a:lnTo>
                <a:lnTo>
                  <a:pt x="52138" y="423673"/>
                </a:lnTo>
                <a:lnTo>
                  <a:pt x="328301" y="423673"/>
                </a:lnTo>
                <a:lnTo>
                  <a:pt x="331199" y="420775"/>
                </a:lnTo>
                <a:lnTo>
                  <a:pt x="331199" y="413618"/>
                </a:lnTo>
                <a:lnTo>
                  <a:pt x="328301" y="410716"/>
                </a:lnTo>
                <a:lnTo>
                  <a:pt x="52138" y="410716"/>
                </a:lnTo>
                <a:lnTo>
                  <a:pt x="36902" y="407633"/>
                </a:lnTo>
                <a:lnTo>
                  <a:pt x="24445" y="399230"/>
                </a:lnTo>
                <a:lnTo>
                  <a:pt x="16039" y="386776"/>
                </a:lnTo>
                <a:lnTo>
                  <a:pt x="12955" y="371541"/>
                </a:lnTo>
                <a:lnTo>
                  <a:pt x="16039" y="356305"/>
                </a:lnTo>
                <a:lnTo>
                  <a:pt x="24445" y="343850"/>
                </a:lnTo>
                <a:lnTo>
                  <a:pt x="36902" y="335446"/>
                </a:lnTo>
                <a:lnTo>
                  <a:pt x="52138" y="332362"/>
                </a:lnTo>
                <a:lnTo>
                  <a:pt x="439548" y="332362"/>
                </a:lnTo>
                <a:lnTo>
                  <a:pt x="442446" y="329457"/>
                </a:lnTo>
                <a:lnTo>
                  <a:pt x="442446" y="322300"/>
                </a:lnTo>
                <a:lnTo>
                  <a:pt x="439548" y="319402"/>
                </a:lnTo>
                <a:close/>
              </a:path>
              <a:path w="442595" h="424180">
                <a:moveTo>
                  <a:pt x="439548" y="410716"/>
                </a:moveTo>
                <a:lnTo>
                  <a:pt x="354347" y="410716"/>
                </a:lnTo>
                <a:lnTo>
                  <a:pt x="351445" y="413618"/>
                </a:lnTo>
                <a:lnTo>
                  <a:pt x="351445" y="420775"/>
                </a:lnTo>
                <a:lnTo>
                  <a:pt x="354347" y="423673"/>
                </a:lnTo>
                <a:lnTo>
                  <a:pt x="439548" y="423673"/>
                </a:lnTo>
                <a:lnTo>
                  <a:pt x="442446" y="420775"/>
                </a:lnTo>
                <a:lnTo>
                  <a:pt x="442446" y="413618"/>
                </a:lnTo>
                <a:lnTo>
                  <a:pt x="439548" y="410716"/>
                </a:lnTo>
                <a:close/>
              </a:path>
              <a:path w="442595" h="424180">
                <a:moveTo>
                  <a:pt x="432503" y="332362"/>
                </a:moveTo>
                <a:lnTo>
                  <a:pt x="418830" y="332362"/>
                </a:lnTo>
                <a:lnTo>
                  <a:pt x="416437" y="340457"/>
                </a:lnTo>
                <a:lnTo>
                  <a:pt x="414121" y="350137"/>
                </a:lnTo>
                <a:lnTo>
                  <a:pt x="412372" y="360724"/>
                </a:lnTo>
                <a:lnTo>
                  <a:pt x="411680" y="371541"/>
                </a:lnTo>
                <a:lnTo>
                  <a:pt x="412372" y="382354"/>
                </a:lnTo>
                <a:lnTo>
                  <a:pt x="414121" y="392940"/>
                </a:lnTo>
                <a:lnTo>
                  <a:pt x="416437" y="402620"/>
                </a:lnTo>
                <a:lnTo>
                  <a:pt x="418830" y="410716"/>
                </a:lnTo>
                <a:lnTo>
                  <a:pt x="432503" y="410716"/>
                </a:lnTo>
                <a:lnTo>
                  <a:pt x="430159" y="403448"/>
                </a:lnTo>
                <a:lnTo>
                  <a:pt x="427579" y="393776"/>
                </a:lnTo>
                <a:lnTo>
                  <a:pt x="425494" y="382780"/>
                </a:lnTo>
                <a:lnTo>
                  <a:pt x="424637" y="371541"/>
                </a:lnTo>
                <a:lnTo>
                  <a:pt x="425494" y="360297"/>
                </a:lnTo>
                <a:lnTo>
                  <a:pt x="427579" y="349299"/>
                </a:lnTo>
                <a:lnTo>
                  <a:pt x="430159" y="339627"/>
                </a:lnTo>
                <a:lnTo>
                  <a:pt x="432503" y="332362"/>
                </a:lnTo>
                <a:close/>
              </a:path>
              <a:path w="442595" h="424180">
                <a:moveTo>
                  <a:pt x="437324" y="60998"/>
                </a:moveTo>
                <a:lnTo>
                  <a:pt x="91180" y="60998"/>
                </a:lnTo>
                <a:lnTo>
                  <a:pt x="72562" y="64766"/>
                </a:lnTo>
                <a:lnTo>
                  <a:pt x="57340" y="75038"/>
                </a:lnTo>
                <a:lnTo>
                  <a:pt x="47069" y="90259"/>
                </a:lnTo>
                <a:lnTo>
                  <a:pt x="43300" y="108878"/>
                </a:lnTo>
                <a:lnTo>
                  <a:pt x="47069" y="127498"/>
                </a:lnTo>
                <a:lnTo>
                  <a:pt x="57340" y="142719"/>
                </a:lnTo>
                <a:lnTo>
                  <a:pt x="72562" y="152990"/>
                </a:lnTo>
                <a:lnTo>
                  <a:pt x="91180" y="156758"/>
                </a:lnTo>
                <a:lnTo>
                  <a:pt x="69324" y="156758"/>
                </a:lnTo>
                <a:lnTo>
                  <a:pt x="27786" y="184311"/>
                </a:lnTo>
                <a:lnTo>
                  <a:pt x="24237" y="274312"/>
                </a:lnTo>
                <a:lnTo>
                  <a:pt x="27786" y="291847"/>
                </a:lnTo>
                <a:lnTo>
                  <a:pt x="37458" y="306181"/>
                </a:lnTo>
                <a:lnTo>
                  <a:pt x="51791" y="315853"/>
                </a:lnTo>
                <a:lnTo>
                  <a:pt x="69324" y="319402"/>
                </a:lnTo>
                <a:lnTo>
                  <a:pt x="390660" y="319402"/>
                </a:lnTo>
                <a:lnTo>
                  <a:pt x="393559" y="316500"/>
                </a:lnTo>
                <a:lnTo>
                  <a:pt x="393559" y="309347"/>
                </a:lnTo>
                <a:lnTo>
                  <a:pt x="390660" y="306445"/>
                </a:lnTo>
                <a:lnTo>
                  <a:pt x="69324" y="306445"/>
                </a:lnTo>
                <a:lnTo>
                  <a:pt x="56828" y="303917"/>
                </a:lnTo>
                <a:lnTo>
                  <a:pt x="46614" y="297025"/>
                </a:lnTo>
                <a:lnTo>
                  <a:pt x="39723" y="286810"/>
                </a:lnTo>
                <a:lnTo>
                  <a:pt x="37194" y="274312"/>
                </a:lnTo>
                <a:lnTo>
                  <a:pt x="37311" y="201264"/>
                </a:lnTo>
                <a:lnTo>
                  <a:pt x="39723" y="189349"/>
                </a:lnTo>
                <a:lnTo>
                  <a:pt x="46614" y="179135"/>
                </a:lnTo>
                <a:lnTo>
                  <a:pt x="56828" y="172243"/>
                </a:lnTo>
                <a:lnTo>
                  <a:pt x="69324" y="169715"/>
                </a:lnTo>
                <a:lnTo>
                  <a:pt x="272069" y="169715"/>
                </a:lnTo>
                <a:lnTo>
                  <a:pt x="272069" y="143798"/>
                </a:lnTo>
                <a:lnTo>
                  <a:pt x="91180" y="143798"/>
                </a:lnTo>
                <a:lnTo>
                  <a:pt x="77602" y="141049"/>
                </a:lnTo>
                <a:lnTo>
                  <a:pt x="66500" y="133558"/>
                </a:lnTo>
                <a:lnTo>
                  <a:pt x="59008" y="122457"/>
                </a:lnTo>
                <a:lnTo>
                  <a:pt x="56259" y="108878"/>
                </a:lnTo>
                <a:lnTo>
                  <a:pt x="59008" y="95299"/>
                </a:lnTo>
                <a:lnTo>
                  <a:pt x="66500" y="84196"/>
                </a:lnTo>
                <a:lnTo>
                  <a:pt x="77602" y="76703"/>
                </a:lnTo>
                <a:lnTo>
                  <a:pt x="91180" y="73954"/>
                </a:lnTo>
                <a:lnTo>
                  <a:pt x="437324" y="73954"/>
                </a:lnTo>
                <a:lnTo>
                  <a:pt x="440228" y="71056"/>
                </a:lnTo>
                <a:lnTo>
                  <a:pt x="440228" y="63900"/>
                </a:lnTo>
                <a:lnTo>
                  <a:pt x="437324" y="60998"/>
                </a:lnTo>
                <a:close/>
              </a:path>
              <a:path w="442595" h="424180">
                <a:moveTo>
                  <a:pt x="364773" y="279319"/>
                </a:moveTo>
                <a:lnTo>
                  <a:pt x="358407" y="282596"/>
                </a:lnTo>
                <a:lnTo>
                  <a:pt x="357159" y="286501"/>
                </a:lnTo>
                <a:lnTo>
                  <a:pt x="361878" y="295652"/>
                </a:lnTo>
                <a:lnTo>
                  <a:pt x="365412" y="301195"/>
                </a:lnTo>
                <a:lnTo>
                  <a:pt x="369417" y="306445"/>
                </a:lnTo>
                <a:lnTo>
                  <a:pt x="386379" y="306445"/>
                </a:lnTo>
                <a:lnTo>
                  <a:pt x="381764" y="301183"/>
                </a:lnTo>
                <a:lnTo>
                  <a:pt x="377507" y="295584"/>
                </a:lnTo>
                <a:lnTo>
                  <a:pt x="373727" y="289832"/>
                </a:lnTo>
                <a:lnTo>
                  <a:pt x="370316" y="283748"/>
                </a:lnTo>
                <a:lnTo>
                  <a:pt x="368679" y="280569"/>
                </a:lnTo>
                <a:lnTo>
                  <a:pt x="364773" y="279319"/>
                </a:lnTo>
                <a:close/>
              </a:path>
              <a:path w="442595" h="424180">
                <a:moveTo>
                  <a:pt x="386358" y="169715"/>
                </a:moveTo>
                <a:lnTo>
                  <a:pt x="369388" y="169715"/>
                </a:lnTo>
                <a:lnTo>
                  <a:pt x="359477" y="185128"/>
                </a:lnTo>
                <a:lnTo>
                  <a:pt x="352251" y="201849"/>
                </a:lnTo>
                <a:lnTo>
                  <a:pt x="347827" y="219594"/>
                </a:lnTo>
                <a:lnTo>
                  <a:pt x="346326" y="238079"/>
                </a:lnTo>
                <a:lnTo>
                  <a:pt x="346326" y="244717"/>
                </a:lnTo>
                <a:lnTo>
                  <a:pt x="346913" y="251369"/>
                </a:lnTo>
                <a:lnTo>
                  <a:pt x="348612" y="260992"/>
                </a:lnTo>
                <a:lnTo>
                  <a:pt x="351345" y="263199"/>
                </a:lnTo>
                <a:lnTo>
                  <a:pt x="354804" y="263199"/>
                </a:lnTo>
                <a:lnTo>
                  <a:pt x="355185" y="263170"/>
                </a:lnTo>
                <a:lnTo>
                  <a:pt x="359088" y="262475"/>
                </a:lnTo>
                <a:lnTo>
                  <a:pt x="361439" y="259113"/>
                </a:lnTo>
                <a:lnTo>
                  <a:pt x="359801" y="249850"/>
                </a:lnTo>
                <a:lnTo>
                  <a:pt x="359352" y="244717"/>
                </a:lnTo>
                <a:lnTo>
                  <a:pt x="359286" y="238079"/>
                </a:lnTo>
                <a:lnTo>
                  <a:pt x="361058" y="219208"/>
                </a:lnTo>
                <a:lnTo>
                  <a:pt x="366268" y="201264"/>
                </a:lnTo>
                <a:lnTo>
                  <a:pt x="374754" y="184637"/>
                </a:lnTo>
                <a:lnTo>
                  <a:pt x="386358" y="169715"/>
                </a:lnTo>
                <a:close/>
              </a:path>
              <a:path w="442595" h="424180">
                <a:moveTo>
                  <a:pt x="305304" y="191105"/>
                </a:moveTo>
                <a:lnTo>
                  <a:pt x="282202" y="191105"/>
                </a:lnTo>
                <a:lnTo>
                  <a:pt x="291815" y="202039"/>
                </a:lnTo>
                <a:lnTo>
                  <a:pt x="295783" y="203028"/>
                </a:lnTo>
                <a:lnTo>
                  <a:pt x="302975" y="200322"/>
                </a:lnTo>
                <a:lnTo>
                  <a:pt x="305304" y="196959"/>
                </a:lnTo>
                <a:lnTo>
                  <a:pt x="305304" y="191105"/>
                </a:lnTo>
                <a:close/>
              </a:path>
              <a:path w="442595" h="424180">
                <a:moveTo>
                  <a:pt x="272069" y="169715"/>
                </a:moveTo>
                <a:lnTo>
                  <a:pt x="259105" y="169715"/>
                </a:lnTo>
                <a:lnTo>
                  <a:pt x="259105" y="196959"/>
                </a:lnTo>
                <a:lnTo>
                  <a:pt x="261432" y="200322"/>
                </a:lnTo>
                <a:lnTo>
                  <a:pt x="265035" y="201676"/>
                </a:lnTo>
                <a:lnTo>
                  <a:pt x="267544" y="202759"/>
                </a:lnTo>
                <a:lnTo>
                  <a:pt x="272141" y="202359"/>
                </a:lnTo>
                <a:lnTo>
                  <a:pt x="275132" y="199155"/>
                </a:lnTo>
                <a:lnTo>
                  <a:pt x="282202" y="191105"/>
                </a:lnTo>
                <a:lnTo>
                  <a:pt x="305304" y="191105"/>
                </a:lnTo>
                <a:lnTo>
                  <a:pt x="305304" y="183017"/>
                </a:lnTo>
                <a:lnTo>
                  <a:pt x="272069" y="183017"/>
                </a:lnTo>
                <a:lnTo>
                  <a:pt x="272069" y="169715"/>
                </a:lnTo>
                <a:close/>
              </a:path>
              <a:path w="442595" h="424180">
                <a:moveTo>
                  <a:pt x="284565" y="175701"/>
                </a:moveTo>
                <a:lnTo>
                  <a:pt x="279845" y="175701"/>
                </a:lnTo>
                <a:lnTo>
                  <a:pt x="277606" y="176712"/>
                </a:lnTo>
                <a:lnTo>
                  <a:pt x="272069" y="183017"/>
                </a:lnTo>
                <a:lnTo>
                  <a:pt x="292345" y="183017"/>
                </a:lnTo>
                <a:lnTo>
                  <a:pt x="286804" y="176712"/>
                </a:lnTo>
                <a:lnTo>
                  <a:pt x="284565" y="175701"/>
                </a:lnTo>
                <a:close/>
              </a:path>
              <a:path w="442595" h="424180">
                <a:moveTo>
                  <a:pt x="367595" y="104612"/>
                </a:moveTo>
                <a:lnTo>
                  <a:pt x="292345" y="104612"/>
                </a:lnTo>
                <a:lnTo>
                  <a:pt x="292345" y="183017"/>
                </a:lnTo>
                <a:lnTo>
                  <a:pt x="305304" y="183017"/>
                </a:lnTo>
                <a:lnTo>
                  <a:pt x="305304" y="169715"/>
                </a:lnTo>
                <a:lnTo>
                  <a:pt x="390660" y="169715"/>
                </a:lnTo>
                <a:lnTo>
                  <a:pt x="393559" y="166813"/>
                </a:lnTo>
                <a:lnTo>
                  <a:pt x="393559" y="159656"/>
                </a:lnTo>
                <a:lnTo>
                  <a:pt x="390660" y="156758"/>
                </a:lnTo>
                <a:lnTo>
                  <a:pt x="437324" y="156758"/>
                </a:lnTo>
                <a:lnTo>
                  <a:pt x="440228" y="153860"/>
                </a:lnTo>
                <a:lnTo>
                  <a:pt x="440228" y="146704"/>
                </a:lnTo>
                <a:lnTo>
                  <a:pt x="437324" y="143798"/>
                </a:lnTo>
                <a:lnTo>
                  <a:pt x="305297" y="143798"/>
                </a:lnTo>
                <a:lnTo>
                  <a:pt x="305297" y="104616"/>
                </a:lnTo>
                <a:lnTo>
                  <a:pt x="367595" y="104612"/>
                </a:lnTo>
                <a:close/>
              </a:path>
              <a:path w="442595" h="424180">
                <a:moveTo>
                  <a:pt x="367591" y="91659"/>
                </a:moveTo>
                <a:lnTo>
                  <a:pt x="253306" y="91659"/>
                </a:lnTo>
                <a:lnTo>
                  <a:pt x="250404" y="94557"/>
                </a:lnTo>
                <a:lnTo>
                  <a:pt x="250404" y="101714"/>
                </a:lnTo>
                <a:lnTo>
                  <a:pt x="253306" y="104616"/>
                </a:lnTo>
                <a:lnTo>
                  <a:pt x="259105" y="104616"/>
                </a:lnTo>
                <a:lnTo>
                  <a:pt x="259105" y="143798"/>
                </a:lnTo>
                <a:lnTo>
                  <a:pt x="272069" y="143798"/>
                </a:lnTo>
                <a:lnTo>
                  <a:pt x="272069" y="104612"/>
                </a:lnTo>
                <a:lnTo>
                  <a:pt x="367595" y="104612"/>
                </a:lnTo>
                <a:lnTo>
                  <a:pt x="370493" y="101714"/>
                </a:lnTo>
                <a:lnTo>
                  <a:pt x="370493" y="94557"/>
                </a:lnTo>
                <a:lnTo>
                  <a:pt x="367591" y="91659"/>
                </a:lnTo>
                <a:close/>
              </a:path>
              <a:path w="442595" h="424180">
                <a:moveTo>
                  <a:pt x="431038" y="73954"/>
                </a:moveTo>
                <a:lnTo>
                  <a:pt x="417382" y="73954"/>
                </a:lnTo>
                <a:lnTo>
                  <a:pt x="415252" y="81289"/>
                </a:lnTo>
                <a:lnTo>
                  <a:pt x="413226" y="89930"/>
                </a:lnTo>
                <a:lnTo>
                  <a:pt x="411711" y="99314"/>
                </a:lnTo>
                <a:lnTo>
                  <a:pt x="411115" y="108878"/>
                </a:lnTo>
                <a:lnTo>
                  <a:pt x="411711" y="118442"/>
                </a:lnTo>
                <a:lnTo>
                  <a:pt x="413226" y="127825"/>
                </a:lnTo>
                <a:lnTo>
                  <a:pt x="415252" y="136465"/>
                </a:lnTo>
                <a:lnTo>
                  <a:pt x="417382" y="143798"/>
                </a:lnTo>
                <a:lnTo>
                  <a:pt x="431038" y="143798"/>
                </a:lnTo>
                <a:lnTo>
                  <a:pt x="428929" y="137197"/>
                </a:lnTo>
                <a:lnTo>
                  <a:pt x="426650" y="128562"/>
                </a:lnTo>
                <a:lnTo>
                  <a:pt x="424826" y="118815"/>
                </a:lnTo>
                <a:lnTo>
                  <a:pt x="424079" y="108878"/>
                </a:lnTo>
                <a:lnTo>
                  <a:pt x="424826" y="98940"/>
                </a:lnTo>
                <a:lnTo>
                  <a:pt x="426650" y="89193"/>
                </a:lnTo>
                <a:lnTo>
                  <a:pt x="428929" y="80557"/>
                </a:lnTo>
                <a:lnTo>
                  <a:pt x="431038" y="73954"/>
                </a:lnTo>
                <a:close/>
              </a:path>
              <a:path w="442595" h="424180">
                <a:moveTo>
                  <a:pt x="64557" y="118"/>
                </a:moveTo>
                <a:lnTo>
                  <a:pt x="30742" y="118"/>
                </a:lnTo>
                <a:lnTo>
                  <a:pt x="18905" y="2514"/>
                </a:lnTo>
                <a:lnTo>
                  <a:pt x="9229" y="9045"/>
                </a:lnTo>
                <a:lnTo>
                  <a:pt x="2701" y="18723"/>
                </a:lnTo>
                <a:lnTo>
                  <a:pt x="306" y="30560"/>
                </a:lnTo>
                <a:lnTo>
                  <a:pt x="2701" y="42397"/>
                </a:lnTo>
                <a:lnTo>
                  <a:pt x="9229" y="52074"/>
                </a:lnTo>
                <a:lnTo>
                  <a:pt x="18905" y="58602"/>
                </a:lnTo>
                <a:lnTo>
                  <a:pt x="30742" y="60998"/>
                </a:lnTo>
                <a:lnTo>
                  <a:pt x="388849" y="60998"/>
                </a:lnTo>
                <a:lnTo>
                  <a:pt x="391222" y="59400"/>
                </a:lnTo>
                <a:lnTo>
                  <a:pt x="393209" y="54518"/>
                </a:lnTo>
                <a:lnTo>
                  <a:pt x="392619" y="51714"/>
                </a:lnTo>
                <a:lnTo>
                  <a:pt x="388842" y="48041"/>
                </a:lnTo>
                <a:lnTo>
                  <a:pt x="21102" y="48041"/>
                </a:lnTo>
                <a:lnTo>
                  <a:pt x="13265" y="40200"/>
                </a:lnTo>
                <a:lnTo>
                  <a:pt x="13265" y="20923"/>
                </a:lnTo>
                <a:lnTo>
                  <a:pt x="21102" y="13078"/>
                </a:lnTo>
                <a:lnTo>
                  <a:pt x="64557" y="13078"/>
                </a:lnTo>
                <a:lnTo>
                  <a:pt x="67456" y="10180"/>
                </a:lnTo>
                <a:lnTo>
                  <a:pt x="67456" y="3023"/>
                </a:lnTo>
                <a:lnTo>
                  <a:pt x="64557" y="118"/>
                </a:lnTo>
                <a:close/>
              </a:path>
              <a:path w="442595" h="424180">
                <a:moveTo>
                  <a:pt x="392421" y="0"/>
                </a:moveTo>
                <a:lnTo>
                  <a:pt x="386206" y="118"/>
                </a:lnTo>
                <a:lnTo>
                  <a:pt x="90333" y="118"/>
                </a:lnTo>
                <a:lnTo>
                  <a:pt x="87435" y="3023"/>
                </a:lnTo>
                <a:lnTo>
                  <a:pt x="87435" y="10180"/>
                </a:lnTo>
                <a:lnTo>
                  <a:pt x="90333" y="13078"/>
                </a:lnTo>
                <a:lnTo>
                  <a:pt x="373614" y="13078"/>
                </a:lnTo>
                <a:lnTo>
                  <a:pt x="370989" y="18453"/>
                </a:lnTo>
                <a:lnTo>
                  <a:pt x="369600" y="24392"/>
                </a:lnTo>
                <a:lnTo>
                  <a:pt x="369600" y="36730"/>
                </a:lnTo>
                <a:lnTo>
                  <a:pt x="370987" y="42670"/>
                </a:lnTo>
                <a:lnTo>
                  <a:pt x="373611" y="48041"/>
                </a:lnTo>
                <a:lnTo>
                  <a:pt x="388842" y="48041"/>
                </a:lnTo>
                <a:lnTo>
                  <a:pt x="385462" y="44754"/>
                </a:lnTo>
                <a:lnTo>
                  <a:pt x="382557" y="37890"/>
                </a:lnTo>
                <a:lnTo>
                  <a:pt x="382557" y="23227"/>
                </a:lnTo>
                <a:lnTo>
                  <a:pt x="385462" y="16369"/>
                </a:lnTo>
                <a:lnTo>
                  <a:pt x="390729" y="11245"/>
                </a:lnTo>
                <a:lnTo>
                  <a:pt x="394487" y="7793"/>
                </a:lnTo>
                <a:lnTo>
                  <a:pt x="392421" y="0"/>
                </a:lnTo>
                <a:close/>
              </a:path>
            </a:pathLst>
          </a:custGeom>
          <a:solidFill>
            <a:srgbClr val="00AEEF"/>
          </a:solidFill>
        </p:spPr>
        <p:txBody>
          <a:bodyPr wrap="square" lIns="0" tIns="0" rIns="0" bIns="0" rtlCol="0"/>
          <a:lstStyle/>
          <a:p>
            <a:pPr defTabSz="1935419"/>
            <a:endParaRPr sz="3810">
              <a:solidFill>
                <a:prstClr val="black"/>
              </a:solidFill>
              <a:latin typeface="Calibri"/>
            </a:endParaRPr>
          </a:p>
        </p:txBody>
      </p:sp>
      <p:sp>
        <p:nvSpPr>
          <p:cNvPr id="48" name="object 12">
            <a:extLst>
              <a:ext uri="{FF2B5EF4-FFF2-40B4-BE49-F238E27FC236}">
                <a16:creationId xmlns:a16="http://schemas.microsoft.com/office/drawing/2014/main" id="{4BA87E8F-AB13-4B1A-98DA-14DD43AEABCF}"/>
              </a:ext>
            </a:extLst>
          </p:cNvPr>
          <p:cNvSpPr/>
          <p:nvPr/>
        </p:nvSpPr>
        <p:spPr>
          <a:xfrm>
            <a:off x="1094599" y="1111867"/>
            <a:ext cx="329292" cy="0"/>
          </a:xfrm>
          <a:custGeom>
            <a:avLst/>
            <a:gdLst/>
            <a:ahLst/>
            <a:cxnLst/>
            <a:rect l="l" t="t" r="r" b="b"/>
            <a:pathLst>
              <a:path w="155575">
                <a:moveTo>
                  <a:pt x="0" y="0"/>
                </a:moveTo>
                <a:lnTo>
                  <a:pt x="155365" y="0"/>
                </a:lnTo>
              </a:path>
            </a:pathLst>
          </a:custGeom>
          <a:ln w="12956">
            <a:solidFill>
              <a:srgbClr val="00AEEF"/>
            </a:solidFill>
          </a:ln>
        </p:spPr>
        <p:txBody>
          <a:bodyPr wrap="square" lIns="0" tIns="0" rIns="0" bIns="0" rtlCol="0"/>
          <a:lstStyle/>
          <a:p>
            <a:pPr defTabSz="1935419"/>
            <a:endParaRPr sz="3810">
              <a:solidFill>
                <a:prstClr val="black"/>
              </a:solidFill>
              <a:latin typeface="Calibri"/>
            </a:endParaRPr>
          </a:p>
        </p:txBody>
      </p:sp>
      <p:sp>
        <p:nvSpPr>
          <p:cNvPr id="49" name="object 13">
            <a:extLst>
              <a:ext uri="{FF2B5EF4-FFF2-40B4-BE49-F238E27FC236}">
                <a16:creationId xmlns:a16="http://schemas.microsoft.com/office/drawing/2014/main" id="{B0334A9A-6476-4878-93C5-A3D2EC2917B4}"/>
              </a:ext>
            </a:extLst>
          </p:cNvPr>
          <p:cNvSpPr/>
          <p:nvPr/>
        </p:nvSpPr>
        <p:spPr>
          <a:xfrm>
            <a:off x="1234903" y="1405393"/>
            <a:ext cx="90051" cy="28225"/>
          </a:xfrm>
          <a:custGeom>
            <a:avLst/>
            <a:gdLst/>
            <a:ahLst/>
            <a:cxnLst/>
            <a:rect l="l" t="t" r="r" b="b"/>
            <a:pathLst>
              <a:path w="42545" h="13334">
                <a:moveTo>
                  <a:pt x="39164" y="0"/>
                </a:moveTo>
                <a:lnTo>
                  <a:pt x="2901" y="0"/>
                </a:lnTo>
                <a:lnTo>
                  <a:pt x="0" y="2901"/>
                </a:lnTo>
                <a:lnTo>
                  <a:pt x="0" y="10058"/>
                </a:lnTo>
                <a:lnTo>
                  <a:pt x="2901" y="12960"/>
                </a:lnTo>
                <a:lnTo>
                  <a:pt x="39164" y="12960"/>
                </a:lnTo>
                <a:lnTo>
                  <a:pt x="42062" y="10058"/>
                </a:lnTo>
                <a:lnTo>
                  <a:pt x="42062" y="2901"/>
                </a:lnTo>
                <a:lnTo>
                  <a:pt x="39164" y="0"/>
                </a:lnTo>
                <a:close/>
              </a:path>
            </a:pathLst>
          </a:custGeom>
          <a:solidFill>
            <a:srgbClr val="00AEEF"/>
          </a:solidFill>
        </p:spPr>
        <p:txBody>
          <a:bodyPr wrap="square" lIns="0" tIns="0" rIns="0" bIns="0" rtlCol="0"/>
          <a:lstStyle/>
          <a:p>
            <a:pPr defTabSz="1935419"/>
            <a:endParaRPr sz="3810">
              <a:solidFill>
                <a:prstClr val="black"/>
              </a:solidFill>
              <a:latin typeface="Calibri"/>
            </a:endParaRPr>
          </a:p>
        </p:txBody>
      </p:sp>
      <p:sp>
        <p:nvSpPr>
          <p:cNvPr id="50" name="object 14">
            <a:extLst>
              <a:ext uri="{FF2B5EF4-FFF2-40B4-BE49-F238E27FC236}">
                <a16:creationId xmlns:a16="http://schemas.microsoft.com/office/drawing/2014/main" id="{6631407E-AD9B-4D71-ADDE-1AE5738A212F}"/>
              </a:ext>
            </a:extLst>
          </p:cNvPr>
          <p:cNvSpPr/>
          <p:nvPr/>
        </p:nvSpPr>
        <p:spPr>
          <a:xfrm>
            <a:off x="941860" y="1419110"/>
            <a:ext cx="260743" cy="0"/>
          </a:xfrm>
          <a:custGeom>
            <a:avLst/>
            <a:gdLst/>
            <a:ahLst/>
            <a:cxnLst/>
            <a:rect l="l" t="t" r="r" b="b"/>
            <a:pathLst>
              <a:path w="123190">
                <a:moveTo>
                  <a:pt x="0" y="0"/>
                </a:moveTo>
                <a:lnTo>
                  <a:pt x="123033" y="0"/>
                </a:lnTo>
              </a:path>
            </a:pathLst>
          </a:custGeom>
          <a:ln w="12960">
            <a:solidFill>
              <a:srgbClr val="00AEEF"/>
            </a:solidFill>
          </a:ln>
        </p:spPr>
        <p:txBody>
          <a:bodyPr wrap="square" lIns="0" tIns="0" rIns="0" bIns="0" rtlCol="0"/>
          <a:lstStyle/>
          <a:p>
            <a:pPr defTabSz="1935419"/>
            <a:endParaRPr sz="3810">
              <a:solidFill>
                <a:prstClr val="black"/>
              </a:solidFill>
              <a:latin typeface="Calibri"/>
            </a:endParaRPr>
          </a:p>
        </p:txBody>
      </p:sp>
      <p:sp>
        <p:nvSpPr>
          <p:cNvPr id="51" name="object 15">
            <a:extLst>
              <a:ext uri="{FF2B5EF4-FFF2-40B4-BE49-F238E27FC236}">
                <a16:creationId xmlns:a16="http://schemas.microsoft.com/office/drawing/2014/main" id="{23E1226E-F095-46EB-B6A9-68DAB40DE3D5}"/>
              </a:ext>
            </a:extLst>
          </p:cNvPr>
          <p:cNvSpPr/>
          <p:nvPr/>
        </p:nvSpPr>
        <p:spPr>
          <a:xfrm>
            <a:off x="1142483" y="808414"/>
            <a:ext cx="63170" cy="28225"/>
          </a:xfrm>
          <a:custGeom>
            <a:avLst/>
            <a:gdLst/>
            <a:ahLst/>
            <a:cxnLst/>
            <a:rect l="l" t="t" r="r" b="b"/>
            <a:pathLst>
              <a:path w="29845" h="13335">
                <a:moveTo>
                  <a:pt x="26700" y="0"/>
                </a:moveTo>
                <a:lnTo>
                  <a:pt x="2898" y="0"/>
                </a:lnTo>
                <a:lnTo>
                  <a:pt x="0" y="2898"/>
                </a:lnTo>
                <a:lnTo>
                  <a:pt x="0" y="10054"/>
                </a:lnTo>
                <a:lnTo>
                  <a:pt x="2898" y="12952"/>
                </a:lnTo>
                <a:lnTo>
                  <a:pt x="26700" y="12952"/>
                </a:lnTo>
                <a:lnTo>
                  <a:pt x="29606" y="10054"/>
                </a:lnTo>
                <a:lnTo>
                  <a:pt x="29606" y="2898"/>
                </a:lnTo>
                <a:lnTo>
                  <a:pt x="26700" y="0"/>
                </a:lnTo>
                <a:close/>
              </a:path>
            </a:pathLst>
          </a:custGeom>
          <a:solidFill>
            <a:srgbClr val="00AEEF"/>
          </a:solidFill>
        </p:spPr>
        <p:txBody>
          <a:bodyPr wrap="square" lIns="0" tIns="0" rIns="0" bIns="0" rtlCol="0"/>
          <a:lstStyle/>
          <a:p>
            <a:pPr defTabSz="1935419"/>
            <a:endParaRPr sz="3810">
              <a:solidFill>
                <a:prstClr val="black"/>
              </a:solidFill>
              <a:latin typeface="Calibri"/>
            </a:endParaRPr>
          </a:p>
        </p:txBody>
      </p:sp>
      <p:sp>
        <p:nvSpPr>
          <p:cNvPr id="52" name="object 16">
            <a:extLst>
              <a:ext uri="{FF2B5EF4-FFF2-40B4-BE49-F238E27FC236}">
                <a16:creationId xmlns:a16="http://schemas.microsoft.com/office/drawing/2014/main" id="{F081E63C-06CE-423D-AAE9-690F6D2219A1}"/>
              </a:ext>
            </a:extLst>
          </p:cNvPr>
          <p:cNvSpPr/>
          <p:nvPr/>
        </p:nvSpPr>
        <p:spPr>
          <a:xfrm>
            <a:off x="855503" y="1042599"/>
            <a:ext cx="255369" cy="177414"/>
          </a:xfrm>
          <a:custGeom>
            <a:avLst/>
            <a:gdLst/>
            <a:ahLst/>
            <a:cxnLst/>
            <a:rect l="l" t="t" r="r" b="b"/>
            <a:pathLst>
              <a:path w="120650" h="83820">
                <a:moveTo>
                  <a:pt x="80314" y="64068"/>
                </a:moveTo>
                <a:lnTo>
                  <a:pt x="58356" y="64068"/>
                </a:lnTo>
                <a:lnTo>
                  <a:pt x="78800" y="79019"/>
                </a:lnTo>
                <a:lnTo>
                  <a:pt x="83786" y="83310"/>
                </a:lnTo>
                <a:lnTo>
                  <a:pt x="94640" y="79689"/>
                </a:lnTo>
                <a:lnTo>
                  <a:pt x="94557" y="65012"/>
                </a:lnTo>
                <a:lnTo>
                  <a:pt x="81601" y="65012"/>
                </a:lnTo>
                <a:lnTo>
                  <a:pt x="80314" y="64068"/>
                </a:lnTo>
                <a:close/>
              </a:path>
              <a:path w="120650" h="83820">
                <a:moveTo>
                  <a:pt x="35111" y="12956"/>
                </a:moveTo>
                <a:lnTo>
                  <a:pt x="22157" y="12956"/>
                </a:lnTo>
                <a:lnTo>
                  <a:pt x="22157" y="74771"/>
                </a:lnTo>
                <a:lnTo>
                  <a:pt x="24231" y="78155"/>
                </a:lnTo>
                <a:lnTo>
                  <a:pt x="30928" y="81554"/>
                </a:lnTo>
                <a:lnTo>
                  <a:pt x="34888" y="81234"/>
                </a:lnTo>
                <a:lnTo>
                  <a:pt x="57066" y="65012"/>
                </a:lnTo>
                <a:lnTo>
                  <a:pt x="35111" y="65012"/>
                </a:lnTo>
                <a:lnTo>
                  <a:pt x="35111" y="12956"/>
                </a:lnTo>
                <a:close/>
              </a:path>
              <a:path w="120650" h="83820">
                <a:moveTo>
                  <a:pt x="59698" y="49560"/>
                </a:moveTo>
                <a:lnTo>
                  <a:pt x="57016" y="49560"/>
                </a:lnTo>
                <a:lnTo>
                  <a:pt x="55670" y="49982"/>
                </a:lnTo>
                <a:lnTo>
                  <a:pt x="35111" y="65012"/>
                </a:lnTo>
                <a:lnTo>
                  <a:pt x="57070" y="65009"/>
                </a:lnTo>
                <a:lnTo>
                  <a:pt x="58356" y="64068"/>
                </a:lnTo>
                <a:lnTo>
                  <a:pt x="80314" y="64068"/>
                </a:lnTo>
                <a:lnTo>
                  <a:pt x="61045" y="49982"/>
                </a:lnTo>
                <a:lnTo>
                  <a:pt x="59698" y="49560"/>
                </a:lnTo>
                <a:close/>
              </a:path>
              <a:path w="120650" h="83820">
                <a:moveTo>
                  <a:pt x="94557" y="12956"/>
                </a:moveTo>
                <a:lnTo>
                  <a:pt x="81601" y="12956"/>
                </a:lnTo>
                <a:lnTo>
                  <a:pt x="81605" y="65012"/>
                </a:lnTo>
                <a:lnTo>
                  <a:pt x="94557" y="65012"/>
                </a:lnTo>
                <a:lnTo>
                  <a:pt x="94557" y="12956"/>
                </a:lnTo>
                <a:close/>
              </a:path>
              <a:path w="120650" h="83820">
                <a:moveTo>
                  <a:pt x="117187" y="0"/>
                </a:moveTo>
                <a:lnTo>
                  <a:pt x="2901" y="0"/>
                </a:lnTo>
                <a:lnTo>
                  <a:pt x="0" y="2901"/>
                </a:lnTo>
                <a:lnTo>
                  <a:pt x="0" y="10058"/>
                </a:lnTo>
                <a:lnTo>
                  <a:pt x="2901" y="12956"/>
                </a:lnTo>
                <a:lnTo>
                  <a:pt x="117187" y="12956"/>
                </a:lnTo>
                <a:lnTo>
                  <a:pt x="120084" y="10058"/>
                </a:lnTo>
                <a:lnTo>
                  <a:pt x="120084" y="2901"/>
                </a:lnTo>
                <a:lnTo>
                  <a:pt x="117187" y="0"/>
                </a:lnTo>
                <a:close/>
              </a:path>
            </a:pathLst>
          </a:custGeom>
          <a:solidFill>
            <a:srgbClr val="00AEEF"/>
          </a:solidFill>
        </p:spPr>
        <p:txBody>
          <a:bodyPr wrap="square" lIns="0" tIns="0" rIns="0" bIns="0" rtlCol="0"/>
          <a:lstStyle/>
          <a:p>
            <a:pPr defTabSz="1935419"/>
            <a:endParaRPr sz="3810">
              <a:solidFill>
                <a:prstClr val="black"/>
              </a:solidFill>
              <a:latin typeface="Calibri"/>
            </a:endParaRPr>
          </a:p>
        </p:txBody>
      </p:sp>
      <p:sp>
        <p:nvSpPr>
          <p:cNvPr id="2" name="AutoShape 2" descr="«зеркало и обезьяна»"/>
          <p:cNvSpPr>
            <a:spLocks noChangeAspect="1" noChangeArrowheads="1"/>
          </p:cNvSpPr>
          <p:nvPr/>
        </p:nvSpPr>
        <p:spPr bwMode="auto">
          <a:xfrm>
            <a:off x="155574" y="-144463"/>
            <a:ext cx="1893661" cy="18936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 name="Рисунок 5"/>
          <p:cNvPicPr>
            <a:picLocks noChangeAspect="1"/>
          </p:cNvPicPr>
          <p:nvPr/>
        </p:nvPicPr>
        <p:blipFill rotWithShape="1">
          <a:blip r:embed="rId2"/>
          <a:srcRect l="19303" r="19082"/>
          <a:stretch/>
        </p:blipFill>
        <p:spPr>
          <a:xfrm>
            <a:off x="9074411" y="2265350"/>
            <a:ext cx="2671805" cy="4336236"/>
          </a:xfrm>
          <a:prstGeom prst="rect">
            <a:avLst/>
          </a:prstGeom>
        </p:spPr>
      </p:pic>
    </p:spTree>
    <p:extLst>
      <p:ext uri="{BB962C8B-B14F-4D97-AF65-F5344CB8AC3E}">
        <p14:creationId xmlns:p14="http://schemas.microsoft.com/office/powerpoint/2010/main" val="2993229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1" y="365126"/>
            <a:ext cx="12061370" cy="601526"/>
          </a:xfrm>
        </p:spPr>
        <p:txBody>
          <a:bodyPr>
            <a:noAutofit/>
          </a:bodyPr>
          <a:lstStyle/>
          <a:p>
            <a:pPr algn="ctr"/>
            <a:r>
              <a:rPr lang="ru-RU" sz="4000" dirty="0" smtClean="0"/>
              <a:t>ВАЛЕК</a:t>
            </a:r>
            <a:endParaRPr lang="ru-RU" sz="4000" dirty="0"/>
          </a:p>
        </p:txBody>
      </p:sp>
      <p:sp>
        <p:nvSpPr>
          <p:cNvPr id="6" name="Text Box 9"/>
          <p:cNvSpPr txBox="1">
            <a:spLocks noChangeArrowheads="1"/>
          </p:cNvSpPr>
          <p:nvPr/>
        </p:nvSpPr>
        <p:spPr bwMode="auto">
          <a:xfrm>
            <a:off x="339635" y="1345475"/>
            <a:ext cx="7417000" cy="4832092"/>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algn="ctr"/>
            <a:r>
              <a:rPr lang="ru-RU" sz="2800" dirty="0">
                <a:solidFill>
                  <a:srgbClr val="002060"/>
                </a:solidFill>
                <a:latin typeface="Arial" panose="020B0604020202020204" pitchFamily="34" charset="0"/>
                <a:cs typeface="Arial" panose="020B0604020202020204" pitchFamily="34" charset="0"/>
              </a:rPr>
              <a:t>Валек – нищий бездомный мальчик, приемный сын бродяги </a:t>
            </a:r>
            <a:r>
              <a:rPr lang="ru-RU" sz="2800" dirty="0" err="1">
                <a:solidFill>
                  <a:srgbClr val="002060"/>
                </a:solidFill>
                <a:latin typeface="Arial" panose="020B0604020202020204" pitchFamily="34" charset="0"/>
                <a:cs typeface="Arial" panose="020B0604020202020204" pitchFamily="34" charset="0"/>
              </a:rPr>
              <a:t>Тыбурция</a:t>
            </a:r>
            <a:r>
              <a:rPr lang="ru-RU" sz="2800" dirty="0">
                <a:solidFill>
                  <a:srgbClr val="002060"/>
                </a:solidFill>
                <a:latin typeface="Arial" panose="020B0604020202020204" pitchFamily="34" charset="0"/>
                <a:cs typeface="Arial" panose="020B0604020202020204" pitchFamily="34" charset="0"/>
              </a:rPr>
              <a:t>. </a:t>
            </a:r>
            <a:r>
              <a:rPr lang="ru-RU" sz="2800" dirty="0" smtClean="0">
                <a:solidFill>
                  <a:srgbClr val="002060"/>
                </a:solidFill>
                <a:latin typeface="Arial" panose="020B0604020202020204" pitchFamily="34" charset="0"/>
                <a:cs typeface="Arial" panose="020B0604020202020204" pitchFamily="34" charset="0"/>
              </a:rPr>
              <a:t>Вальку </a:t>
            </a:r>
            <a:r>
              <a:rPr lang="ru-RU" sz="2800" dirty="0">
                <a:solidFill>
                  <a:srgbClr val="002060"/>
                </a:solidFill>
                <a:latin typeface="Arial" panose="020B0604020202020204" pitchFamily="34" charset="0"/>
                <a:cs typeface="Arial" panose="020B0604020202020204" pitchFamily="34" charset="0"/>
              </a:rPr>
              <a:t>около 9 лет. Это умный, смелый, самостоятельный мальчик. Он живет в «подземелье», носит старую одежду и голодает от нищеты. Валек ворует еду, чтобы накормить сестру и других нищих. Он ведет себя по-взрослому и знает много интересного. Нищий Валек  и мальчик из приличной семьи Вася дружат, несмотря на все их различия</a:t>
            </a:r>
            <a:r>
              <a:rPr lang="ru-RU" sz="2800" dirty="0" smtClean="0">
                <a:solidFill>
                  <a:srgbClr val="002060"/>
                </a:solidFill>
                <a:latin typeface="Arial" panose="020B0604020202020204" pitchFamily="34" charset="0"/>
                <a:cs typeface="Arial" panose="020B0604020202020204" pitchFamily="34" charset="0"/>
              </a:rPr>
              <a:t>.</a:t>
            </a:r>
            <a:endParaRPr lang="ru-RU" sz="2800" dirty="0">
              <a:solidFill>
                <a:srgbClr val="002060"/>
              </a:solidFill>
              <a:latin typeface="Arial" panose="020B0604020202020204" pitchFamily="34" charset="0"/>
              <a:cs typeface="Arial" panose="020B0604020202020204" pitchFamily="34" charset="0"/>
            </a:endParaRPr>
          </a:p>
        </p:txBody>
      </p:sp>
      <p:sp>
        <p:nvSpPr>
          <p:cNvPr id="8" name="Rectangle 3"/>
          <p:cNvSpPr txBox="1">
            <a:spLocks noRot="1" noChangeArrowheads="1"/>
          </p:cNvSpPr>
          <p:nvPr/>
        </p:nvSpPr>
        <p:spPr>
          <a:xfrm>
            <a:off x="509451" y="1484313"/>
            <a:ext cx="8336099" cy="4824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endParaRPr lang="ru-RU" sz="2400" dirty="0" smtClean="0">
              <a:solidFill>
                <a:srgbClr val="FFF90F"/>
              </a:solidFill>
            </a:endParaRPr>
          </a:p>
        </p:txBody>
      </p:sp>
      <p:pic>
        <p:nvPicPr>
          <p:cNvPr id="3" name="Рисунок 2"/>
          <p:cNvPicPr>
            <a:picLocks noChangeAspect="1"/>
          </p:cNvPicPr>
          <p:nvPr/>
        </p:nvPicPr>
        <p:blipFill rotWithShape="1">
          <a:blip r:embed="rId3"/>
          <a:srcRect l="42393" r="9839"/>
          <a:stretch/>
        </p:blipFill>
        <p:spPr>
          <a:xfrm>
            <a:off x="8148917" y="1656496"/>
            <a:ext cx="3321425" cy="4210050"/>
          </a:xfrm>
          <a:prstGeom prst="rect">
            <a:avLst/>
          </a:prstGeom>
        </p:spPr>
      </p:pic>
    </p:spTree>
    <p:extLst>
      <p:ext uri="{BB962C8B-B14F-4D97-AF65-F5344CB8AC3E}">
        <p14:creationId xmlns:p14="http://schemas.microsoft.com/office/powerpoint/2010/main" val="42592790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1" y="365126"/>
            <a:ext cx="12061370" cy="601526"/>
          </a:xfrm>
        </p:spPr>
        <p:txBody>
          <a:bodyPr>
            <a:noAutofit/>
          </a:bodyPr>
          <a:lstStyle/>
          <a:p>
            <a:pPr algn="ctr"/>
            <a:r>
              <a:rPr lang="ru-RU" sz="4400" dirty="0" smtClean="0"/>
              <a:t>МАРУСЯ</a:t>
            </a:r>
            <a:endParaRPr lang="ru-RU" sz="4400" dirty="0"/>
          </a:p>
        </p:txBody>
      </p:sp>
      <p:sp>
        <p:nvSpPr>
          <p:cNvPr id="6" name="Text Box 9"/>
          <p:cNvSpPr txBox="1">
            <a:spLocks noChangeArrowheads="1"/>
          </p:cNvSpPr>
          <p:nvPr/>
        </p:nvSpPr>
        <p:spPr bwMode="auto">
          <a:xfrm>
            <a:off x="353081" y="1391038"/>
            <a:ext cx="7498079" cy="4832092"/>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algn="ctr"/>
            <a:r>
              <a:rPr lang="ru-RU" sz="2800" dirty="0">
                <a:solidFill>
                  <a:srgbClr val="002060"/>
                </a:solidFill>
                <a:latin typeface="Arial" panose="020B0604020202020204" pitchFamily="34" charset="0"/>
                <a:cs typeface="Arial" panose="020B0604020202020204" pitchFamily="34" charset="0"/>
              </a:rPr>
              <a:t>Маруся – нищая девочка, приемная дочь бродяги </a:t>
            </a:r>
            <a:r>
              <a:rPr lang="ru-RU" sz="2800" dirty="0" err="1">
                <a:solidFill>
                  <a:srgbClr val="002060"/>
                </a:solidFill>
                <a:latin typeface="Arial" panose="020B0604020202020204" pitchFamily="34" charset="0"/>
                <a:cs typeface="Arial" panose="020B0604020202020204" pitchFamily="34" charset="0"/>
              </a:rPr>
              <a:t>Тыбурция</a:t>
            </a:r>
            <a:r>
              <a:rPr lang="ru-RU" sz="2800" dirty="0">
                <a:solidFill>
                  <a:srgbClr val="002060"/>
                </a:solidFill>
                <a:latin typeface="Arial" panose="020B0604020202020204" pitchFamily="34" charset="0"/>
                <a:cs typeface="Arial" panose="020B0604020202020204" pitchFamily="34" charset="0"/>
              </a:rPr>
              <a:t>, младшая сестра </a:t>
            </a:r>
            <a:r>
              <a:rPr lang="ru-RU" sz="2800" dirty="0" smtClean="0">
                <a:solidFill>
                  <a:srgbClr val="002060"/>
                </a:solidFill>
                <a:latin typeface="Arial" panose="020B0604020202020204" pitchFamily="34" charset="0"/>
                <a:cs typeface="Arial" panose="020B0604020202020204" pitchFamily="34" charset="0"/>
              </a:rPr>
              <a:t>Валька</a:t>
            </a:r>
            <a:r>
              <a:rPr lang="ru-RU" sz="2800" dirty="0">
                <a:solidFill>
                  <a:srgbClr val="002060"/>
                </a:solidFill>
                <a:latin typeface="Arial" panose="020B0604020202020204" pitchFamily="34" charset="0"/>
                <a:cs typeface="Arial" panose="020B0604020202020204" pitchFamily="34" charset="0"/>
              </a:rPr>
              <a:t>. Марусе около 4 лет. Это слабая и болезненная девочка. Вероятно, она болеет чахоткой. Маруся плохо ходит, редко смеется и не любит играть в игры. Дети часто голодали и жили в ужасных условиях. В подземелье замка всегда было грязно и сыро. </a:t>
            </a:r>
            <a:r>
              <a:rPr lang="ru-RU" sz="2800" dirty="0" smtClean="0">
                <a:solidFill>
                  <a:srgbClr val="002060"/>
                </a:solidFill>
                <a:latin typeface="Arial" panose="020B0604020202020204" pitchFamily="34" charset="0"/>
                <a:cs typeface="Arial" panose="020B0604020202020204" pitchFamily="34" charset="0"/>
              </a:rPr>
              <a:t>Из-за </a:t>
            </a:r>
            <a:r>
              <a:rPr lang="ru-RU" sz="2800" dirty="0">
                <a:solidFill>
                  <a:srgbClr val="002060"/>
                </a:solidFill>
                <a:latin typeface="Arial" panose="020B0604020202020204" pitchFamily="34" charset="0"/>
                <a:cs typeface="Arial" panose="020B0604020202020204" pitchFamily="34" charset="0"/>
              </a:rPr>
              <a:t>нищей жизни в «подземелье», Маруся серьезно заболевает и умирает. </a:t>
            </a:r>
          </a:p>
        </p:txBody>
      </p:sp>
      <p:sp>
        <p:nvSpPr>
          <p:cNvPr id="8" name="Rectangle 3"/>
          <p:cNvSpPr txBox="1">
            <a:spLocks noRot="1" noChangeArrowheads="1"/>
          </p:cNvSpPr>
          <p:nvPr/>
        </p:nvSpPr>
        <p:spPr>
          <a:xfrm>
            <a:off x="509451" y="1484313"/>
            <a:ext cx="8336099" cy="4824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endParaRPr lang="ru-RU" sz="2400" dirty="0" smtClean="0">
              <a:solidFill>
                <a:srgbClr val="FFF90F"/>
              </a:solidFill>
            </a:endParaRPr>
          </a:p>
        </p:txBody>
      </p:sp>
      <p:pic>
        <p:nvPicPr>
          <p:cNvPr id="4" name="Рисунок 3"/>
          <p:cNvPicPr>
            <a:picLocks noChangeAspect="1"/>
          </p:cNvPicPr>
          <p:nvPr/>
        </p:nvPicPr>
        <p:blipFill rotWithShape="1">
          <a:blip r:embed="rId3"/>
          <a:srcRect l="49951" t="7162"/>
          <a:stretch/>
        </p:blipFill>
        <p:spPr>
          <a:xfrm>
            <a:off x="8243047" y="1302666"/>
            <a:ext cx="3590365" cy="5187706"/>
          </a:xfrm>
          <a:prstGeom prst="rect">
            <a:avLst/>
          </a:prstGeom>
        </p:spPr>
      </p:pic>
    </p:spTree>
    <p:extLst>
      <p:ext uri="{BB962C8B-B14F-4D97-AF65-F5344CB8AC3E}">
        <p14:creationId xmlns:p14="http://schemas.microsoft.com/office/powerpoint/2010/main" val="7682572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1" y="299545"/>
            <a:ext cx="12013324" cy="760381"/>
          </a:xfrm>
        </p:spPr>
        <p:txBody>
          <a:bodyPr>
            <a:noAutofit/>
          </a:bodyPr>
          <a:lstStyle/>
          <a:p>
            <a:pPr algn="ctr"/>
            <a:r>
              <a:rPr lang="ru-RU" sz="4400" dirty="0" smtClean="0"/>
              <a:t>СРАВНИТЕ ДЕВОЧЕК</a:t>
            </a:r>
            <a:endParaRPr lang="ru-RU" sz="4400" dirty="0"/>
          </a:p>
        </p:txBody>
      </p:sp>
      <p:sp>
        <p:nvSpPr>
          <p:cNvPr id="6" name="Text Box 9"/>
          <p:cNvSpPr txBox="1">
            <a:spLocks noChangeArrowheads="1"/>
          </p:cNvSpPr>
          <p:nvPr/>
        </p:nvSpPr>
        <p:spPr bwMode="auto">
          <a:xfrm>
            <a:off x="4180114" y="2124393"/>
            <a:ext cx="3722915" cy="2554545"/>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algn="ctr">
              <a:buFont typeface="Wingdings" panose="05000000000000000000" pitchFamily="2" charset="2"/>
              <a:buChar char="§"/>
            </a:pPr>
            <a:r>
              <a:rPr lang="ru-RU" altLang="ru-RU" sz="3200" dirty="0" smtClean="0">
                <a:solidFill>
                  <a:srgbClr val="002060"/>
                </a:solidFill>
                <a:latin typeface="Arial" panose="020B0604020202020204" pitchFamily="34" charset="0"/>
                <a:cs typeface="Arial" panose="020B0604020202020204" pitchFamily="34" charset="0"/>
              </a:rPr>
              <a:t> Условия </a:t>
            </a:r>
            <a:r>
              <a:rPr lang="ru-RU" altLang="ru-RU" sz="3200" dirty="0" smtClean="0">
                <a:solidFill>
                  <a:srgbClr val="002060"/>
                </a:solidFill>
                <a:latin typeface="Arial" panose="020B0604020202020204" pitchFamily="34" charset="0"/>
                <a:cs typeface="Arial" panose="020B0604020202020204" pitchFamily="34" charset="0"/>
              </a:rPr>
              <a:t>жизни.</a:t>
            </a:r>
            <a:endParaRPr lang="ru-RU" altLang="ru-RU" sz="3200" dirty="0">
              <a:solidFill>
                <a:srgbClr val="002060"/>
              </a:solidFill>
              <a:latin typeface="Arial" panose="020B0604020202020204" pitchFamily="34" charset="0"/>
              <a:cs typeface="Arial" panose="020B0604020202020204" pitchFamily="34" charset="0"/>
            </a:endParaRPr>
          </a:p>
          <a:p>
            <a:pPr algn="ctr">
              <a:buFont typeface="Wingdings" panose="05000000000000000000" pitchFamily="2" charset="2"/>
              <a:buChar char="§"/>
            </a:pPr>
            <a:r>
              <a:rPr lang="ru-RU" altLang="ru-RU" sz="3200" dirty="0">
                <a:solidFill>
                  <a:srgbClr val="002060"/>
                </a:solidFill>
                <a:latin typeface="Arial" panose="020B0604020202020204" pitchFamily="34" charset="0"/>
                <a:cs typeface="Arial" panose="020B0604020202020204" pitchFamily="34" charset="0"/>
              </a:rPr>
              <a:t> Внешний </a:t>
            </a:r>
            <a:r>
              <a:rPr lang="ru-RU" altLang="ru-RU" sz="3200" dirty="0" smtClean="0">
                <a:solidFill>
                  <a:srgbClr val="002060"/>
                </a:solidFill>
                <a:latin typeface="Arial" panose="020B0604020202020204" pitchFamily="34" charset="0"/>
                <a:cs typeface="Arial" panose="020B0604020202020204" pitchFamily="34" charset="0"/>
              </a:rPr>
              <a:t>вид.</a:t>
            </a:r>
            <a:endParaRPr lang="ru-RU" altLang="ru-RU" sz="3200" dirty="0">
              <a:solidFill>
                <a:srgbClr val="002060"/>
              </a:solidFill>
              <a:latin typeface="Arial" panose="020B0604020202020204" pitchFamily="34" charset="0"/>
              <a:cs typeface="Arial" panose="020B0604020202020204" pitchFamily="34" charset="0"/>
            </a:endParaRPr>
          </a:p>
          <a:p>
            <a:pPr algn="ctr">
              <a:buFont typeface="Wingdings" panose="05000000000000000000" pitchFamily="2" charset="2"/>
              <a:buChar char="§"/>
            </a:pPr>
            <a:r>
              <a:rPr lang="ru-RU" altLang="ru-RU" sz="3200" dirty="0">
                <a:solidFill>
                  <a:srgbClr val="002060"/>
                </a:solidFill>
                <a:latin typeface="Arial" panose="020B0604020202020204" pitchFamily="34" charset="0"/>
                <a:cs typeface="Arial" panose="020B0604020202020204" pitchFamily="34" charset="0"/>
              </a:rPr>
              <a:t> Отношение к ним близких   </a:t>
            </a:r>
            <a:r>
              <a:rPr lang="ru-RU" altLang="ru-RU" sz="3200" dirty="0" smtClean="0">
                <a:solidFill>
                  <a:srgbClr val="002060"/>
                </a:solidFill>
                <a:latin typeface="Arial" panose="020B0604020202020204" pitchFamily="34" charset="0"/>
                <a:cs typeface="Arial" panose="020B0604020202020204" pitchFamily="34" charset="0"/>
              </a:rPr>
              <a:t> людей.</a:t>
            </a:r>
            <a:endParaRPr lang="ru-RU" altLang="ru-RU" sz="3200" dirty="0">
              <a:solidFill>
                <a:srgbClr val="002060"/>
              </a:solidFill>
              <a:latin typeface="Arial" panose="020B0604020202020204" pitchFamily="34" charset="0"/>
              <a:cs typeface="Arial" panose="020B0604020202020204" pitchFamily="34" charset="0"/>
            </a:endParaRPr>
          </a:p>
        </p:txBody>
      </p:sp>
      <p:sp>
        <p:nvSpPr>
          <p:cNvPr id="8" name="Rectangle 3"/>
          <p:cNvSpPr txBox="1">
            <a:spLocks noRot="1" noChangeArrowheads="1"/>
          </p:cNvSpPr>
          <p:nvPr/>
        </p:nvSpPr>
        <p:spPr>
          <a:xfrm>
            <a:off x="509451" y="1484313"/>
            <a:ext cx="8336099" cy="4824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endParaRPr lang="ru-RU" sz="2400" dirty="0" smtClean="0">
              <a:solidFill>
                <a:srgbClr val="FFF90F"/>
              </a:solidFill>
            </a:endParaRPr>
          </a:p>
        </p:txBody>
      </p:sp>
      <p:pic>
        <p:nvPicPr>
          <p:cNvPr id="7" name="Picture 2" descr="H:\короленко\кукла.jpg"/>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640080" y="1484312"/>
            <a:ext cx="3409405" cy="4805182"/>
          </a:xfrm>
          <a:prstGeom prst="rect">
            <a:avLst/>
          </a:prstGeom>
        </p:spPr>
      </p:pic>
      <p:pic>
        <p:nvPicPr>
          <p:cNvPr id="10" name="Picture 2" descr="H:\короленко\соня.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3295" y="1484312"/>
            <a:ext cx="3884657"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7391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1" y="365126"/>
            <a:ext cx="12061370" cy="601526"/>
          </a:xfrm>
        </p:spPr>
        <p:txBody>
          <a:bodyPr>
            <a:noAutofit/>
          </a:bodyPr>
          <a:lstStyle/>
          <a:p>
            <a:pPr algn="ctr"/>
            <a:r>
              <a:rPr lang="ru-RU" sz="4000" dirty="0" smtClean="0"/>
              <a:t>ЯНУШ</a:t>
            </a:r>
            <a:endParaRPr lang="ru-RU" sz="4000" dirty="0"/>
          </a:p>
        </p:txBody>
      </p:sp>
      <p:sp>
        <p:nvSpPr>
          <p:cNvPr id="6" name="Text Box 9"/>
          <p:cNvSpPr txBox="1">
            <a:spLocks noChangeArrowheads="1"/>
          </p:cNvSpPr>
          <p:nvPr/>
        </p:nvSpPr>
        <p:spPr bwMode="auto">
          <a:xfrm>
            <a:off x="339634" y="1698171"/>
            <a:ext cx="7498079" cy="3108543"/>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algn="ctr"/>
            <a:r>
              <a:rPr lang="ru-RU" sz="2800" dirty="0" smtClean="0">
                <a:solidFill>
                  <a:srgbClr val="002060"/>
                </a:solidFill>
                <a:latin typeface="Arial" panose="020B0604020202020204" pitchFamily="34" charset="0"/>
                <a:cs typeface="Arial" panose="020B0604020202020204" pitchFamily="34" charset="0"/>
              </a:rPr>
              <a:t>Старый </a:t>
            </a:r>
            <a:r>
              <a:rPr lang="ru-RU" sz="2800" dirty="0">
                <a:solidFill>
                  <a:srgbClr val="002060"/>
                </a:solidFill>
                <a:latin typeface="Arial" panose="020B0604020202020204" pitchFamily="34" charset="0"/>
                <a:cs typeface="Arial" panose="020B0604020202020204" pitchFamily="34" charset="0"/>
              </a:rPr>
              <a:t>нищий, живущий в заброшенном замке. Он выгоняет пана </a:t>
            </a:r>
            <a:r>
              <a:rPr lang="ru-RU" sz="2800" dirty="0" err="1">
                <a:solidFill>
                  <a:srgbClr val="002060"/>
                </a:solidFill>
                <a:latin typeface="Arial" panose="020B0604020202020204" pitchFamily="34" charset="0"/>
                <a:cs typeface="Arial" panose="020B0604020202020204" pitchFamily="34" charset="0"/>
              </a:rPr>
              <a:t>Тыбурция</a:t>
            </a:r>
            <a:r>
              <a:rPr lang="ru-RU" sz="2800" dirty="0">
                <a:solidFill>
                  <a:srgbClr val="002060"/>
                </a:solidFill>
                <a:latin typeface="Arial" panose="020B0604020202020204" pitchFamily="34" charset="0"/>
                <a:cs typeface="Arial" panose="020B0604020202020204" pitchFamily="34" charset="0"/>
              </a:rPr>
              <a:t> и его шайку бродяг из замка, и те поселяются в старой часовне, «подземелье». </a:t>
            </a:r>
            <a:r>
              <a:rPr lang="ru-RU" sz="2800" dirty="0" err="1">
                <a:solidFill>
                  <a:srgbClr val="002060"/>
                </a:solidFill>
                <a:latin typeface="Arial" panose="020B0604020202020204" pitchFamily="34" charset="0"/>
                <a:cs typeface="Arial" panose="020B0604020202020204" pitchFamily="34" charset="0"/>
              </a:rPr>
              <a:t>Януш</a:t>
            </a:r>
            <a:r>
              <a:rPr lang="ru-RU" sz="2800" dirty="0">
                <a:solidFill>
                  <a:srgbClr val="002060"/>
                </a:solidFill>
                <a:latin typeface="Arial" panose="020B0604020202020204" pitchFamily="34" charset="0"/>
                <a:cs typeface="Arial" panose="020B0604020202020204" pitchFamily="34" charset="0"/>
              </a:rPr>
              <a:t> называет </a:t>
            </a:r>
            <a:r>
              <a:rPr lang="ru-RU" sz="2800" dirty="0" err="1">
                <a:solidFill>
                  <a:srgbClr val="002060"/>
                </a:solidFill>
                <a:latin typeface="Arial" panose="020B0604020202020204" pitchFamily="34" charset="0"/>
                <a:cs typeface="Arial" panose="020B0604020202020204" pitchFamily="34" charset="0"/>
              </a:rPr>
              <a:t>Тыбурция</a:t>
            </a:r>
            <a:r>
              <a:rPr lang="ru-RU" sz="2800" dirty="0">
                <a:solidFill>
                  <a:srgbClr val="002060"/>
                </a:solidFill>
                <a:latin typeface="Arial" panose="020B0604020202020204" pitchFamily="34" charset="0"/>
                <a:cs typeface="Arial" panose="020B0604020202020204" pitchFamily="34" charset="0"/>
              </a:rPr>
              <a:t> и его друзей-бродяг «дурным обществом», хотя сам тоже является нищим</a:t>
            </a:r>
            <a:r>
              <a:rPr lang="ru-RU" sz="2800" dirty="0" smtClean="0">
                <a:solidFill>
                  <a:srgbClr val="002060"/>
                </a:solidFill>
                <a:latin typeface="Arial" panose="020B0604020202020204" pitchFamily="34" charset="0"/>
                <a:cs typeface="Arial" panose="020B0604020202020204" pitchFamily="34" charset="0"/>
              </a:rPr>
              <a:t>.</a:t>
            </a:r>
            <a:endParaRPr lang="ru-RU" sz="2800" dirty="0">
              <a:solidFill>
                <a:srgbClr val="002060"/>
              </a:solidFill>
              <a:latin typeface="Arial" panose="020B0604020202020204" pitchFamily="34" charset="0"/>
              <a:cs typeface="Arial" panose="020B0604020202020204" pitchFamily="34" charset="0"/>
            </a:endParaRPr>
          </a:p>
        </p:txBody>
      </p:sp>
      <p:sp>
        <p:nvSpPr>
          <p:cNvPr id="8" name="Rectangle 3"/>
          <p:cNvSpPr txBox="1">
            <a:spLocks noRot="1" noChangeArrowheads="1"/>
          </p:cNvSpPr>
          <p:nvPr/>
        </p:nvSpPr>
        <p:spPr>
          <a:xfrm>
            <a:off x="509451" y="1484313"/>
            <a:ext cx="8336099" cy="4824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endParaRPr lang="ru-RU" sz="2400" dirty="0" smtClean="0">
              <a:solidFill>
                <a:srgbClr val="FFF90F"/>
              </a:solidFill>
            </a:endParaRPr>
          </a:p>
        </p:txBody>
      </p:sp>
      <p:pic>
        <p:nvPicPr>
          <p:cNvPr id="3" name="Рисунок 2"/>
          <p:cNvPicPr>
            <a:picLocks noChangeAspect="1"/>
          </p:cNvPicPr>
          <p:nvPr/>
        </p:nvPicPr>
        <p:blipFill>
          <a:blip r:embed="rId3"/>
          <a:stretch>
            <a:fillRect/>
          </a:stretch>
        </p:blipFill>
        <p:spPr>
          <a:xfrm>
            <a:off x="8138159" y="1294129"/>
            <a:ext cx="3588684" cy="5204779"/>
          </a:xfrm>
          <a:prstGeom prst="rect">
            <a:avLst/>
          </a:prstGeom>
        </p:spPr>
      </p:pic>
    </p:spTree>
    <p:extLst>
      <p:ext uri="{BB962C8B-B14F-4D97-AF65-F5344CB8AC3E}">
        <p14:creationId xmlns:p14="http://schemas.microsoft.com/office/powerpoint/2010/main" val="18225116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1" y="365126"/>
            <a:ext cx="12061370" cy="601526"/>
          </a:xfrm>
        </p:spPr>
        <p:txBody>
          <a:bodyPr>
            <a:noAutofit/>
          </a:bodyPr>
          <a:lstStyle/>
          <a:p>
            <a:pPr algn="ctr"/>
            <a:r>
              <a:rPr lang="ru-RU" sz="4400" dirty="0" smtClean="0"/>
              <a:t>КУКЛА СОТВОРИЛА ЧУДО</a:t>
            </a:r>
            <a:endParaRPr lang="ru-RU" sz="4400" dirty="0"/>
          </a:p>
        </p:txBody>
      </p:sp>
      <p:sp>
        <p:nvSpPr>
          <p:cNvPr id="6" name="Text Box 9"/>
          <p:cNvSpPr txBox="1">
            <a:spLocks noChangeArrowheads="1"/>
          </p:cNvSpPr>
          <p:nvPr/>
        </p:nvSpPr>
        <p:spPr bwMode="auto">
          <a:xfrm>
            <a:off x="509451" y="1391038"/>
            <a:ext cx="7576458" cy="5078313"/>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algn="ctr"/>
            <a:r>
              <a:rPr lang="ru-RU" sz="2700" dirty="0" smtClean="0">
                <a:solidFill>
                  <a:srgbClr val="002060"/>
                </a:solidFill>
                <a:latin typeface="Arial" panose="020B0604020202020204" pitchFamily="34" charset="0"/>
                <a:cs typeface="Arial" panose="020B0604020202020204" pitchFamily="34" charset="0"/>
              </a:rPr>
              <a:t>Осенью девочке стало хуже, болезнь побеждала ее. Вася пожалел подругу и решил сделать ей подарок. Он попросил на время куклу у сестры и принес больной Марусе. Девочка пришла в восторг, ведь никогда ей не приходилось играть с красивыми куклами. Ей даже стало немного лучше и близкие подумали, что она справится с болезнью. К сожалению, болезнь не отступила. Но приятные моменты, которые подарил Вася, подарив куклу, облегчили страдания ребенка.</a:t>
            </a:r>
            <a:endParaRPr lang="ru-RU" sz="2700" dirty="0">
              <a:solidFill>
                <a:srgbClr val="002060"/>
              </a:solidFill>
              <a:latin typeface="Arial" panose="020B0604020202020204" pitchFamily="34" charset="0"/>
              <a:cs typeface="Arial" panose="020B0604020202020204" pitchFamily="34" charset="0"/>
            </a:endParaRPr>
          </a:p>
        </p:txBody>
      </p:sp>
      <p:sp>
        <p:nvSpPr>
          <p:cNvPr id="8" name="Rectangle 3"/>
          <p:cNvSpPr txBox="1">
            <a:spLocks noRot="1" noChangeArrowheads="1"/>
          </p:cNvSpPr>
          <p:nvPr/>
        </p:nvSpPr>
        <p:spPr>
          <a:xfrm>
            <a:off x="509451" y="1484313"/>
            <a:ext cx="8336099" cy="4824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endParaRPr lang="ru-RU" sz="2400" dirty="0" smtClean="0">
              <a:solidFill>
                <a:srgbClr val="FFF90F"/>
              </a:solidFill>
            </a:endParaRPr>
          </a:p>
        </p:txBody>
      </p:sp>
      <p:pic>
        <p:nvPicPr>
          <p:cNvPr id="3" name="Рисунок 2"/>
          <p:cNvPicPr>
            <a:picLocks noChangeAspect="1"/>
          </p:cNvPicPr>
          <p:nvPr/>
        </p:nvPicPr>
        <p:blipFill>
          <a:blip r:embed="rId3"/>
          <a:stretch>
            <a:fillRect/>
          </a:stretch>
        </p:blipFill>
        <p:spPr>
          <a:xfrm>
            <a:off x="8393721" y="1484313"/>
            <a:ext cx="3288576" cy="4784242"/>
          </a:xfrm>
          <a:prstGeom prst="rect">
            <a:avLst/>
          </a:prstGeom>
        </p:spPr>
      </p:pic>
    </p:spTree>
    <p:extLst>
      <p:ext uri="{BB962C8B-B14F-4D97-AF65-F5344CB8AC3E}">
        <p14:creationId xmlns:p14="http://schemas.microsoft.com/office/powerpoint/2010/main" val="30762553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1" y="365126"/>
            <a:ext cx="12061370" cy="601526"/>
          </a:xfrm>
        </p:spPr>
        <p:txBody>
          <a:bodyPr>
            <a:noAutofit/>
          </a:bodyPr>
          <a:lstStyle/>
          <a:p>
            <a:pPr algn="ctr"/>
            <a:r>
              <a:rPr lang="ru-RU" sz="4400" dirty="0" smtClean="0"/>
              <a:t>ВОЗВРАЩЕНИЕ КУКЛЫ</a:t>
            </a:r>
            <a:endParaRPr lang="ru-RU" sz="4400" dirty="0"/>
          </a:p>
        </p:txBody>
      </p:sp>
      <p:sp>
        <p:nvSpPr>
          <p:cNvPr id="6" name="Text Box 9"/>
          <p:cNvSpPr txBox="1">
            <a:spLocks noChangeArrowheads="1"/>
          </p:cNvSpPr>
          <p:nvPr/>
        </p:nvSpPr>
        <p:spPr bwMode="auto">
          <a:xfrm>
            <a:off x="1018903" y="1672046"/>
            <a:ext cx="5473337" cy="4401205"/>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algn="ctr"/>
            <a:r>
              <a:rPr lang="ru-RU" sz="2800" dirty="0" smtClean="0">
                <a:solidFill>
                  <a:srgbClr val="002060"/>
                </a:solidFill>
                <a:latin typeface="Arial" panose="020B0604020202020204" pitchFamily="34" charset="0"/>
                <a:cs typeface="Arial" panose="020B0604020202020204" pitchFamily="34" charset="0"/>
              </a:rPr>
              <a:t>- Приходи к нам</a:t>
            </a:r>
            <a:r>
              <a:rPr lang="ru-RU" sz="2800" dirty="0">
                <a:solidFill>
                  <a:srgbClr val="002060"/>
                </a:solidFill>
                <a:latin typeface="Arial" panose="020B0604020202020204" pitchFamily="34" charset="0"/>
                <a:cs typeface="Arial" panose="020B0604020202020204" pitchFamily="34" charset="0"/>
              </a:rPr>
              <a:t>, — сказал   он, — отец   тебя </a:t>
            </a:r>
            <a:r>
              <a:rPr lang="ru-RU" sz="2800" dirty="0" smtClean="0">
                <a:solidFill>
                  <a:srgbClr val="002060"/>
                </a:solidFill>
                <a:latin typeface="Arial" panose="020B0604020202020204" pitchFamily="34" charset="0"/>
                <a:cs typeface="Arial" panose="020B0604020202020204" pitchFamily="34" charset="0"/>
              </a:rPr>
              <a:t>отпустит </a:t>
            </a:r>
            <a:r>
              <a:rPr lang="ru-RU" sz="2800" dirty="0">
                <a:solidFill>
                  <a:srgbClr val="002060"/>
                </a:solidFill>
                <a:latin typeface="Arial" panose="020B0604020202020204" pitchFamily="34" charset="0"/>
                <a:cs typeface="Arial" panose="020B0604020202020204" pitchFamily="34" charset="0"/>
              </a:rPr>
              <a:t>попрощаться с моей девочкой. Она... она умерла. </a:t>
            </a:r>
          </a:p>
          <a:p>
            <a:pPr algn="ctr"/>
            <a:r>
              <a:rPr lang="ru-RU" sz="2800" dirty="0">
                <a:solidFill>
                  <a:srgbClr val="002060"/>
                </a:solidFill>
                <a:latin typeface="Arial" panose="020B0604020202020204" pitchFamily="34" charset="0"/>
                <a:cs typeface="Arial" panose="020B0604020202020204" pitchFamily="34" charset="0"/>
              </a:rPr>
              <a:t>    Я вопросительно поднял глаза на отца. Теперь передо мной стоял другой человек, но в этом именно человеке я нашёл что-то родное, чего тщетно искал в нём прежде. </a:t>
            </a:r>
          </a:p>
        </p:txBody>
      </p:sp>
      <p:sp>
        <p:nvSpPr>
          <p:cNvPr id="8" name="Rectangle 3"/>
          <p:cNvSpPr txBox="1">
            <a:spLocks noRot="1" noChangeArrowheads="1"/>
          </p:cNvSpPr>
          <p:nvPr/>
        </p:nvSpPr>
        <p:spPr>
          <a:xfrm>
            <a:off x="509451" y="1484313"/>
            <a:ext cx="8336099" cy="4824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endParaRPr lang="ru-RU" sz="2400" dirty="0" smtClean="0">
              <a:solidFill>
                <a:srgbClr val="FFF90F"/>
              </a:solidFill>
            </a:endParaRPr>
          </a:p>
        </p:txBody>
      </p:sp>
      <p:pic>
        <p:nvPicPr>
          <p:cNvPr id="7" name="Рисунок 6"/>
          <p:cNvPicPr>
            <a:picLocks noChangeAspect="1"/>
          </p:cNvPicPr>
          <p:nvPr/>
        </p:nvPicPr>
        <p:blipFill>
          <a:blip r:embed="rId3"/>
          <a:stretch>
            <a:fillRect/>
          </a:stretch>
        </p:blipFill>
        <p:spPr>
          <a:xfrm>
            <a:off x="7354388" y="1386681"/>
            <a:ext cx="4545875" cy="5019675"/>
          </a:xfrm>
          <a:prstGeom prst="rect">
            <a:avLst/>
          </a:prstGeom>
        </p:spPr>
      </p:pic>
    </p:spTree>
    <p:extLst>
      <p:ext uri="{BB962C8B-B14F-4D97-AF65-F5344CB8AC3E}">
        <p14:creationId xmlns:p14="http://schemas.microsoft.com/office/powerpoint/2010/main" val="20399303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1" y="365126"/>
            <a:ext cx="12061370" cy="601526"/>
          </a:xfrm>
        </p:spPr>
        <p:txBody>
          <a:bodyPr>
            <a:noAutofit/>
          </a:bodyPr>
          <a:lstStyle/>
          <a:p>
            <a:pPr algn="ctr"/>
            <a:r>
              <a:rPr lang="ru-RU" sz="4400" dirty="0" smtClean="0"/>
              <a:t>ИСТОРИЯ С КУКЛОЙ</a:t>
            </a:r>
            <a:endParaRPr lang="ru-RU" sz="4400" dirty="0"/>
          </a:p>
        </p:txBody>
      </p:sp>
      <p:sp>
        <p:nvSpPr>
          <p:cNvPr id="6" name="Text Box 9"/>
          <p:cNvSpPr txBox="1">
            <a:spLocks noChangeArrowheads="1"/>
          </p:cNvSpPr>
          <p:nvPr/>
        </p:nvSpPr>
        <p:spPr bwMode="auto">
          <a:xfrm>
            <a:off x="862149" y="1672046"/>
            <a:ext cx="6257108" cy="4401205"/>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algn="ctr"/>
            <a:r>
              <a:rPr lang="ru-RU" sz="2800" dirty="0">
                <a:solidFill>
                  <a:srgbClr val="002060"/>
                </a:solidFill>
                <a:latin typeface="Arial" panose="020B0604020202020204" pitchFamily="34" charset="0"/>
                <a:cs typeface="Arial" panose="020B0604020202020204" pitchFamily="34" charset="0"/>
              </a:rPr>
              <a:t>История с куклой изменила многое в жизни главных героев. Маруся наконец-то почувствовала себя счастливым ребенком. Вася помирился со своим отцом и открыл в себе лучшие человеческие качества. </a:t>
            </a:r>
            <a:r>
              <a:rPr lang="ru-RU" sz="2800" dirty="0" err="1">
                <a:solidFill>
                  <a:srgbClr val="002060"/>
                </a:solidFill>
                <a:latin typeface="Arial" panose="020B0604020202020204" pitchFamily="34" charset="0"/>
                <a:cs typeface="Arial" panose="020B0604020202020204" pitchFamily="34" charset="0"/>
              </a:rPr>
              <a:t>Тыбурций</a:t>
            </a:r>
            <a:r>
              <a:rPr lang="ru-RU" sz="2800" dirty="0">
                <a:solidFill>
                  <a:srgbClr val="002060"/>
                </a:solidFill>
                <a:latin typeface="Arial" panose="020B0604020202020204" pitchFamily="34" charset="0"/>
                <a:cs typeface="Arial" panose="020B0604020202020204" pitchFamily="34" charset="0"/>
              </a:rPr>
              <a:t> перестал бояться того, что их раскроют, и пришел в дом судьи, чтобы открыть правду.</a:t>
            </a:r>
          </a:p>
        </p:txBody>
      </p:sp>
      <p:sp>
        <p:nvSpPr>
          <p:cNvPr id="8" name="Rectangle 3"/>
          <p:cNvSpPr txBox="1">
            <a:spLocks noRot="1" noChangeArrowheads="1"/>
          </p:cNvSpPr>
          <p:nvPr/>
        </p:nvSpPr>
        <p:spPr>
          <a:xfrm>
            <a:off x="509451" y="1484313"/>
            <a:ext cx="8336099" cy="4824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endParaRPr lang="ru-RU" sz="2400" dirty="0" smtClean="0">
              <a:solidFill>
                <a:srgbClr val="FFF90F"/>
              </a:solidFill>
            </a:endParaRPr>
          </a:p>
        </p:txBody>
      </p:sp>
      <p:pic>
        <p:nvPicPr>
          <p:cNvPr id="3" name="Рисунок 2"/>
          <p:cNvPicPr>
            <a:picLocks noChangeAspect="1"/>
          </p:cNvPicPr>
          <p:nvPr/>
        </p:nvPicPr>
        <p:blipFill rotWithShape="1">
          <a:blip r:embed="rId3"/>
          <a:srcRect r="1445" b="9121"/>
          <a:stretch/>
        </p:blipFill>
        <p:spPr>
          <a:xfrm>
            <a:off x="7524207" y="1391038"/>
            <a:ext cx="4180114" cy="4886911"/>
          </a:xfrm>
          <a:prstGeom prst="rect">
            <a:avLst/>
          </a:prstGeom>
        </p:spPr>
      </p:pic>
    </p:spTree>
    <p:extLst>
      <p:ext uri="{BB962C8B-B14F-4D97-AF65-F5344CB8AC3E}">
        <p14:creationId xmlns:p14="http://schemas.microsoft.com/office/powerpoint/2010/main" val="32212242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1" y="365126"/>
            <a:ext cx="12061370" cy="601526"/>
          </a:xfrm>
        </p:spPr>
        <p:txBody>
          <a:bodyPr>
            <a:noAutofit/>
          </a:bodyPr>
          <a:lstStyle/>
          <a:p>
            <a:pPr algn="ctr"/>
            <a:r>
              <a:rPr lang="ru-RU" sz="4000" dirty="0" smtClean="0"/>
              <a:t>СЕРЫЙ КАМЕНЬ ВЫСОСАЛ ИЗ НЕЁ ЖИЗНЬ</a:t>
            </a:r>
            <a:endParaRPr lang="ru-RU" sz="4000" dirty="0"/>
          </a:p>
        </p:txBody>
      </p:sp>
      <p:sp>
        <p:nvSpPr>
          <p:cNvPr id="6" name="Text Box 9"/>
          <p:cNvSpPr txBox="1">
            <a:spLocks noChangeArrowheads="1"/>
          </p:cNvSpPr>
          <p:nvPr/>
        </p:nvSpPr>
        <p:spPr bwMode="auto">
          <a:xfrm>
            <a:off x="378823" y="1484313"/>
            <a:ext cx="7707086" cy="4493538"/>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algn="ctr"/>
            <a:r>
              <a:rPr lang="ru-RU" sz="2600" dirty="0">
                <a:solidFill>
                  <a:srgbClr val="002060"/>
                </a:solidFill>
                <a:latin typeface="Arial" panose="020B0604020202020204" pitchFamily="34" charset="0"/>
                <a:cs typeface="Arial" panose="020B0604020202020204" pitchFamily="34" charset="0"/>
              </a:rPr>
              <a:t>Серый камень был в подземелье на кладбище, где ютились пан </a:t>
            </a:r>
            <a:r>
              <a:rPr lang="ru-RU" sz="2600" dirty="0" err="1">
                <a:solidFill>
                  <a:srgbClr val="002060"/>
                </a:solidFill>
                <a:latin typeface="Arial" panose="020B0604020202020204" pitchFamily="34" charset="0"/>
                <a:cs typeface="Arial" panose="020B0604020202020204" pitchFamily="34" charset="0"/>
              </a:rPr>
              <a:t>Тыбурций</a:t>
            </a:r>
            <a:r>
              <a:rPr lang="ru-RU" sz="2600" dirty="0">
                <a:solidFill>
                  <a:srgbClr val="002060"/>
                </a:solidFill>
                <a:latin typeface="Arial" panose="020B0604020202020204" pitchFamily="34" charset="0"/>
                <a:cs typeface="Arial" panose="020B0604020202020204" pitchFamily="34" charset="0"/>
              </a:rPr>
              <a:t> со своими детьми. Валек был постарше и покрепче, Маруся же была ещё маленькой, и детскому организму для нормального развития были нужны хорошее питание и условия проживания. Маруся же большую часть времени проводила, не видя солнечного света и тепла. </a:t>
            </a:r>
            <a:r>
              <a:rPr lang="ru-RU" sz="2600" dirty="0" smtClean="0">
                <a:solidFill>
                  <a:srgbClr val="002060"/>
                </a:solidFill>
                <a:latin typeface="Arial" panose="020B0604020202020204" pitchFamily="34" charset="0"/>
                <a:cs typeface="Arial" panose="020B0604020202020204" pitchFamily="34" charset="0"/>
              </a:rPr>
              <a:t>"</a:t>
            </a:r>
            <a:r>
              <a:rPr lang="ru-RU" sz="2600" dirty="0">
                <a:solidFill>
                  <a:srgbClr val="002060"/>
                </a:solidFill>
                <a:latin typeface="Arial" panose="020B0604020202020204" pitchFamily="34" charset="0"/>
                <a:cs typeface="Arial" panose="020B0604020202020204" pitchFamily="34" charset="0"/>
              </a:rPr>
              <a:t>Высосать жизнь" - это олицетворение, использованное </a:t>
            </a:r>
            <a:endParaRPr lang="ru-RU" sz="2600" dirty="0" smtClean="0">
              <a:solidFill>
                <a:srgbClr val="002060"/>
              </a:solidFill>
              <a:latin typeface="Arial" panose="020B0604020202020204" pitchFamily="34" charset="0"/>
              <a:cs typeface="Arial" panose="020B0604020202020204" pitchFamily="34" charset="0"/>
            </a:endParaRPr>
          </a:p>
          <a:p>
            <a:pPr algn="ctr"/>
            <a:r>
              <a:rPr lang="ru-RU" sz="2600" dirty="0" err="1" smtClean="0">
                <a:solidFill>
                  <a:srgbClr val="002060"/>
                </a:solidFill>
                <a:latin typeface="Arial" panose="020B0604020202020204" pitchFamily="34" charset="0"/>
                <a:cs typeface="Arial" panose="020B0604020202020204" pitchFamily="34" charset="0"/>
              </a:rPr>
              <a:t>В.Г.Короленко</a:t>
            </a:r>
            <a:r>
              <a:rPr lang="ru-RU" sz="2600" dirty="0">
                <a:solidFill>
                  <a:srgbClr val="002060"/>
                </a:solidFill>
                <a:latin typeface="Arial" panose="020B0604020202020204" pitchFamily="34" charset="0"/>
                <a:cs typeface="Arial" panose="020B0604020202020204" pitchFamily="34" charset="0"/>
              </a:rPr>
              <a:t>, чтобы показать силу обстоятельств, погубивших ребёнка.</a:t>
            </a:r>
          </a:p>
        </p:txBody>
      </p:sp>
      <p:sp>
        <p:nvSpPr>
          <p:cNvPr id="8" name="Rectangle 3"/>
          <p:cNvSpPr txBox="1">
            <a:spLocks noRot="1" noChangeArrowheads="1"/>
          </p:cNvSpPr>
          <p:nvPr/>
        </p:nvSpPr>
        <p:spPr>
          <a:xfrm>
            <a:off x="509451" y="1484313"/>
            <a:ext cx="8336099" cy="4824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endParaRPr lang="ru-RU" sz="2400" dirty="0" smtClean="0">
              <a:solidFill>
                <a:srgbClr val="FFF90F"/>
              </a:solidFill>
            </a:endParaRPr>
          </a:p>
        </p:txBody>
      </p:sp>
      <p:pic>
        <p:nvPicPr>
          <p:cNvPr id="1026" name="Picture 2" descr="https://4.bp.blogspot.com/-lovsPCEcHv0/W9vYXXo5vQI/AAAAAAAAAXM/uvZJx_s9k0c4rr1tNo1UtfFoe9cua5GeQCLcBGAs/s16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6537" y="1345474"/>
            <a:ext cx="3670663"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2298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195943" y="365126"/>
            <a:ext cx="11782697" cy="601526"/>
          </a:xfrm>
        </p:spPr>
        <p:txBody>
          <a:bodyPr>
            <a:noAutofit/>
          </a:bodyPr>
          <a:lstStyle/>
          <a:p>
            <a:pPr algn="ctr"/>
            <a:r>
              <a:rPr lang="ru-RU" sz="4000" dirty="0" smtClean="0"/>
              <a:t>УРОКИ МИЛОСЕРДИЯ И ЛЮБВИ К ЛЮДЯМ</a:t>
            </a:r>
            <a:endParaRPr lang="ru-RU" sz="4000" dirty="0"/>
          </a:p>
        </p:txBody>
      </p:sp>
      <p:sp>
        <p:nvSpPr>
          <p:cNvPr id="6" name="Text Box 9"/>
          <p:cNvSpPr txBox="1">
            <a:spLocks noChangeArrowheads="1"/>
          </p:cNvSpPr>
          <p:nvPr/>
        </p:nvSpPr>
        <p:spPr bwMode="auto">
          <a:xfrm>
            <a:off x="724989" y="2272937"/>
            <a:ext cx="5969725" cy="2554545"/>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algn="ctr"/>
            <a:r>
              <a:rPr lang="ru-RU" altLang="ru-RU" sz="3200" dirty="0">
                <a:solidFill>
                  <a:srgbClr val="002060"/>
                </a:solidFill>
                <a:latin typeface="Arial" panose="020B0604020202020204" pitchFamily="34" charset="0"/>
                <a:cs typeface="Arial" panose="020B0604020202020204" pitchFamily="34" charset="0"/>
              </a:rPr>
              <a:t>Вася и Соня приходили на могилку </a:t>
            </a:r>
            <a:r>
              <a:rPr lang="ru-RU" altLang="ru-RU" sz="3200" dirty="0" smtClean="0">
                <a:solidFill>
                  <a:srgbClr val="002060"/>
                </a:solidFill>
                <a:latin typeface="Arial" panose="020B0604020202020204" pitchFamily="34" charset="0"/>
                <a:cs typeface="Arial" panose="020B0604020202020204" pitchFamily="34" charset="0"/>
              </a:rPr>
              <a:t>Маруси, потому </a:t>
            </a:r>
            <a:r>
              <a:rPr lang="ru-RU" altLang="ru-RU" sz="3200" dirty="0">
                <a:solidFill>
                  <a:srgbClr val="002060"/>
                </a:solidFill>
                <a:latin typeface="Arial" panose="020B0604020202020204" pitchFamily="34" charset="0"/>
                <a:cs typeface="Arial" panose="020B0604020202020204" pitchFamily="34" charset="0"/>
              </a:rPr>
              <a:t>что для них образ Маруси стал символом любви и человеческого </a:t>
            </a:r>
            <a:r>
              <a:rPr lang="ru-RU" altLang="ru-RU" sz="3200" dirty="0" smtClean="0">
                <a:solidFill>
                  <a:srgbClr val="002060"/>
                </a:solidFill>
                <a:latin typeface="Arial" panose="020B0604020202020204" pitchFamily="34" charset="0"/>
                <a:cs typeface="Arial" panose="020B0604020202020204" pitchFamily="34" charset="0"/>
              </a:rPr>
              <a:t>страдания.</a:t>
            </a:r>
            <a:endParaRPr lang="ru-RU" altLang="ru-RU" sz="3200" dirty="0">
              <a:solidFill>
                <a:srgbClr val="002060"/>
              </a:solidFill>
              <a:latin typeface="Arial" panose="020B0604020202020204" pitchFamily="34" charset="0"/>
              <a:cs typeface="Arial" panose="020B0604020202020204" pitchFamily="34" charset="0"/>
            </a:endParaRPr>
          </a:p>
        </p:txBody>
      </p:sp>
      <p:sp>
        <p:nvSpPr>
          <p:cNvPr id="8" name="Rectangle 3"/>
          <p:cNvSpPr txBox="1">
            <a:spLocks noRot="1" noChangeArrowheads="1"/>
          </p:cNvSpPr>
          <p:nvPr/>
        </p:nvSpPr>
        <p:spPr>
          <a:xfrm>
            <a:off x="509451" y="1484313"/>
            <a:ext cx="8336099" cy="4824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endParaRPr lang="ru-RU" sz="2400" dirty="0" smtClean="0">
              <a:solidFill>
                <a:srgbClr val="FFF90F"/>
              </a:solidFill>
            </a:endParaRPr>
          </a:p>
        </p:txBody>
      </p:sp>
      <p:pic>
        <p:nvPicPr>
          <p:cNvPr id="3" name="Рисунок 2"/>
          <p:cNvPicPr>
            <a:picLocks noChangeAspect="1"/>
          </p:cNvPicPr>
          <p:nvPr/>
        </p:nvPicPr>
        <p:blipFill>
          <a:blip r:embed="rId3"/>
          <a:stretch>
            <a:fillRect/>
          </a:stretch>
        </p:blipFill>
        <p:spPr>
          <a:xfrm>
            <a:off x="6910252" y="1581242"/>
            <a:ext cx="4856932" cy="4839611"/>
          </a:xfrm>
          <a:prstGeom prst="rect">
            <a:avLst/>
          </a:prstGeom>
        </p:spPr>
      </p:pic>
    </p:spTree>
    <p:extLst>
      <p:ext uri="{BB962C8B-B14F-4D97-AF65-F5344CB8AC3E}">
        <p14:creationId xmlns:p14="http://schemas.microsoft.com/office/powerpoint/2010/main" val="29265514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1" y="365126"/>
            <a:ext cx="12061370" cy="601526"/>
          </a:xfrm>
        </p:spPr>
        <p:txBody>
          <a:bodyPr>
            <a:noAutofit/>
          </a:bodyPr>
          <a:lstStyle/>
          <a:p>
            <a:pPr algn="ctr"/>
            <a:r>
              <a:rPr lang="ru-RU" sz="4400" dirty="0" smtClean="0"/>
              <a:t>ИЗМЕНЕНИЯ В ВАСЕ</a:t>
            </a:r>
            <a:endParaRPr lang="ru-RU" sz="4400" dirty="0"/>
          </a:p>
        </p:txBody>
      </p:sp>
      <p:sp>
        <p:nvSpPr>
          <p:cNvPr id="6" name="Text Box 9"/>
          <p:cNvSpPr txBox="1">
            <a:spLocks noChangeArrowheads="1"/>
          </p:cNvSpPr>
          <p:nvPr/>
        </p:nvSpPr>
        <p:spPr bwMode="auto">
          <a:xfrm>
            <a:off x="509451" y="1577588"/>
            <a:ext cx="7720149" cy="4401205"/>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algn="ctr"/>
            <a:r>
              <a:rPr lang="ru-RU" sz="2800">
                <a:solidFill>
                  <a:srgbClr val="002060"/>
                </a:solidFill>
                <a:latin typeface="Arial" panose="020B0604020202020204" pitchFamily="34" charset="0"/>
                <a:cs typeface="Arial" panose="020B0604020202020204" pitchFamily="34" charset="0"/>
              </a:rPr>
              <a:t>Вася научился сострадать, стал отзывчивым, научился видеть и понимать боль других, ценить людей; он перестал думать о своём горе. Эта встреча открыла ему путь к себе, к своим близким.</a:t>
            </a:r>
          </a:p>
          <a:p>
            <a:pPr algn="ctr"/>
            <a:r>
              <a:rPr lang="ru-RU" sz="2800">
                <a:solidFill>
                  <a:srgbClr val="002060"/>
                </a:solidFill>
                <a:latin typeface="Arial" panose="020B0604020202020204" pitchFamily="34" charset="0"/>
                <a:cs typeface="Arial" panose="020B0604020202020204" pitchFamily="34" charset="0"/>
              </a:rPr>
              <a:t>Для доброты нет дурного общества. Встречи с такими людьми просветляют душу, делают её чище. Человек становится добрее, отзывчивее, если научится сострадать и помогать другим.</a:t>
            </a:r>
            <a:endParaRPr lang="ru-RU" sz="2800" dirty="0">
              <a:solidFill>
                <a:srgbClr val="002060"/>
              </a:solidFill>
              <a:latin typeface="Arial" panose="020B0604020202020204" pitchFamily="34" charset="0"/>
              <a:cs typeface="Arial" panose="020B0604020202020204" pitchFamily="34" charset="0"/>
            </a:endParaRPr>
          </a:p>
        </p:txBody>
      </p:sp>
      <p:sp>
        <p:nvSpPr>
          <p:cNvPr id="8" name="Rectangle 3"/>
          <p:cNvSpPr txBox="1">
            <a:spLocks noRot="1" noChangeArrowheads="1"/>
          </p:cNvSpPr>
          <p:nvPr/>
        </p:nvSpPr>
        <p:spPr>
          <a:xfrm>
            <a:off x="509451" y="1484313"/>
            <a:ext cx="8336099" cy="4824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endParaRPr lang="ru-RU" sz="2400" dirty="0" smtClean="0">
              <a:solidFill>
                <a:srgbClr val="FFF90F"/>
              </a:solidFill>
            </a:endParaRPr>
          </a:p>
        </p:txBody>
      </p:sp>
      <p:pic>
        <p:nvPicPr>
          <p:cNvPr id="4" name="Рисунок 3"/>
          <p:cNvPicPr>
            <a:picLocks noChangeAspect="1"/>
          </p:cNvPicPr>
          <p:nvPr/>
        </p:nvPicPr>
        <p:blipFill>
          <a:blip r:embed="rId3"/>
          <a:stretch>
            <a:fillRect/>
          </a:stretch>
        </p:blipFill>
        <p:spPr>
          <a:xfrm>
            <a:off x="8373290" y="1577588"/>
            <a:ext cx="3513909" cy="4419600"/>
          </a:xfrm>
          <a:prstGeom prst="rect">
            <a:avLst/>
          </a:prstGeom>
        </p:spPr>
      </p:pic>
    </p:spTree>
    <p:extLst>
      <p:ext uri="{BB962C8B-B14F-4D97-AF65-F5344CB8AC3E}">
        <p14:creationId xmlns:p14="http://schemas.microsoft.com/office/powerpoint/2010/main" val="32679651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718576" y="443551"/>
            <a:ext cx="10963672" cy="601526"/>
          </a:xfrm>
        </p:spPr>
        <p:txBody>
          <a:bodyPr>
            <a:noAutofit/>
          </a:bodyPr>
          <a:lstStyle/>
          <a:p>
            <a:pPr algn="ctr"/>
            <a:r>
              <a:rPr lang="ru-RU" sz="4400" dirty="0" smtClean="0"/>
              <a:t>ПОВТОРЕНИЕ</a:t>
            </a:r>
            <a:endParaRPr lang="ru-RU" sz="4400" dirty="0"/>
          </a:p>
        </p:txBody>
      </p:sp>
      <p:sp>
        <p:nvSpPr>
          <p:cNvPr id="3" name="Объект 2"/>
          <p:cNvSpPr>
            <a:spLocks noGrp="1"/>
          </p:cNvSpPr>
          <p:nvPr>
            <p:ph sz="half" idx="2"/>
          </p:nvPr>
        </p:nvSpPr>
        <p:spPr>
          <a:xfrm>
            <a:off x="348343" y="1407231"/>
            <a:ext cx="5805714" cy="450893"/>
          </a:xfrm>
        </p:spPr>
        <p:txBody>
          <a:bodyPr/>
          <a:lstStyle/>
          <a:p>
            <a:pPr algn="ctr">
              <a:lnSpc>
                <a:spcPct val="100000"/>
              </a:lnSpc>
              <a:buFontTx/>
              <a:buNone/>
            </a:pPr>
            <a:r>
              <a:rPr lang="en-US" altLang="ru-RU" b="1" dirty="0" smtClean="0">
                <a:solidFill>
                  <a:schemeClr val="accent1">
                    <a:lumMod val="50000"/>
                  </a:schemeClr>
                </a:solidFill>
              </a:rPr>
              <a:t> </a:t>
            </a:r>
            <a:r>
              <a:rPr lang="ru-RU" altLang="ru-RU" b="1" dirty="0" smtClean="0">
                <a:solidFill>
                  <a:schemeClr val="accent1">
                    <a:lumMod val="50000"/>
                  </a:schemeClr>
                </a:solidFill>
              </a:rPr>
              <a:t>    </a:t>
            </a:r>
            <a:endParaRPr lang="ru-RU" sz="2800" dirty="0">
              <a:solidFill>
                <a:schemeClr val="accent1">
                  <a:lumMod val="50000"/>
                </a:schemeClr>
              </a:solidFill>
            </a:endParaRPr>
          </a:p>
        </p:txBody>
      </p:sp>
      <p:sp>
        <p:nvSpPr>
          <p:cNvPr id="4" name="Прямоугольник 3"/>
          <p:cNvSpPr/>
          <p:nvPr/>
        </p:nvSpPr>
        <p:spPr>
          <a:xfrm>
            <a:off x="718576" y="4460535"/>
            <a:ext cx="7321838" cy="584775"/>
          </a:xfrm>
          <a:prstGeom prst="rect">
            <a:avLst/>
          </a:prstGeom>
        </p:spPr>
        <p:txBody>
          <a:bodyPr wrap="square">
            <a:spAutoFit/>
          </a:bodyPr>
          <a:lstStyle/>
          <a:p>
            <a:r>
              <a:rPr lang="ru-RU" altLang="ru-RU" sz="3200" dirty="0" smtClean="0">
                <a:solidFill>
                  <a:schemeClr val="tx2"/>
                </a:solidFill>
                <a:latin typeface="Arial" panose="020B0604020202020204" pitchFamily="34" charset="0"/>
                <a:cs typeface="Arial" panose="020B0604020202020204" pitchFamily="34" charset="0"/>
              </a:rPr>
              <a:t>   </a:t>
            </a:r>
            <a:endParaRPr lang="ru-RU" altLang="ru-RU" sz="3200" dirty="0">
              <a:solidFill>
                <a:schemeClr val="tx2"/>
              </a:solidFill>
              <a:latin typeface="Arial" panose="020B0604020202020204" pitchFamily="34" charset="0"/>
              <a:cs typeface="Arial" panose="020B0604020202020204" pitchFamily="34" charset="0"/>
            </a:endParaRPr>
          </a:p>
        </p:txBody>
      </p:sp>
      <p:sp>
        <p:nvSpPr>
          <p:cNvPr id="7" name="Text Box 9"/>
          <p:cNvSpPr txBox="1">
            <a:spLocks noChangeArrowheads="1"/>
          </p:cNvSpPr>
          <p:nvPr/>
        </p:nvSpPr>
        <p:spPr bwMode="auto">
          <a:xfrm>
            <a:off x="348343" y="1931276"/>
            <a:ext cx="7319553" cy="3970318"/>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algn="ctr">
              <a:defRPr/>
            </a:pPr>
            <a:r>
              <a:rPr lang="ru-RU" sz="2800" dirty="0">
                <a:solidFill>
                  <a:srgbClr val="002060"/>
                </a:solidFill>
                <a:latin typeface="Arial" panose="020B0604020202020204" pitchFamily="34" charset="0"/>
                <a:cs typeface="Arial" panose="020B0604020202020204" pitchFamily="34" charset="0"/>
              </a:rPr>
              <a:t>Вставьте пропущенные </a:t>
            </a:r>
            <a:r>
              <a:rPr lang="ru-RU" sz="2800" dirty="0" smtClean="0">
                <a:solidFill>
                  <a:srgbClr val="002060"/>
                </a:solidFill>
                <a:latin typeface="Arial" panose="020B0604020202020204" pitchFamily="34" charset="0"/>
                <a:cs typeface="Arial" panose="020B0604020202020204" pitchFamily="34" charset="0"/>
              </a:rPr>
              <a:t>слова:</a:t>
            </a:r>
          </a:p>
          <a:p>
            <a:pPr algn="ctr">
              <a:defRPr/>
            </a:pPr>
            <a:r>
              <a:rPr lang="ru-RU" sz="2800" dirty="0">
                <a:solidFill>
                  <a:srgbClr val="002060"/>
                </a:solidFill>
                <a:latin typeface="Arial" panose="020B0604020202020204" pitchFamily="34" charset="0"/>
                <a:cs typeface="Arial" panose="020B0604020202020204" pitchFamily="34" charset="0"/>
              </a:rPr>
              <a:t>«____________, лучшее архитектурное сооружение города»</a:t>
            </a:r>
          </a:p>
          <a:p>
            <a:pPr algn="ctr">
              <a:defRPr/>
            </a:pPr>
            <a:r>
              <a:rPr lang="ru-RU" sz="2800" dirty="0">
                <a:solidFill>
                  <a:srgbClr val="002060"/>
                </a:solidFill>
                <a:latin typeface="Arial" panose="020B0604020202020204" pitchFamily="34" charset="0"/>
                <a:cs typeface="Arial" panose="020B0604020202020204" pitchFamily="34" charset="0"/>
              </a:rPr>
              <a:t>«над сонными, заплесневевшими __________»</a:t>
            </a:r>
          </a:p>
          <a:p>
            <a:pPr algn="ctr">
              <a:defRPr/>
            </a:pPr>
            <a:r>
              <a:rPr lang="ru-RU" sz="2800" dirty="0">
                <a:solidFill>
                  <a:srgbClr val="002060"/>
                </a:solidFill>
                <a:latin typeface="Arial" panose="020B0604020202020204" pitchFamily="34" charset="0"/>
                <a:cs typeface="Arial" panose="020B0604020202020204" pitchFamily="34" charset="0"/>
              </a:rPr>
              <a:t>«_________ …шатается, точно дряхлый старик»</a:t>
            </a:r>
          </a:p>
          <a:p>
            <a:pPr algn="ctr">
              <a:defRPr/>
            </a:pPr>
            <a:r>
              <a:rPr lang="ru-RU" sz="2800" dirty="0">
                <a:solidFill>
                  <a:srgbClr val="002060"/>
                </a:solidFill>
                <a:latin typeface="Arial" panose="020B0604020202020204" pitchFamily="34" charset="0"/>
                <a:cs typeface="Arial" panose="020B0604020202020204" pitchFamily="34" charset="0"/>
              </a:rPr>
              <a:t>«шепчутся берёзы над ______________»</a:t>
            </a:r>
          </a:p>
          <a:p>
            <a:pPr algn="ctr">
              <a:defRPr/>
            </a:pPr>
            <a:endParaRPr lang="ru-RU" sz="2800" dirty="0" smtClean="0">
              <a:solidFill>
                <a:srgbClr val="002060"/>
              </a:solidFill>
              <a:latin typeface="Arial" panose="020B0604020202020204" pitchFamily="34" charset="0"/>
              <a:cs typeface="Arial" panose="020B0604020202020204" pitchFamily="34" charset="0"/>
            </a:endParaRPr>
          </a:p>
        </p:txBody>
      </p:sp>
      <p:pic>
        <p:nvPicPr>
          <p:cNvPr id="8" name="Рисунок 7"/>
          <p:cNvPicPr>
            <a:picLocks noChangeAspect="1"/>
          </p:cNvPicPr>
          <p:nvPr/>
        </p:nvPicPr>
        <p:blipFill>
          <a:blip r:embed="rId3"/>
          <a:stretch>
            <a:fillRect/>
          </a:stretch>
        </p:blipFill>
        <p:spPr>
          <a:xfrm>
            <a:off x="8546479" y="2363360"/>
            <a:ext cx="2597121" cy="3359187"/>
          </a:xfrm>
          <a:prstGeom prst="rect">
            <a:avLst/>
          </a:prstGeom>
        </p:spPr>
      </p:pic>
    </p:spTree>
    <p:extLst>
      <p:ext uri="{BB962C8B-B14F-4D97-AF65-F5344CB8AC3E}">
        <p14:creationId xmlns:p14="http://schemas.microsoft.com/office/powerpoint/2010/main" val="929568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1" y="365126"/>
            <a:ext cx="12061370" cy="601526"/>
          </a:xfrm>
        </p:spPr>
        <p:txBody>
          <a:bodyPr>
            <a:noAutofit/>
          </a:bodyPr>
          <a:lstStyle/>
          <a:p>
            <a:pPr algn="ctr"/>
            <a:r>
              <a:rPr lang="ru-RU" sz="4400" dirty="0" smtClean="0"/>
              <a:t>ТЕМА</a:t>
            </a:r>
            <a:endParaRPr lang="ru-RU" sz="4400" dirty="0"/>
          </a:p>
        </p:txBody>
      </p:sp>
      <p:sp>
        <p:nvSpPr>
          <p:cNvPr id="6" name="Text Box 9"/>
          <p:cNvSpPr txBox="1">
            <a:spLocks noChangeArrowheads="1"/>
          </p:cNvSpPr>
          <p:nvPr/>
        </p:nvSpPr>
        <p:spPr bwMode="auto">
          <a:xfrm>
            <a:off x="509452" y="2050869"/>
            <a:ext cx="6374674" cy="2062103"/>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marL="457200" indent="-457200" algn="just">
              <a:buFontTx/>
              <a:buChar char="-"/>
            </a:pPr>
            <a:r>
              <a:rPr lang="ru-RU" sz="3200" dirty="0" smtClean="0">
                <a:solidFill>
                  <a:srgbClr val="002060"/>
                </a:solidFill>
                <a:latin typeface="Arial" panose="020B0604020202020204" pitchFamily="34" charset="0"/>
                <a:cs typeface="Arial" panose="020B0604020202020204" pitchFamily="34" charset="0"/>
              </a:rPr>
              <a:t>Тема детства.</a:t>
            </a:r>
          </a:p>
          <a:p>
            <a:pPr marL="457200" indent="-457200" algn="just">
              <a:buFontTx/>
              <a:buChar char="-"/>
            </a:pPr>
            <a:r>
              <a:rPr lang="ru-RU" sz="3200" dirty="0" smtClean="0">
                <a:solidFill>
                  <a:srgbClr val="002060"/>
                </a:solidFill>
                <a:latin typeface="Arial" panose="020B0604020202020204" pitchFamily="34" charset="0"/>
                <a:cs typeface="Arial" panose="020B0604020202020204" pitchFamily="34" charset="0"/>
              </a:rPr>
              <a:t>Тема доброты.</a:t>
            </a:r>
          </a:p>
          <a:p>
            <a:pPr marL="457200" indent="-457200" algn="just">
              <a:buFontTx/>
              <a:buChar char="-"/>
            </a:pPr>
            <a:r>
              <a:rPr lang="ru-RU" sz="3200" dirty="0" smtClean="0">
                <a:solidFill>
                  <a:srgbClr val="002060"/>
                </a:solidFill>
                <a:latin typeface="Arial" panose="020B0604020202020204" pitchFamily="34" charset="0"/>
                <a:cs typeface="Arial" panose="020B0604020202020204" pitchFamily="34" charset="0"/>
              </a:rPr>
              <a:t>Тема сострадания.</a:t>
            </a:r>
          </a:p>
          <a:p>
            <a:pPr marL="457200" indent="-457200" algn="just">
              <a:buFontTx/>
              <a:buChar char="-"/>
            </a:pPr>
            <a:r>
              <a:rPr lang="ru-RU" sz="3200" dirty="0" smtClean="0">
                <a:solidFill>
                  <a:srgbClr val="002060"/>
                </a:solidFill>
                <a:latin typeface="Arial" panose="020B0604020202020204" pitchFamily="34" charset="0"/>
                <a:cs typeface="Arial" panose="020B0604020202020204" pitchFamily="34" charset="0"/>
              </a:rPr>
              <a:t>Тема дружбы.</a:t>
            </a:r>
            <a:endParaRPr lang="ru-RU" sz="3200" dirty="0">
              <a:solidFill>
                <a:srgbClr val="002060"/>
              </a:solidFill>
              <a:latin typeface="Arial" panose="020B0604020202020204" pitchFamily="34" charset="0"/>
              <a:cs typeface="Arial" panose="020B0604020202020204" pitchFamily="34" charset="0"/>
            </a:endParaRPr>
          </a:p>
        </p:txBody>
      </p:sp>
      <p:sp>
        <p:nvSpPr>
          <p:cNvPr id="8" name="Rectangle 3"/>
          <p:cNvSpPr txBox="1">
            <a:spLocks noRot="1" noChangeArrowheads="1"/>
          </p:cNvSpPr>
          <p:nvPr/>
        </p:nvSpPr>
        <p:spPr>
          <a:xfrm>
            <a:off x="509451" y="1484313"/>
            <a:ext cx="8336099" cy="4824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endParaRPr lang="ru-RU" sz="2400" dirty="0" smtClean="0">
              <a:solidFill>
                <a:srgbClr val="FFF90F"/>
              </a:solidFill>
            </a:endParaRPr>
          </a:p>
        </p:txBody>
      </p:sp>
      <p:pic>
        <p:nvPicPr>
          <p:cNvPr id="3" name="Рисунок 2"/>
          <p:cNvPicPr>
            <a:picLocks noChangeAspect="1"/>
          </p:cNvPicPr>
          <p:nvPr/>
        </p:nvPicPr>
        <p:blipFill>
          <a:blip r:embed="rId3"/>
          <a:stretch>
            <a:fillRect/>
          </a:stretch>
        </p:blipFill>
        <p:spPr>
          <a:xfrm>
            <a:off x="7980853" y="1391038"/>
            <a:ext cx="3690818" cy="4883111"/>
          </a:xfrm>
          <a:prstGeom prst="rect">
            <a:avLst/>
          </a:prstGeom>
        </p:spPr>
      </p:pic>
    </p:spTree>
    <p:extLst>
      <p:ext uri="{BB962C8B-B14F-4D97-AF65-F5344CB8AC3E}">
        <p14:creationId xmlns:p14="http://schemas.microsoft.com/office/powerpoint/2010/main" val="8427258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1" y="365126"/>
            <a:ext cx="12061370" cy="601526"/>
          </a:xfrm>
        </p:spPr>
        <p:txBody>
          <a:bodyPr>
            <a:noAutofit/>
          </a:bodyPr>
          <a:lstStyle/>
          <a:p>
            <a:pPr algn="ctr"/>
            <a:r>
              <a:rPr lang="ru-RU" sz="4400" dirty="0" smtClean="0"/>
              <a:t>ПРОБЛЕМА</a:t>
            </a:r>
            <a:endParaRPr lang="ru-RU" sz="4400" dirty="0"/>
          </a:p>
        </p:txBody>
      </p:sp>
      <p:sp>
        <p:nvSpPr>
          <p:cNvPr id="6" name="Text Box 9"/>
          <p:cNvSpPr txBox="1">
            <a:spLocks noChangeArrowheads="1"/>
          </p:cNvSpPr>
          <p:nvPr/>
        </p:nvSpPr>
        <p:spPr bwMode="auto">
          <a:xfrm>
            <a:off x="509450" y="2050869"/>
            <a:ext cx="5303521" cy="3539430"/>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marL="457200" indent="-457200" algn="ctr">
              <a:buFontTx/>
              <a:buChar char="-"/>
            </a:pPr>
            <a:r>
              <a:rPr lang="ru-RU" sz="3200" dirty="0" smtClean="0">
                <a:solidFill>
                  <a:srgbClr val="002060"/>
                </a:solidFill>
                <a:latin typeface="Arial" panose="020B0604020202020204" pitchFamily="34" charset="0"/>
                <a:cs typeface="Arial" panose="020B0604020202020204" pitchFamily="34" charset="0"/>
              </a:rPr>
              <a:t>Проблема социального неравенства.</a:t>
            </a:r>
          </a:p>
          <a:p>
            <a:pPr marL="457200" indent="-457200" algn="ctr">
              <a:buFontTx/>
              <a:buChar char="-"/>
            </a:pPr>
            <a:r>
              <a:rPr lang="ru-RU" sz="3200" dirty="0" smtClean="0">
                <a:solidFill>
                  <a:srgbClr val="002060"/>
                </a:solidFill>
                <a:latin typeface="Arial" panose="020B0604020202020204" pitchFamily="34" charset="0"/>
                <a:cs typeface="Arial" panose="020B0604020202020204" pitchFamily="34" charset="0"/>
              </a:rPr>
              <a:t>Проблема принятия утраты.</a:t>
            </a:r>
          </a:p>
          <a:p>
            <a:pPr marL="457200" indent="-457200" algn="ctr">
              <a:buFontTx/>
              <a:buChar char="-"/>
            </a:pPr>
            <a:r>
              <a:rPr lang="ru-RU" sz="3200" dirty="0" smtClean="0">
                <a:solidFill>
                  <a:srgbClr val="002060"/>
                </a:solidFill>
                <a:latin typeface="Arial" panose="020B0604020202020204" pitchFamily="34" charset="0"/>
                <a:cs typeface="Arial" panose="020B0604020202020204" pitchFamily="34" charset="0"/>
              </a:rPr>
              <a:t>Проблема равнодушия.</a:t>
            </a:r>
          </a:p>
          <a:p>
            <a:pPr marL="457200" indent="-457200" algn="ctr">
              <a:buFontTx/>
              <a:buChar char="-"/>
            </a:pPr>
            <a:r>
              <a:rPr lang="ru-RU" sz="3200" dirty="0" smtClean="0">
                <a:solidFill>
                  <a:srgbClr val="002060"/>
                </a:solidFill>
                <a:latin typeface="Arial" panose="020B0604020202020204" pitchFamily="34" charset="0"/>
                <a:cs typeface="Arial" panose="020B0604020202020204" pitchFamily="34" charset="0"/>
              </a:rPr>
              <a:t>Проблема предрассудков.</a:t>
            </a:r>
            <a:endParaRPr lang="ru-RU" sz="3200" dirty="0">
              <a:solidFill>
                <a:srgbClr val="002060"/>
              </a:solidFill>
              <a:latin typeface="Arial" panose="020B0604020202020204" pitchFamily="34" charset="0"/>
              <a:cs typeface="Arial" panose="020B0604020202020204" pitchFamily="34" charset="0"/>
            </a:endParaRPr>
          </a:p>
        </p:txBody>
      </p:sp>
      <p:sp>
        <p:nvSpPr>
          <p:cNvPr id="8" name="Rectangle 3"/>
          <p:cNvSpPr txBox="1">
            <a:spLocks noRot="1" noChangeArrowheads="1"/>
          </p:cNvSpPr>
          <p:nvPr/>
        </p:nvSpPr>
        <p:spPr>
          <a:xfrm>
            <a:off x="509451" y="1484313"/>
            <a:ext cx="8336099" cy="4824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endParaRPr lang="ru-RU" sz="2400" dirty="0" smtClean="0">
              <a:solidFill>
                <a:srgbClr val="FFF90F"/>
              </a:solidFill>
            </a:endParaRPr>
          </a:p>
        </p:txBody>
      </p:sp>
      <p:pic>
        <p:nvPicPr>
          <p:cNvPr id="3" name="Рисунок 2"/>
          <p:cNvPicPr>
            <a:picLocks noChangeAspect="1"/>
          </p:cNvPicPr>
          <p:nvPr/>
        </p:nvPicPr>
        <p:blipFill rotWithShape="1">
          <a:blip r:embed="rId3"/>
          <a:srcRect l="3572" t="26697" r="50357" b="19911"/>
          <a:stretch/>
        </p:blipFill>
        <p:spPr>
          <a:xfrm>
            <a:off x="6742430" y="1867687"/>
            <a:ext cx="4493623" cy="3905794"/>
          </a:xfrm>
          <a:prstGeom prst="rect">
            <a:avLst/>
          </a:prstGeom>
        </p:spPr>
      </p:pic>
    </p:spTree>
    <p:extLst>
      <p:ext uri="{BB962C8B-B14F-4D97-AF65-F5344CB8AC3E}">
        <p14:creationId xmlns:p14="http://schemas.microsoft.com/office/powerpoint/2010/main" val="29042954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1" y="365126"/>
            <a:ext cx="12061370" cy="601526"/>
          </a:xfrm>
        </p:spPr>
        <p:txBody>
          <a:bodyPr>
            <a:noAutofit/>
          </a:bodyPr>
          <a:lstStyle/>
          <a:p>
            <a:pPr algn="ctr"/>
            <a:r>
              <a:rPr lang="ru-RU" sz="4000" dirty="0" smtClean="0"/>
              <a:t>ОСНОВНАЯ ИДЕЯ</a:t>
            </a:r>
            <a:endParaRPr lang="ru-RU" sz="4000" dirty="0"/>
          </a:p>
        </p:txBody>
      </p:sp>
      <p:sp>
        <p:nvSpPr>
          <p:cNvPr id="6" name="Text Box 9"/>
          <p:cNvSpPr txBox="1">
            <a:spLocks noChangeArrowheads="1"/>
          </p:cNvSpPr>
          <p:nvPr/>
        </p:nvSpPr>
        <p:spPr bwMode="auto">
          <a:xfrm>
            <a:off x="378823" y="1484313"/>
            <a:ext cx="6531428" cy="4524315"/>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algn="ctr"/>
            <a:r>
              <a:rPr lang="ru-RU" sz="2400" dirty="0">
                <a:solidFill>
                  <a:srgbClr val="002060"/>
                </a:solidFill>
                <a:latin typeface="Arial" panose="020B0604020202020204" pitchFamily="34" charset="0"/>
                <a:cs typeface="Arial" panose="020B0604020202020204" pitchFamily="34" charset="0"/>
              </a:rPr>
              <a:t>Автор хотел рассказать </a:t>
            </a:r>
            <a:r>
              <a:rPr lang="ru-RU" sz="2400" dirty="0" smtClean="0">
                <a:solidFill>
                  <a:srgbClr val="002060"/>
                </a:solidFill>
                <a:latin typeface="Arial" panose="020B0604020202020204" pitchFamily="34" charset="0"/>
                <a:cs typeface="Arial" panose="020B0604020202020204" pitchFamily="34" charset="0"/>
              </a:rPr>
              <a:t> </a:t>
            </a:r>
            <a:r>
              <a:rPr lang="ru-RU" sz="2400" dirty="0">
                <a:solidFill>
                  <a:srgbClr val="002060"/>
                </a:solidFill>
                <a:latin typeface="Arial" panose="020B0604020202020204" pitchFamily="34" charset="0"/>
                <a:cs typeface="Arial" panose="020B0604020202020204" pitchFamily="34" charset="0"/>
              </a:rPr>
              <a:t>реалистичную и грустную историю о дружбе ребёнка из привилегированного сословия с нищими, которые обделены кровом и продуктами </a:t>
            </a:r>
            <a:r>
              <a:rPr lang="ru-RU" sz="2400" dirty="0" smtClean="0">
                <a:solidFill>
                  <a:srgbClr val="002060"/>
                </a:solidFill>
                <a:latin typeface="Arial" panose="020B0604020202020204" pitchFamily="34" charset="0"/>
                <a:cs typeface="Arial" panose="020B0604020202020204" pitchFamily="34" charset="0"/>
              </a:rPr>
              <a:t>питания. </a:t>
            </a:r>
            <a:r>
              <a:rPr lang="ru-RU" sz="2400" dirty="0">
                <a:solidFill>
                  <a:srgbClr val="002060"/>
                </a:solidFill>
                <a:latin typeface="Arial" panose="020B0604020202020204" pitchFamily="34" charset="0"/>
                <a:cs typeface="Arial" panose="020B0604020202020204" pitchFamily="34" charset="0"/>
              </a:rPr>
              <a:t>П</a:t>
            </a:r>
            <a:r>
              <a:rPr lang="ru-RU" sz="2400" dirty="0" smtClean="0">
                <a:solidFill>
                  <a:srgbClr val="002060"/>
                </a:solidFill>
                <a:latin typeface="Arial" panose="020B0604020202020204" pitchFamily="34" charset="0"/>
                <a:cs typeface="Arial" panose="020B0604020202020204" pitchFamily="34" charset="0"/>
              </a:rPr>
              <a:t>ростой сюжет </a:t>
            </a:r>
            <a:r>
              <a:rPr lang="ru-RU" sz="2400" dirty="0">
                <a:solidFill>
                  <a:srgbClr val="002060"/>
                </a:solidFill>
                <a:latin typeface="Arial" panose="020B0604020202020204" pitchFamily="34" charset="0"/>
                <a:cs typeface="Arial" panose="020B0604020202020204" pitchFamily="34" charset="0"/>
              </a:rPr>
              <a:t>заставляет </a:t>
            </a:r>
            <a:r>
              <a:rPr lang="ru-RU" sz="2400" dirty="0" smtClean="0">
                <a:solidFill>
                  <a:srgbClr val="002060"/>
                </a:solidFill>
                <a:latin typeface="Arial" panose="020B0604020202020204" pitchFamily="34" charset="0"/>
                <a:cs typeface="Arial" panose="020B0604020202020204" pitchFamily="34" charset="0"/>
              </a:rPr>
              <a:t> </a:t>
            </a:r>
            <a:r>
              <a:rPr lang="ru-RU" sz="2400" dirty="0">
                <a:solidFill>
                  <a:srgbClr val="002060"/>
                </a:solidFill>
                <a:latin typeface="Arial" panose="020B0604020202020204" pitchFamily="34" charset="0"/>
                <a:cs typeface="Arial" panose="020B0604020202020204" pitchFamily="34" charset="0"/>
              </a:rPr>
              <a:t>задуматься о важных проблемах социального неравенства людей.</a:t>
            </a:r>
          </a:p>
          <a:p>
            <a:pPr algn="ctr"/>
            <a:r>
              <a:rPr lang="ru-RU" sz="2400" dirty="0" smtClean="0">
                <a:solidFill>
                  <a:srgbClr val="002060"/>
                </a:solidFill>
                <a:latin typeface="Arial" panose="020B0604020202020204" pitchFamily="34" charset="0"/>
                <a:cs typeface="Arial" panose="020B0604020202020204" pitchFamily="34" charset="0"/>
              </a:rPr>
              <a:t>Валек </a:t>
            </a:r>
            <a:r>
              <a:rPr lang="ru-RU" sz="2400" dirty="0">
                <a:solidFill>
                  <a:srgbClr val="002060"/>
                </a:solidFill>
                <a:latin typeface="Arial" panose="020B0604020202020204" pitchFamily="34" charset="0"/>
                <a:cs typeface="Arial" panose="020B0604020202020204" pitchFamily="34" charset="0"/>
              </a:rPr>
              <a:t>и Маруся не чуть не хуже Васи. Каждый член «дурного общества» по-своему особенный. Предрассудки не должны мешать </a:t>
            </a:r>
            <a:r>
              <a:rPr lang="ru-RU" sz="2400" dirty="0" smtClean="0">
                <a:solidFill>
                  <a:srgbClr val="002060"/>
                </a:solidFill>
                <a:latin typeface="Arial" panose="020B0604020202020204" pitchFamily="34" charset="0"/>
                <a:cs typeface="Arial" panose="020B0604020202020204" pitchFamily="34" charset="0"/>
              </a:rPr>
              <a:t>хорошо </a:t>
            </a:r>
            <a:r>
              <a:rPr lang="ru-RU" sz="2400" dirty="0">
                <a:solidFill>
                  <a:srgbClr val="002060"/>
                </a:solidFill>
                <a:latin typeface="Arial" panose="020B0604020202020204" pitchFamily="34" charset="0"/>
                <a:cs typeface="Arial" panose="020B0604020202020204" pitchFamily="34" charset="0"/>
              </a:rPr>
              <a:t>относится к окружающим. </a:t>
            </a:r>
          </a:p>
        </p:txBody>
      </p:sp>
      <p:sp>
        <p:nvSpPr>
          <p:cNvPr id="8" name="Rectangle 3"/>
          <p:cNvSpPr txBox="1">
            <a:spLocks noRot="1" noChangeArrowheads="1"/>
          </p:cNvSpPr>
          <p:nvPr/>
        </p:nvSpPr>
        <p:spPr>
          <a:xfrm>
            <a:off x="509451" y="1484313"/>
            <a:ext cx="8336099" cy="4824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endParaRPr lang="ru-RU" sz="2400" dirty="0" smtClean="0">
              <a:solidFill>
                <a:srgbClr val="FFF90F"/>
              </a:solidFill>
            </a:endParaRPr>
          </a:p>
        </p:txBody>
      </p:sp>
      <p:pic>
        <p:nvPicPr>
          <p:cNvPr id="4" name="Рисунок 3"/>
          <p:cNvPicPr>
            <a:picLocks noChangeAspect="1"/>
          </p:cNvPicPr>
          <p:nvPr/>
        </p:nvPicPr>
        <p:blipFill>
          <a:blip r:embed="rId3"/>
          <a:stretch>
            <a:fillRect/>
          </a:stretch>
        </p:blipFill>
        <p:spPr>
          <a:xfrm>
            <a:off x="7637941" y="1386021"/>
            <a:ext cx="3996091" cy="5020996"/>
          </a:xfrm>
          <a:prstGeom prst="rect">
            <a:avLst/>
          </a:prstGeom>
        </p:spPr>
      </p:pic>
    </p:spTree>
    <p:extLst>
      <p:ext uri="{BB962C8B-B14F-4D97-AF65-F5344CB8AC3E}">
        <p14:creationId xmlns:p14="http://schemas.microsoft.com/office/powerpoint/2010/main" val="13169138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1" y="365126"/>
            <a:ext cx="12061370" cy="601526"/>
          </a:xfrm>
        </p:spPr>
        <p:txBody>
          <a:bodyPr>
            <a:noAutofit/>
          </a:bodyPr>
          <a:lstStyle/>
          <a:p>
            <a:pPr algn="ctr"/>
            <a:r>
              <a:rPr lang="ru-RU" sz="4400" dirty="0" smtClean="0"/>
              <a:t>ГЛАВНАЯ МЫСЛЬ ПОВЕСТИ</a:t>
            </a:r>
            <a:endParaRPr lang="ru-RU" sz="4400" dirty="0"/>
          </a:p>
        </p:txBody>
      </p:sp>
      <p:sp>
        <p:nvSpPr>
          <p:cNvPr id="6" name="Text Box 9"/>
          <p:cNvSpPr txBox="1">
            <a:spLocks noChangeArrowheads="1"/>
          </p:cNvSpPr>
          <p:nvPr/>
        </p:nvSpPr>
        <p:spPr bwMode="auto">
          <a:xfrm>
            <a:off x="966651" y="2690949"/>
            <a:ext cx="5512526" cy="1815882"/>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algn="ctr"/>
            <a:r>
              <a:rPr lang="ru-RU" sz="2800">
                <a:solidFill>
                  <a:srgbClr val="002060"/>
                </a:solidFill>
                <a:latin typeface="Arial" panose="020B0604020202020204" pitchFamily="34" charset="0"/>
                <a:cs typeface="Arial" panose="020B0604020202020204" pitchFamily="34" charset="0"/>
              </a:rPr>
              <a:t>Любой человек имеет право на справедливое к нему отношение, заслуживает сострадания и жалости.</a:t>
            </a:r>
            <a:endParaRPr lang="ru-RU" sz="2800" dirty="0">
              <a:solidFill>
                <a:srgbClr val="002060"/>
              </a:solidFill>
              <a:latin typeface="Arial" panose="020B0604020202020204" pitchFamily="34" charset="0"/>
              <a:cs typeface="Arial" panose="020B0604020202020204" pitchFamily="34" charset="0"/>
            </a:endParaRPr>
          </a:p>
        </p:txBody>
      </p:sp>
      <p:sp>
        <p:nvSpPr>
          <p:cNvPr id="8" name="Rectangle 3"/>
          <p:cNvSpPr txBox="1">
            <a:spLocks noRot="1" noChangeArrowheads="1"/>
          </p:cNvSpPr>
          <p:nvPr/>
        </p:nvSpPr>
        <p:spPr>
          <a:xfrm>
            <a:off x="509451" y="1484313"/>
            <a:ext cx="8336099" cy="4824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endParaRPr lang="ru-RU" sz="2400" dirty="0" smtClean="0">
              <a:solidFill>
                <a:srgbClr val="FFF90F"/>
              </a:solidFill>
            </a:endParaRPr>
          </a:p>
        </p:txBody>
      </p:sp>
      <p:pic>
        <p:nvPicPr>
          <p:cNvPr id="4" name="Рисунок 3"/>
          <p:cNvPicPr>
            <a:picLocks noChangeAspect="1"/>
          </p:cNvPicPr>
          <p:nvPr/>
        </p:nvPicPr>
        <p:blipFill>
          <a:blip r:embed="rId3"/>
          <a:stretch>
            <a:fillRect/>
          </a:stretch>
        </p:blipFill>
        <p:spPr>
          <a:xfrm>
            <a:off x="6936378" y="1484313"/>
            <a:ext cx="4909184" cy="4610100"/>
          </a:xfrm>
          <a:prstGeom prst="rect">
            <a:avLst/>
          </a:prstGeom>
        </p:spPr>
      </p:pic>
    </p:spTree>
    <p:extLst>
      <p:ext uri="{BB962C8B-B14F-4D97-AF65-F5344CB8AC3E}">
        <p14:creationId xmlns:p14="http://schemas.microsoft.com/office/powerpoint/2010/main" val="13395349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1" y="365126"/>
            <a:ext cx="12061370" cy="601526"/>
          </a:xfrm>
        </p:spPr>
        <p:txBody>
          <a:bodyPr>
            <a:noAutofit/>
          </a:bodyPr>
          <a:lstStyle/>
          <a:p>
            <a:pPr algn="ctr"/>
            <a:r>
              <a:rPr lang="ru-RU" sz="4400" dirty="0" smtClean="0"/>
              <a:t>ЧЕМУ УЧИТЬ ПОВЕСТЬ?</a:t>
            </a:r>
            <a:endParaRPr lang="ru-RU" sz="4400" dirty="0"/>
          </a:p>
        </p:txBody>
      </p:sp>
      <p:sp>
        <p:nvSpPr>
          <p:cNvPr id="6" name="Text Box 9"/>
          <p:cNvSpPr txBox="1">
            <a:spLocks noChangeArrowheads="1"/>
          </p:cNvSpPr>
          <p:nvPr/>
        </p:nvSpPr>
        <p:spPr bwMode="auto">
          <a:xfrm>
            <a:off x="509452" y="1815737"/>
            <a:ext cx="5839097" cy="3693319"/>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algn="ctr"/>
            <a:r>
              <a:rPr lang="ru-RU" sz="2600" dirty="0">
                <a:solidFill>
                  <a:srgbClr val="002060"/>
                </a:solidFill>
                <a:latin typeface="Arial" panose="020B0604020202020204" pitchFamily="34" charset="0"/>
                <a:cs typeface="Arial" panose="020B0604020202020204" pitchFamily="34" charset="0"/>
              </a:rPr>
              <a:t>Повесть учит быть добрым, сострадательным, отзывчивым. Проявлять милосердие к другим людям. Никого не судить и не осуждать. Учит не замыкаться в своем горе. Учит тому, как оставаться настоящим человеком в любой самой сложной жизненной ситуации.</a:t>
            </a:r>
          </a:p>
        </p:txBody>
      </p:sp>
      <p:sp>
        <p:nvSpPr>
          <p:cNvPr id="8" name="Rectangle 3"/>
          <p:cNvSpPr txBox="1">
            <a:spLocks noRot="1" noChangeArrowheads="1"/>
          </p:cNvSpPr>
          <p:nvPr/>
        </p:nvSpPr>
        <p:spPr>
          <a:xfrm>
            <a:off x="509451" y="1484313"/>
            <a:ext cx="8336099" cy="4824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endParaRPr lang="ru-RU" sz="2400" dirty="0" smtClean="0">
              <a:solidFill>
                <a:srgbClr val="FFF90F"/>
              </a:solidFill>
            </a:endParaRPr>
          </a:p>
        </p:txBody>
      </p:sp>
      <p:pic>
        <p:nvPicPr>
          <p:cNvPr id="7" name="Рисунок 6"/>
          <p:cNvPicPr>
            <a:picLocks noChangeAspect="1"/>
          </p:cNvPicPr>
          <p:nvPr/>
        </p:nvPicPr>
        <p:blipFill>
          <a:blip r:embed="rId3"/>
          <a:stretch>
            <a:fillRect/>
          </a:stretch>
        </p:blipFill>
        <p:spPr>
          <a:xfrm>
            <a:off x="6557555" y="1335633"/>
            <a:ext cx="5381897" cy="5121772"/>
          </a:xfrm>
          <a:prstGeom prst="rect">
            <a:avLst/>
          </a:prstGeom>
        </p:spPr>
      </p:pic>
    </p:spTree>
    <p:extLst>
      <p:ext uri="{BB962C8B-B14F-4D97-AF65-F5344CB8AC3E}">
        <p14:creationId xmlns:p14="http://schemas.microsoft.com/office/powerpoint/2010/main" val="10402134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a:solidFill>
                  <a:schemeClr val="bg1"/>
                </a:solidFill>
                <a:latin typeface="Arial" pitchFamily="34" charset="0"/>
                <a:cs typeface="Arial" pitchFamily="34" charset="0"/>
              </a:rPr>
              <a:t> </a:t>
            </a:r>
            <a:endParaRPr lang="ru-RU" sz="3516" dirty="0">
              <a:solidFill>
                <a:schemeClr val="bg1"/>
              </a:solidFill>
            </a:endParaRPr>
          </a:p>
        </p:txBody>
      </p:sp>
      <p:sp>
        <p:nvSpPr>
          <p:cNvPr id="7" name="Прямоугольник 6"/>
          <p:cNvSpPr/>
          <p:nvPr/>
        </p:nvSpPr>
        <p:spPr>
          <a:xfrm>
            <a:off x="374500" y="1405543"/>
            <a:ext cx="11443001" cy="450912"/>
          </a:xfrm>
          <a:prstGeom prst="rect">
            <a:avLst/>
          </a:prstGeom>
        </p:spPr>
        <p:txBody>
          <a:bodyPr wrap="square" lIns="89309" tIns="44654" rIns="89309" bIns="44654">
            <a:spAutoFit/>
          </a:bodyPr>
          <a:lstStyle/>
          <a:p>
            <a:endParaRPr lang="ru-RU" sz="2344" dirty="0">
              <a:latin typeface="Arial" pitchFamily="34" charset="0"/>
              <a:cs typeface="Arial" pitchFamily="34" charset="0"/>
            </a:endParaRPr>
          </a:p>
        </p:txBody>
      </p:sp>
      <p:sp>
        <p:nvSpPr>
          <p:cNvPr id="2" name="Заголовок 1"/>
          <p:cNvSpPr>
            <a:spLocks noGrp="1"/>
          </p:cNvSpPr>
          <p:nvPr>
            <p:ph type="title"/>
          </p:nvPr>
        </p:nvSpPr>
        <p:spPr>
          <a:xfrm>
            <a:off x="838200" y="365126"/>
            <a:ext cx="10979300" cy="601526"/>
          </a:xfrm>
        </p:spPr>
        <p:txBody>
          <a:bodyPr>
            <a:noAutofit/>
          </a:bodyPr>
          <a:lstStyle/>
          <a:p>
            <a:pPr algn="ctr"/>
            <a:r>
              <a:rPr lang="ru-RU" sz="3600" dirty="0"/>
              <a:t>ЗАДАНИЕ ДЛЯ САМОСТОЯТЕЛЬНОЙ РАБОТЫ</a:t>
            </a:r>
          </a:p>
        </p:txBody>
      </p:sp>
      <p:sp>
        <p:nvSpPr>
          <p:cNvPr id="3" name="Объект 2"/>
          <p:cNvSpPr>
            <a:spLocks noGrp="1"/>
          </p:cNvSpPr>
          <p:nvPr>
            <p:ph sz="half" idx="2"/>
          </p:nvPr>
        </p:nvSpPr>
        <p:spPr>
          <a:xfrm>
            <a:off x="698500" y="1523342"/>
            <a:ext cx="11119000" cy="3467616"/>
          </a:xfrm>
        </p:spPr>
        <p:txBody>
          <a:bodyPr/>
          <a:lstStyle/>
          <a:p>
            <a:pPr marL="0" indent="0">
              <a:lnSpc>
                <a:spcPct val="100000"/>
              </a:lnSpc>
              <a:buNone/>
            </a:pPr>
            <a:r>
              <a:rPr lang="ru-RU" sz="3200" dirty="0" smtClean="0">
                <a:solidFill>
                  <a:srgbClr val="002060"/>
                </a:solidFill>
              </a:rPr>
              <a:t>Ответить на вопросы:</a:t>
            </a:r>
          </a:p>
          <a:p>
            <a:pPr marL="514350" indent="-514350">
              <a:lnSpc>
                <a:spcPct val="100000"/>
              </a:lnSpc>
              <a:buAutoNum type="arabicPeriod"/>
            </a:pPr>
            <a:r>
              <a:rPr lang="ru-RU" sz="3200" dirty="0" smtClean="0">
                <a:solidFill>
                  <a:srgbClr val="002060"/>
                </a:solidFill>
              </a:rPr>
              <a:t>Чем можно объяснить ту искреннюю дружбу, которая завязалась между Васей и «детьми подземелья»?</a:t>
            </a:r>
          </a:p>
          <a:p>
            <a:pPr marL="514350" indent="-514350">
              <a:lnSpc>
                <a:spcPct val="100000"/>
              </a:lnSpc>
              <a:buAutoNum type="arabicPeriod"/>
            </a:pPr>
            <a:r>
              <a:rPr lang="ru-RU" sz="3200" dirty="0" smtClean="0">
                <a:solidFill>
                  <a:srgbClr val="002060"/>
                </a:solidFill>
              </a:rPr>
              <a:t>Что испытывал Вася по отношению к своим </a:t>
            </a:r>
          </a:p>
          <a:p>
            <a:pPr marL="0" indent="0">
              <a:lnSpc>
                <a:spcPct val="100000"/>
              </a:lnSpc>
              <a:buNone/>
            </a:pPr>
            <a:r>
              <a:rPr lang="ru-RU" sz="3200" dirty="0">
                <a:solidFill>
                  <a:srgbClr val="002060"/>
                </a:solidFill>
              </a:rPr>
              <a:t> </a:t>
            </a:r>
            <a:r>
              <a:rPr lang="ru-RU" sz="3200" dirty="0" smtClean="0">
                <a:solidFill>
                  <a:srgbClr val="002060"/>
                </a:solidFill>
              </a:rPr>
              <a:t>    новым друзьям?</a:t>
            </a:r>
          </a:p>
          <a:p>
            <a:pPr marL="0" indent="0">
              <a:lnSpc>
                <a:spcPct val="100000"/>
              </a:lnSpc>
              <a:buNone/>
            </a:pPr>
            <a:endParaRPr lang="ru-RU" sz="3200" dirty="0" smtClean="0">
              <a:solidFill>
                <a:srgbClr val="002060"/>
              </a:solidFill>
            </a:endParaRPr>
          </a:p>
        </p:txBody>
      </p:sp>
      <p:sp>
        <p:nvSpPr>
          <p:cNvPr id="4" name="Прямоугольник 3"/>
          <p:cNvSpPr/>
          <p:nvPr/>
        </p:nvSpPr>
        <p:spPr>
          <a:xfrm>
            <a:off x="698500" y="2274838"/>
            <a:ext cx="11112499" cy="461665"/>
          </a:xfrm>
          <a:prstGeom prst="rect">
            <a:avLst/>
          </a:prstGeom>
        </p:spPr>
        <p:txBody>
          <a:bodyPr wrap="square">
            <a:spAutoFit/>
          </a:bodyPr>
          <a:lstStyle/>
          <a:p>
            <a:endParaRPr lang="ru-RU" sz="2400" b="0" i="0" dirty="0">
              <a:solidFill>
                <a:schemeClr val="accent1">
                  <a:lumMod val="50000"/>
                </a:schemeClr>
              </a:solidFill>
              <a:effectLst/>
              <a:latin typeface="Arial" pitchFamily="34" charset="0"/>
              <a:cs typeface="Arial" pitchFamily="34" charset="0"/>
            </a:endParaRPr>
          </a:p>
        </p:txBody>
      </p:sp>
      <p:pic>
        <p:nvPicPr>
          <p:cNvPr id="8" name="Picture 9" descr="MCj0413638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7637" y="3154886"/>
            <a:ext cx="2593975" cy="3357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369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1" y="365126"/>
            <a:ext cx="12061370" cy="601526"/>
          </a:xfrm>
        </p:spPr>
        <p:txBody>
          <a:bodyPr>
            <a:noAutofit/>
          </a:bodyPr>
          <a:lstStyle/>
          <a:p>
            <a:pPr algn="ctr"/>
            <a:r>
              <a:rPr lang="ru-RU" sz="4400" dirty="0" smtClean="0"/>
              <a:t>ПРОВЕРЬТЕ СЕБЯ!</a:t>
            </a:r>
            <a:endParaRPr lang="ru-RU" sz="4400" dirty="0"/>
          </a:p>
        </p:txBody>
      </p:sp>
      <p:sp>
        <p:nvSpPr>
          <p:cNvPr id="6" name="Text Box 9"/>
          <p:cNvSpPr txBox="1">
            <a:spLocks noChangeArrowheads="1"/>
          </p:cNvSpPr>
          <p:nvPr/>
        </p:nvSpPr>
        <p:spPr bwMode="auto">
          <a:xfrm>
            <a:off x="744583" y="1972491"/>
            <a:ext cx="7628707" cy="3539430"/>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algn="ctr"/>
            <a:r>
              <a:rPr lang="ru-RU" sz="3200">
                <a:solidFill>
                  <a:srgbClr val="002060"/>
                </a:solidFill>
                <a:latin typeface="Arial" panose="020B0604020202020204" pitchFamily="34" charset="0"/>
                <a:cs typeface="Arial" panose="020B0604020202020204" pitchFamily="34" charset="0"/>
              </a:rPr>
              <a:t>«тюрьма, лучшее архитектурное сооружение города»</a:t>
            </a:r>
          </a:p>
          <a:p>
            <a:pPr algn="ctr"/>
            <a:r>
              <a:rPr lang="ru-RU" sz="3200">
                <a:solidFill>
                  <a:srgbClr val="002060"/>
                </a:solidFill>
                <a:latin typeface="Arial" panose="020B0604020202020204" pitchFamily="34" charset="0"/>
                <a:cs typeface="Arial" panose="020B0604020202020204" pitchFamily="34" charset="0"/>
              </a:rPr>
              <a:t>«над сонными, заплесневевшими прудами»</a:t>
            </a:r>
          </a:p>
          <a:p>
            <a:pPr algn="ctr"/>
            <a:r>
              <a:rPr lang="ru-RU" sz="3200">
                <a:solidFill>
                  <a:srgbClr val="002060"/>
                </a:solidFill>
                <a:latin typeface="Arial" panose="020B0604020202020204" pitchFamily="34" charset="0"/>
                <a:cs typeface="Arial" panose="020B0604020202020204" pitchFamily="34" charset="0"/>
              </a:rPr>
              <a:t>«мост …шатается, точно дряхлый старик»</a:t>
            </a:r>
          </a:p>
          <a:p>
            <a:pPr algn="ctr"/>
            <a:r>
              <a:rPr lang="ru-RU" sz="3200">
                <a:solidFill>
                  <a:srgbClr val="002060"/>
                </a:solidFill>
                <a:latin typeface="Arial" panose="020B0604020202020204" pitchFamily="34" charset="0"/>
                <a:cs typeface="Arial" panose="020B0604020202020204" pitchFamily="34" charset="0"/>
              </a:rPr>
              <a:t>«шепчутся берёзы над могилами»</a:t>
            </a:r>
            <a:endParaRPr lang="ru-RU" sz="3200" dirty="0">
              <a:solidFill>
                <a:srgbClr val="002060"/>
              </a:solidFill>
              <a:latin typeface="Arial" panose="020B0604020202020204" pitchFamily="34" charset="0"/>
              <a:cs typeface="Arial" panose="020B0604020202020204" pitchFamily="34" charset="0"/>
            </a:endParaRPr>
          </a:p>
        </p:txBody>
      </p:sp>
      <p:sp>
        <p:nvSpPr>
          <p:cNvPr id="8" name="Rectangle 3"/>
          <p:cNvSpPr txBox="1">
            <a:spLocks noRot="1" noChangeArrowheads="1"/>
          </p:cNvSpPr>
          <p:nvPr/>
        </p:nvSpPr>
        <p:spPr>
          <a:xfrm>
            <a:off x="509451" y="1484313"/>
            <a:ext cx="8336099" cy="4824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endParaRPr lang="ru-RU" sz="2400" dirty="0" smtClean="0">
              <a:solidFill>
                <a:srgbClr val="FFF90F"/>
              </a:solidFill>
            </a:endParaRPr>
          </a:p>
        </p:txBody>
      </p:sp>
      <p:pic>
        <p:nvPicPr>
          <p:cNvPr id="7" name="Рисунок 6"/>
          <p:cNvPicPr>
            <a:picLocks noChangeAspect="1"/>
          </p:cNvPicPr>
          <p:nvPr/>
        </p:nvPicPr>
        <p:blipFill>
          <a:blip r:embed="rId3"/>
          <a:stretch>
            <a:fillRect/>
          </a:stretch>
        </p:blipFill>
        <p:spPr>
          <a:xfrm>
            <a:off x="8546479" y="2363360"/>
            <a:ext cx="2597121" cy="3359187"/>
          </a:xfrm>
          <a:prstGeom prst="rect">
            <a:avLst/>
          </a:prstGeom>
        </p:spPr>
      </p:pic>
    </p:spTree>
    <p:extLst>
      <p:ext uri="{BB962C8B-B14F-4D97-AF65-F5344CB8AC3E}">
        <p14:creationId xmlns:p14="http://schemas.microsoft.com/office/powerpoint/2010/main" val="15634308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1" y="365126"/>
            <a:ext cx="12061370" cy="601526"/>
          </a:xfrm>
        </p:spPr>
        <p:txBody>
          <a:bodyPr>
            <a:noAutofit/>
          </a:bodyPr>
          <a:lstStyle/>
          <a:p>
            <a:pPr algn="ctr"/>
            <a:r>
              <a:rPr lang="ru-RU" sz="4400" dirty="0" smtClean="0"/>
              <a:t>«ДУРНОЕ ОБЩЕСТВО»</a:t>
            </a:r>
            <a:endParaRPr lang="ru-RU" sz="4400" dirty="0"/>
          </a:p>
        </p:txBody>
      </p:sp>
      <p:sp>
        <p:nvSpPr>
          <p:cNvPr id="6" name="Text Box 9"/>
          <p:cNvSpPr txBox="1">
            <a:spLocks noChangeArrowheads="1"/>
          </p:cNvSpPr>
          <p:nvPr/>
        </p:nvSpPr>
        <p:spPr bwMode="auto">
          <a:xfrm>
            <a:off x="509452" y="1391038"/>
            <a:ext cx="7424313" cy="4893647"/>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algn="ctr"/>
            <a:r>
              <a:rPr lang="ru-RU" sz="2800" dirty="0">
                <a:solidFill>
                  <a:srgbClr val="002060"/>
                </a:solidFill>
                <a:latin typeface="Arial" panose="020B0604020202020204" pitchFamily="34" charset="0"/>
                <a:cs typeface="Arial" panose="020B0604020202020204" pitchFamily="34" charset="0"/>
              </a:rPr>
              <a:t> В произведении </a:t>
            </a:r>
            <a:r>
              <a:rPr lang="ru-RU" sz="2800" dirty="0" err="1" smtClean="0">
                <a:solidFill>
                  <a:srgbClr val="002060"/>
                </a:solidFill>
                <a:latin typeface="Arial" panose="020B0604020202020204" pitchFamily="34" charset="0"/>
                <a:cs typeface="Arial" panose="020B0604020202020204" pitchFamily="34" charset="0"/>
              </a:rPr>
              <a:t>В.Г.Короленко</a:t>
            </a:r>
            <a:r>
              <a:rPr lang="ru-RU" sz="2800" dirty="0" smtClean="0">
                <a:solidFill>
                  <a:srgbClr val="002060"/>
                </a:solidFill>
                <a:latin typeface="Arial" panose="020B0604020202020204" pitchFamily="34" charset="0"/>
                <a:cs typeface="Arial" panose="020B0604020202020204" pitchFamily="34" charset="0"/>
              </a:rPr>
              <a:t> </a:t>
            </a:r>
            <a:r>
              <a:rPr lang="ru-RU" sz="2800" dirty="0" smtClean="0">
                <a:solidFill>
                  <a:srgbClr val="002060"/>
                </a:solidFill>
                <a:latin typeface="Arial" panose="020B0604020202020204" pitchFamily="34" charset="0"/>
                <a:cs typeface="Arial" panose="020B0604020202020204" pitchFamily="34" charset="0"/>
              </a:rPr>
              <a:t>главным </a:t>
            </a:r>
            <a:r>
              <a:rPr lang="ru-RU" sz="2800" dirty="0">
                <a:solidFill>
                  <a:srgbClr val="002060"/>
                </a:solidFill>
                <a:latin typeface="Arial" panose="020B0604020202020204" pitchFamily="34" charset="0"/>
                <a:cs typeface="Arial" panose="020B0604020202020204" pitchFamily="34" charset="0"/>
              </a:rPr>
              <a:t>героем является образ самого дурного общества — всеми порицаемых людей из социального дна. Их никто не уважает, им никто не поможет, им не на что надеяться. Среди них можно встретить бродяг, воров, попрошаек, сирот, но всех их объединяет одно качество — обездоленность. Оно же порождает многие пороки, ведь людям, которым некуда идти, нужно все-таки что-то есть и как-то зарабатывать деньги. </a:t>
            </a:r>
          </a:p>
        </p:txBody>
      </p:sp>
      <p:sp>
        <p:nvSpPr>
          <p:cNvPr id="8" name="Rectangle 3"/>
          <p:cNvSpPr txBox="1">
            <a:spLocks noRot="1" noChangeArrowheads="1"/>
          </p:cNvSpPr>
          <p:nvPr/>
        </p:nvSpPr>
        <p:spPr>
          <a:xfrm>
            <a:off x="509451" y="1484313"/>
            <a:ext cx="8336099" cy="4824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endParaRPr lang="ru-RU" sz="2400" dirty="0" smtClean="0">
              <a:solidFill>
                <a:srgbClr val="FFF90F"/>
              </a:solidFill>
            </a:endParaRPr>
          </a:p>
        </p:txBody>
      </p:sp>
      <p:pic>
        <p:nvPicPr>
          <p:cNvPr id="3" name="Рисунок 2"/>
          <p:cNvPicPr>
            <a:picLocks noChangeAspect="1"/>
          </p:cNvPicPr>
          <p:nvPr/>
        </p:nvPicPr>
        <p:blipFill rotWithShape="1">
          <a:blip r:embed="rId3"/>
          <a:srcRect l="21541" b="10631"/>
          <a:stretch/>
        </p:blipFill>
        <p:spPr>
          <a:xfrm>
            <a:off x="8108576" y="1484313"/>
            <a:ext cx="3818965" cy="4350002"/>
          </a:xfrm>
          <a:prstGeom prst="rect">
            <a:avLst/>
          </a:prstGeom>
        </p:spPr>
      </p:pic>
    </p:spTree>
    <p:extLst>
      <p:ext uri="{BB962C8B-B14F-4D97-AF65-F5344CB8AC3E}">
        <p14:creationId xmlns:p14="http://schemas.microsoft.com/office/powerpoint/2010/main" val="39015990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1" y="365126"/>
            <a:ext cx="12061370" cy="601526"/>
          </a:xfrm>
        </p:spPr>
        <p:txBody>
          <a:bodyPr>
            <a:noAutofit/>
          </a:bodyPr>
          <a:lstStyle/>
          <a:p>
            <a:pPr algn="ctr"/>
            <a:r>
              <a:rPr lang="ru-RU" sz="4400" dirty="0" smtClean="0"/>
              <a:t>«ДУРНОЕ ОБЩЕСТВО»</a:t>
            </a:r>
            <a:endParaRPr lang="ru-RU" sz="4400" dirty="0"/>
          </a:p>
        </p:txBody>
      </p:sp>
      <p:sp>
        <p:nvSpPr>
          <p:cNvPr id="6" name="Text Box 9"/>
          <p:cNvSpPr txBox="1">
            <a:spLocks noChangeArrowheads="1"/>
          </p:cNvSpPr>
          <p:nvPr/>
        </p:nvSpPr>
        <p:spPr bwMode="auto">
          <a:xfrm>
            <a:off x="927462" y="1391038"/>
            <a:ext cx="6361611" cy="4401205"/>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algn="ctr"/>
            <a:r>
              <a:rPr lang="ru-RU" sz="2800" dirty="0">
                <a:solidFill>
                  <a:srgbClr val="002060"/>
                </a:solidFill>
                <a:latin typeface="Arial" panose="020B0604020202020204" pitchFamily="34" charset="0"/>
                <a:cs typeface="Arial" panose="020B0604020202020204" pitchFamily="34" charset="0"/>
              </a:rPr>
              <a:t>Дурным обществом в городе окрестили людей, которые нашли приют в разрушенной часовне. Все они промышляли сомнительными занятиями, но другой работы получить все равно не смогли бы. </a:t>
            </a:r>
            <a:r>
              <a:rPr lang="ru-RU" sz="2800" dirty="0" smtClean="0">
                <a:solidFill>
                  <a:srgbClr val="002060"/>
                </a:solidFill>
                <a:latin typeface="Arial" panose="020B0604020202020204" pitchFamily="34" charset="0"/>
                <a:cs typeface="Arial" panose="020B0604020202020204" pitchFamily="34" charset="0"/>
              </a:rPr>
              <a:t>Благородная </a:t>
            </a:r>
            <a:r>
              <a:rPr lang="ru-RU" sz="2800" dirty="0">
                <a:solidFill>
                  <a:srgbClr val="002060"/>
                </a:solidFill>
                <a:latin typeface="Arial" panose="020B0604020202020204" pitchFamily="34" charset="0"/>
                <a:cs typeface="Arial" panose="020B0604020202020204" pitchFamily="34" charset="0"/>
              </a:rPr>
              <a:t>публика игнорировала данный факт и слепо осуждала всех </a:t>
            </a:r>
            <a:r>
              <a:rPr lang="ru-RU" sz="2800" dirty="0" smtClean="0">
                <a:solidFill>
                  <a:srgbClr val="002060"/>
                </a:solidFill>
                <a:latin typeface="Arial" panose="020B0604020202020204" pitchFamily="34" charset="0"/>
                <a:cs typeface="Arial" panose="020B0604020202020204" pitchFamily="34" charset="0"/>
              </a:rPr>
              <a:t>нищих. И только </a:t>
            </a:r>
            <a:r>
              <a:rPr lang="ru-RU" sz="2800" dirty="0">
                <a:solidFill>
                  <a:srgbClr val="002060"/>
                </a:solidFill>
                <a:latin typeface="Arial" panose="020B0604020202020204" pitchFamily="34" charset="0"/>
                <a:cs typeface="Arial" panose="020B0604020202020204" pitchFamily="34" charset="0"/>
              </a:rPr>
              <a:t> </a:t>
            </a:r>
            <a:r>
              <a:rPr lang="ru-RU" sz="2800" dirty="0" smtClean="0">
                <a:solidFill>
                  <a:srgbClr val="002060"/>
                </a:solidFill>
                <a:latin typeface="Arial" panose="020B0604020202020204" pitchFamily="34" charset="0"/>
                <a:cs typeface="Arial" panose="020B0604020202020204" pitchFamily="34" charset="0"/>
              </a:rPr>
              <a:t>мальчику Васе удалось </a:t>
            </a:r>
            <a:r>
              <a:rPr lang="ru-RU" sz="2800" dirty="0">
                <a:solidFill>
                  <a:srgbClr val="002060"/>
                </a:solidFill>
                <a:latin typeface="Arial" panose="020B0604020202020204" pitchFamily="34" charset="0"/>
                <a:cs typeface="Arial" panose="020B0604020202020204" pitchFamily="34" charset="0"/>
              </a:rPr>
              <a:t>понять </a:t>
            </a:r>
            <a:r>
              <a:rPr lang="ru-RU" sz="2800" dirty="0" smtClean="0">
                <a:solidFill>
                  <a:srgbClr val="002060"/>
                </a:solidFill>
                <a:latin typeface="Arial" panose="020B0604020202020204" pitchFamily="34" charset="0"/>
                <a:cs typeface="Arial" panose="020B0604020202020204" pitchFamily="34" charset="0"/>
              </a:rPr>
              <a:t>их.</a:t>
            </a:r>
            <a:endParaRPr lang="ru-RU" sz="2800" dirty="0">
              <a:solidFill>
                <a:srgbClr val="002060"/>
              </a:solidFill>
              <a:latin typeface="Arial" panose="020B0604020202020204" pitchFamily="34" charset="0"/>
              <a:cs typeface="Arial" panose="020B0604020202020204" pitchFamily="34" charset="0"/>
            </a:endParaRPr>
          </a:p>
        </p:txBody>
      </p:sp>
      <p:sp>
        <p:nvSpPr>
          <p:cNvPr id="8" name="Rectangle 3"/>
          <p:cNvSpPr txBox="1">
            <a:spLocks noRot="1" noChangeArrowheads="1"/>
          </p:cNvSpPr>
          <p:nvPr/>
        </p:nvSpPr>
        <p:spPr>
          <a:xfrm>
            <a:off x="509451" y="1484313"/>
            <a:ext cx="8336099" cy="4824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endParaRPr lang="ru-RU" sz="2400" dirty="0" smtClean="0">
              <a:solidFill>
                <a:srgbClr val="FFF90F"/>
              </a:solidFill>
            </a:endParaRPr>
          </a:p>
        </p:txBody>
      </p:sp>
      <p:pic>
        <p:nvPicPr>
          <p:cNvPr id="3" name="Рисунок 2"/>
          <p:cNvPicPr>
            <a:picLocks noChangeAspect="1"/>
          </p:cNvPicPr>
          <p:nvPr/>
        </p:nvPicPr>
        <p:blipFill>
          <a:blip r:embed="rId3"/>
          <a:stretch>
            <a:fillRect/>
          </a:stretch>
        </p:blipFill>
        <p:spPr>
          <a:xfrm>
            <a:off x="7707084" y="1343819"/>
            <a:ext cx="4047355" cy="5105400"/>
          </a:xfrm>
          <a:prstGeom prst="rect">
            <a:avLst/>
          </a:prstGeom>
        </p:spPr>
      </p:pic>
    </p:spTree>
    <p:extLst>
      <p:ext uri="{BB962C8B-B14F-4D97-AF65-F5344CB8AC3E}">
        <p14:creationId xmlns:p14="http://schemas.microsoft.com/office/powerpoint/2010/main" val="11107022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1" y="365126"/>
            <a:ext cx="12061370" cy="601526"/>
          </a:xfrm>
        </p:spPr>
        <p:txBody>
          <a:bodyPr>
            <a:noAutofit/>
          </a:bodyPr>
          <a:lstStyle/>
          <a:p>
            <a:pPr algn="ctr"/>
            <a:r>
              <a:rPr lang="ru-RU" sz="4000" dirty="0" smtClean="0"/>
              <a:t>ГЛАВНЫЕ ГЕРОИ</a:t>
            </a:r>
            <a:endParaRPr lang="ru-RU" sz="4000" dirty="0"/>
          </a:p>
        </p:txBody>
      </p:sp>
      <p:sp>
        <p:nvSpPr>
          <p:cNvPr id="6" name="Text Box 9"/>
          <p:cNvSpPr txBox="1">
            <a:spLocks noChangeArrowheads="1"/>
          </p:cNvSpPr>
          <p:nvPr/>
        </p:nvSpPr>
        <p:spPr bwMode="auto">
          <a:xfrm>
            <a:off x="740979" y="1637397"/>
            <a:ext cx="6417467" cy="3970318"/>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algn="ctr"/>
            <a:r>
              <a:rPr lang="ru-RU" sz="2800" dirty="0">
                <a:solidFill>
                  <a:srgbClr val="002060"/>
                </a:solidFill>
                <a:latin typeface="Arial" panose="020B0604020202020204" pitchFamily="34" charset="0"/>
                <a:cs typeface="Arial" panose="020B0604020202020204" pitchFamily="34" charset="0"/>
              </a:rPr>
              <a:t>Главные герои – маленькие дети с уже недетским взглядом на жизнь. Равнодушное общество порождает маленьких жертв, как и случилось в повести. Вася, главный герой, знакомится с «детьми подземелья» - и его восприятие мира меняется в корне. Кульминация в произведении – эпизод с куклой.</a:t>
            </a:r>
          </a:p>
        </p:txBody>
      </p:sp>
      <p:sp>
        <p:nvSpPr>
          <p:cNvPr id="8" name="Rectangle 3"/>
          <p:cNvSpPr txBox="1">
            <a:spLocks noRot="1" noChangeArrowheads="1"/>
          </p:cNvSpPr>
          <p:nvPr/>
        </p:nvSpPr>
        <p:spPr>
          <a:xfrm>
            <a:off x="509451" y="1484313"/>
            <a:ext cx="8336099" cy="4824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endParaRPr lang="ru-RU" sz="2400" dirty="0" smtClean="0">
              <a:solidFill>
                <a:srgbClr val="FFF90F"/>
              </a:solidFill>
            </a:endParaRPr>
          </a:p>
        </p:txBody>
      </p:sp>
      <p:pic>
        <p:nvPicPr>
          <p:cNvPr id="4" name="Рисунок 3"/>
          <p:cNvPicPr>
            <a:picLocks noChangeAspect="1"/>
          </p:cNvPicPr>
          <p:nvPr/>
        </p:nvPicPr>
        <p:blipFill>
          <a:blip r:embed="rId3"/>
          <a:stretch>
            <a:fillRect/>
          </a:stretch>
        </p:blipFill>
        <p:spPr>
          <a:xfrm>
            <a:off x="7545718" y="1484313"/>
            <a:ext cx="4286769" cy="4494984"/>
          </a:xfrm>
          <a:prstGeom prst="rect">
            <a:avLst/>
          </a:prstGeom>
        </p:spPr>
      </p:pic>
    </p:spTree>
    <p:extLst>
      <p:ext uri="{BB962C8B-B14F-4D97-AF65-F5344CB8AC3E}">
        <p14:creationId xmlns:p14="http://schemas.microsoft.com/office/powerpoint/2010/main" val="40018642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1" y="365126"/>
            <a:ext cx="12061370" cy="601526"/>
          </a:xfrm>
        </p:spPr>
        <p:txBody>
          <a:bodyPr>
            <a:noAutofit/>
          </a:bodyPr>
          <a:lstStyle/>
          <a:p>
            <a:pPr algn="ctr"/>
            <a:r>
              <a:rPr lang="ru-RU" sz="4000" dirty="0" smtClean="0"/>
              <a:t>ИСТОРИЯ ДРУЖБЫ</a:t>
            </a:r>
            <a:endParaRPr lang="ru-RU" sz="4000" dirty="0"/>
          </a:p>
        </p:txBody>
      </p:sp>
      <p:sp>
        <p:nvSpPr>
          <p:cNvPr id="6" name="Text Box 9"/>
          <p:cNvSpPr txBox="1">
            <a:spLocks noChangeArrowheads="1"/>
          </p:cNvSpPr>
          <p:nvPr/>
        </p:nvSpPr>
        <p:spPr bwMode="auto">
          <a:xfrm>
            <a:off x="740979" y="1637397"/>
            <a:ext cx="6417467" cy="4401205"/>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algn="ctr"/>
            <a:r>
              <a:rPr lang="ru-RU" sz="2800" dirty="0">
                <a:solidFill>
                  <a:srgbClr val="002060"/>
                </a:solidFill>
                <a:latin typeface="Arial" panose="020B0604020202020204" pitchFamily="34" charset="0"/>
                <a:cs typeface="Arial" panose="020B0604020202020204" pitchFamily="34" charset="0"/>
              </a:rPr>
              <a:t>«Я бегом отправлялся через болото на гору, к часовне, предварительно наполнив карманы яблоками, которые я мог рвать в саду без запрета, и лакомствами, которые я сберегал всегда для своих новых друзей</a:t>
            </a:r>
            <a:r>
              <a:rPr lang="ru-RU" sz="2800" dirty="0" smtClean="0">
                <a:solidFill>
                  <a:srgbClr val="002060"/>
                </a:solidFill>
                <a:latin typeface="Arial" panose="020B0604020202020204" pitchFamily="34" charset="0"/>
                <a:cs typeface="Arial" panose="020B0604020202020204" pitchFamily="34" charset="0"/>
              </a:rPr>
              <a:t>».</a:t>
            </a:r>
          </a:p>
          <a:p>
            <a:pPr algn="ctr"/>
            <a:r>
              <a:rPr lang="ru-RU" sz="2800" b="1" dirty="0">
                <a:solidFill>
                  <a:srgbClr val="002060"/>
                </a:solidFill>
                <a:latin typeface="Arial" panose="020B0604020202020204" pitchFamily="34" charset="0"/>
                <a:cs typeface="Arial" panose="020B0604020202020204" pitchFamily="34" charset="0"/>
              </a:rPr>
              <a:t>Почему Вася был рад столь странной дружбе? Он – сын судьи и… нищие дети?</a:t>
            </a:r>
          </a:p>
        </p:txBody>
      </p:sp>
      <p:sp>
        <p:nvSpPr>
          <p:cNvPr id="8" name="Rectangle 3"/>
          <p:cNvSpPr txBox="1">
            <a:spLocks noRot="1" noChangeArrowheads="1"/>
          </p:cNvSpPr>
          <p:nvPr/>
        </p:nvSpPr>
        <p:spPr>
          <a:xfrm>
            <a:off x="509451" y="1484313"/>
            <a:ext cx="8336099" cy="4824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endParaRPr lang="ru-RU" sz="2400" dirty="0" smtClean="0">
              <a:solidFill>
                <a:srgbClr val="FFF90F"/>
              </a:solidFill>
            </a:endParaRPr>
          </a:p>
        </p:txBody>
      </p:sp>
      <p:pic>
        <p:nvPicPr>
          <p:cNvPr id="3" name="Рисунок 2"/>
          <p:cNvPicPr>
            <a:picLocks noChangeAspect="1"/>
          </p:cNvPicPr>
          <p:nvPr/>
        </p:nvPicPr>
        <p:blipFill>
          <a:blip r:embed="rId3"/>
          <a:stretch>
            <a:fillRect/>
          </a:stretch>
        </p:blipFill>
        <p:spPr>
          <a:xfrm>
            <a:off x="8212079" y="1637397"/>
            <a:ext cx="3319113" cy="4518243"/>
          </a:xfrm>
          <a:prstGeom prst="rect">
            <a:avLst/>
          </a:prstGeom>
        </p:spPr>
      </p:pic>
    </p:spTree>
    <p:extLst>
      <p:ext uri="{BB962C8B-B14F-4D97-AF65-F5344CB8AC3E}">
        <p14:creationId xmlns:p14="http://schemas.microsoft.com/office/powerpoint/2010/main" val="9560227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1" y="365126"/>
            <a:ext cx="12061370" cy="601526"/>
          </a:xfrm>
        </p:spPr>
        <p:txBody>
          <a:bodyPr>
            <a:noAutofit/>
          </a:bodyPr>
          <a:lstStyle/>
          <a:p>
            <a:pPr algn="ctr"/>
            <a:r>
              <a:rPr lang="ru-RU" sz="4000" dirty="0" smtClean="0"/>
              <a:t>НА СЦЕНУ ЯВЛЯЕТСЯ ПАН ТЫБУРЦИЙ</a:t>
            </a:r>
            <a:endParaRPr lang="ru-RU" sz="4000" dirty="0"/>
          </a:p>
        </p:txBody>
      </p:sp>
      <p:sp>
        <p:nvSpPr>
          <p:cNvPr id="6" name="Text Box 9"/>
          <p:cNvSpPr txBox="1">
            <a:spLocks noChangeArrowheads="1"/>
          </p:cNvSpPr>
          <p:nvPr/>
        </p:nvSpPr>
        <p:spPr bwMode="auto">
          <a:xfrm>
            <a:off x="378823" y="1841863"/>
            <a:ext cx="7406640" cy="3970318"/>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algn="ctr"/>
            <a:r>
              <a:rPr lang="ru-RU" sz="2800" dirty="0">
                <a:solidFill>
                  <a:srgbClr val="002060"/>
                </a:solidFill>
                <a:latin typeface="Arial" panose="020B0604020202020204" pitchFamily="34" charset="0"/>
                <a:cs typeface="Arial" panose="020B0604020202020204" pitchFamily="34" charset="0"/>
              </a:rPr>
              <a:t>Пан </a:t>
            </a:r>
            <a:r>
              <a:rPr lang="ru-RU" sz="2800" dirty="0" err="1">
                <a:solidFill>
                  <a:srgbClr val="002060"/>
                </a:solidFill>
                <a:latin typeface="Arial" panose="020B0604020202020204" pitchFamily="34" charset="0"/>
                <a:cs typeface="Arial" panose="020B0604020202020204" pitchFamily="34" charset="0"/>
              </a:rPr>
              <a:t>Тыбурций</a:t>
            </a:r>
            <a:r>
              <a:rPr lang="ru-RU" sz="2800" dirty="0">
                <a:solidFill>
                  <a:srgbClr val="002060"/>
                </a:solidFill>
                <a:latin typeface="Arial" panose="020B0604020202020204" pitchFamily="34" charset="0"/>
                <a:cs typeface="Arial" panose="020B0604020202020204" pitchFamily="34" charset="0"/>
              </a:rPr>
              <a:t> – нищий бродяга, мужчина средних лет, приемный отец </a:t>
            </a:r>
            <a:r>
              <a:rPr lang="ru-RU" sz="2800" dirty="0" err="1">
                <a:solidFill>
                  <a:srgbClr val="002060"/>
                </a:solidFill>
                <a:latin typeface="Arial" panose="020B0604020202020204" pitchFamily="34" charset="0"/>
                <a:cs typeface="Arial" panose="020B0604020202020204" pitchFamily="34" charset="0"/>
              </a:rPr>
              <a:t>Валека</a:t>
            </a:r>
            <a:r>
              <a:rPr lang="ru-RU" sz="2800" dirty="0">
                <a:solidFill>
                  <a:srgbClr val="002060"/>
                </a:solidFill>
                <a:latin typeface="Arial" panose="020B0604020202020204" pitchFamily="34" charset="0"/>
                <a:cs typeface="Arial" panose="020B0604020202020204" pitchFamily="34" charset="0"/>
              </a:rPr>
              <a:t> и Маруси. </a:t>
            </a:r>
            <a:r>
              <a:rPr lang="ru-RU" sz="2800" dirty="0" err="1">
                <a:solidFill>
                  <a:srgbClr val="002060"/>
                </a:solidFill>
                <a:latin typeface="Arial" panose="020B0604020202020204" pitchFamily="34" charset="0"/>
                <a:cs typeface="Arial" panose="020B0604020202020204" pitchFamily="34" charset="0"/>
              </a:rPr>
              <a:t>Тыбурций</a:t>
            </a:r>
            <a:r>
              <a:rPr lang="ru-RU" sz="2800" dirty="0">
                <a:solidFill>
                  <a:srgbClr val="002060"/>
                </a:solidFill>
                <a:latin typeface="Arial" panose="020B0604020202020204" pitchFamily="34" charset="0"/>
                <a:cs typeface="Arial" panose="020B0604020202020204" pitchFamily="34" charset="0"/>
              </a:rPr>
              <a:t> очень любит своих детей. Он зарабатывает на жизнь тем, что развлекает народ в кабаках. Также он ворует еду, чтобы прокормить семью. </a:t>
            </a:r>
            <a:r>
              <a:rPr lang="ru-RU" sz="2800" dirty="0" err="1">
                <a:solidFill>
                  <a:srgbClr val="002060"/>
                </a:solidFill>
                <a:latin typeface="Arial" panose="020B0604020202020204" pitchFamily="34" charset="0"/>
                <a:cs typeface="Arial" panose="020B0604020202020204" pitchFamily="34" charset="0"/>
              </a:rPr>
              <a:t>Тыбурций</a:t>
            </a:r>
            <a:r>
              <a:rPr lang="ru-RU" sz="2800" dirty="0">
                <a:solidFill>
                  <a:srgbClr val="002060"/>
                </a:solidFill>
                <a:latin typeface="Arial" panose="020B0604020202020204" pitchFamily="34" charset="0"/>
                <a:cs typeface="Arial" panose="020B0604020202020204" pitchFamily="34" charset="0"/>
              </a:rPr>
              <a:t>  – умный и образованный человек. У него темное прошлое, о котором никто ничего не знает</a:t>
            </a:r>
            <a:r>
              <a:rPr lang="ru-RU" sz="2800" dirty="0" smtClean="0">
                <a:solidFill>
                  <a:srgbClr val="002060"/>
                </a:solidFill>
                <a:latin typeface="Arial" panose="020B0604020202020204" pitchFamily="34" charset="0"/>
                <a:cs typeface="Arial" panose="020B0604020202020204" pitchFamily="34" charset="0"/>
              </a:rPr>
              <a:t>.</a:t>
            </a:r>
            <a:endParaRPr lang="ru-RU" sz="2800" dirty="0">
              <a:solidFill>
                <a:srgbClr val="002060"/>
              </a:solidFill>
              <a:latin typeface="Arial" panose="020B0604020202020204" pitchFamily="34" charset="0"/>
              <a:cs typeface="Arial" panose="020B0604020202020204" pitchFamily="34" charset="0"/>
            </a:endParaRPr>
          </a:p>
        </p:txBody>
      </p:sp>
      <p:sp>
        <p:nvSpPr>
          <p:cNvPr id="8" name="Rectangle 3"/>
          <p:cNvSpPr txBox="1">
            <a:spLocks noRot="1" noChangeArrowheads="1"/>
          </p:cNvSpPr>
          <p:nvPr/>
        </p:nvSpPr>
        <p:spPr>
          <a:xfrm>
            <a:off x="509451" y="1484313"/>
            <a:ext cx="8336099" cy="4824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endParaRPr lang="ru-RU" sz="2400" dirty="0" smtClean="0">
              <a:solidFill>
                <a:srgbClr val="FFF90F"/>
              </a:solidFill>
            </a:endParaRPr>
          </a:p>
        </p:txBody>
      </p:sp>
      <p:pic>
        <p:nvPicPr>
          <p:cNvPr id="3" name="Рисунок 2"/>
          <p:cNvPicPr>
            <a:picLocks noChangeAspect="1"/>
          </p:cNvPicPr>
          <p:nvPr/>
        </p:nvPicPr>
        <p:blipFill>
          <a:blip r:embed="rId3"/>
          <a:stretch>
            <a:fillRect/>
          </a:stretch>
        </p:blipFill>
        <p:spPr>
          <a:xfrm>
            <a:off x="8392303" y="1366459"/>
            <a:ext cx="3401863" cy="5060119"/>
          </a:xfrm>
          <a:prstGeom prst="rect">
            <a:avLst/>
          </a:prstGeom>
        </p:spPr>
      </p:pic>
    </p:spTree>
    <p:extLst>
      <p:ext uri="{BB962C8B-B14F-4D97-AF65-F5344CB8AC3E}">
        <p14:creationId xmlns:p14="http://schemas.microsoft.com/office/powerpoint/2010/main" val="13933767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16605" y="428701"/>
            <a:ext cx="306807" cy="631226"/>
          </a:xfrm>
          <a:prstGeom prst="rect">
            <a:avLst/>
          </a:prstGeom>
        </p:spPr>
        <p:txBody>
          <a:bodyPr wrap="none" lIns="89309" tIns="44654" rIns="89309" bIns="44654">
            <a:spAutoFit/>
          </a:bodyPr>
          <a:lstStyle/>
          <a:p>
            <a:r>
              <a:rPr lang="ru-RU" sz="3516" b="1" spc="11" dirty="0" smtClean="0">
                <a:solidFill>
                  <a:schemeClr val="bg1"/>
                </a:solidFill>
                <a:latin typeface="Arial" pitchFamily="34" charset="0"/>
                <a:cs typeface="Arial" pitchFamily="34" charset="0"/>
              </a:rPr>
              <a:t> </a:t>
            </a:r>
            <a:endParaRPr lang="ru-RU" sz="3516" dirty="0">
              <a:solidFill>
                <a:schemeClr val="bg1"/>
              </a:solidFill>
            </a:endParaRPr>
          </a:p>
        </p:txBody>
      </p:sp>
      <p:sp>
        <p:nvSpPr>
          <p:cNvPr id="2" name="Заголовок 1"/>
          <p:cNvSpPr>
            <a:spLocks noGrp="1"/>
          </p:cNvSpPr>
          <p:nvPr>
            <p:ph type="title"/>
          </p:nvPr>
        </p:nvSpPr>
        <p:spPr>
          <a:xfrm>
            <a:off x="1" y="365126"/>
            <a:ext cx="12061370" cy="601526"/>
          </a:xfrm>
        </p:spPr>
        <p:txBody>
          <a:bodyPr>
            <a:noAutofit/>
          </a:bodyPr>
          <a:lstStyle/>
          <a:p>
            <a:pPr algn="ctr"/>
            <a:r>
              <a:rPr lang="ru-RU" sz="4000" dirty="0" smtClean="0"/>
              <a:t>ДЕТИ ПАНА ТЫБУРЦИЯ</a:t>
            </a:r>
            <a:endParaRPr lang="ru-RU" sz="4000" dirty="0"/>
          </a:p>
        </p:txBody>
      </p:sp>
      <p:sp>
        <p:nvSpPr>
          <p:cNvPr id="6" name="Text Box 9"/>
          <p:cNvSpPr txBox="1">
            <a:spLocks noChangeArrowheads="1"/>
          </p:cNvSpPr>
          <p:nvPr/>
        </p:nvSpPr>
        <p:spPr bwMode="auto">
          <a:xfrm>
            <a:off x="1201783" y="1734207"/>
            <a:ext cx="6554851" cy="3539430"/>
          </a:xfrm>
          <a:prstGeom prst="rect">
            <a:avLst/>
          </a:prstGeom>
          <a:solidFill>
            <a:schemeClr val="accent1">
              <a:lumMod val="20000"/>
              <a:lumOff val="80000"/>
            </a:schemeClr>
          </a:solidFill>
          <a:ln w="19050" algn="ctr">
            <a:solidFill>
              <a:srgbClr val="800000"/>
            </a:solidFill>
            <a:miter lim="800000"/>
            <a:headEnd/>
            <a:tailEnd/>
          </a:ln>
          <a:effectLst/>
        </p:spPr>
        <p:txBody>
          <a:bodyPr wrap="square">
            <a:spAutoFit/>
          </a:bodyPr>
          <a:lstStyle/>
          <a:p>
            <a:pPr algn="ctr"/>
            <a:r>
              <a:rPr lang="ru-RU" sz="3200" dirty="0">
                <a:solidFill>
                  <a:srgbClr val="002060"/>
                </a:solidFill>
                <a:latin typeface="Arial" panose="020B0604020202020204" pitchFamily="34" charset="0"/>
                <a:cs typeface="Arial" panose="020B0604020202020204" pitchFamily="34" charset="0"/>
              </a:rPr>
              <a:t>«Никто не знал также, откуда у пана </a:t>
            </a:r>
            <a:r>
              <a:rPr lang="ru-RU" sz="3200" dirty="0" err="1">
                <a:solidFill>
                  <a:srgbClr val="002060"/>
                </a:solidFill>
                <a:latin typeface="Arial" panose="020B0604020202020204" pitchFamily="34" charset="0"/>
                <a:cs typeface="Arial" panose="020B0604020202020204" pitchFamily="34" charset="0"/>
              </a:rPr>
              <a:t>Тыбурция</a:t>
            </a:r>
            <a:r>
              <a:rPr lang="ru-RU" sz="3200" dirty="0">
                <a:solidFill>
                  <a:srgbClr val="002060"/>
                </a:solidFill>
                <a:latin typeface="Arial" panose="020B0604020202020204" pitchFamily="34" charset="0"/>
                <a:cs typeface="Arial" panose="020B0604020202020204" pitchFamily="34" charset="0"/>
              </a:rPr>
              <a:t> явились  дети,   а  между тем  факт стоял  налицо,  даже два факта: мальчик лет семи, </a:t>
            </a:r>
            <a:r>
              <a:rPr lang="ru-RU" sz="3200" dirty="0" smtClean="0">
                <a:solidFill>
                  <a:srgbClr val="002060"/>
                </a:solidFill>
                <a:latin typeface="Arial" panose="020B0604020202020204" pitchFamily="34" charset="0"/>
                <a:cs typeface="Arial" panose="020B0604020202020204" pitchFamily="34" charset="0"/>
              </a:rPr>
              <a:t>но </a:t>
            </a:r>
            <a:r>
              <a:rPr lang="ru-RU" sz="3200" dirty="0">
                <a:solidFill>
                  <a:srgbClr val="002060"/>
                </a:solidFill>
                <a:latin typeface="Arial" panose="020B0604020202020204" pitchFamily="34" charset="0"/>
                <a:cs typeface="Arial" panose="020B0604020202020204" pitchFamily="34" charset="0"/>
              </a:rPr>
              <a:t>рослый и развитой не по летам, и </a:t>
            </a:r>
            <a:r>
              <a:rPr lang="ru-RU" sz="3200" dirty="0" smtClean="0">
                <a:solidFill>
                  <a:srgbClr val="002060"/>
                </a:solidFill>
                <a:latin typeface="Arial" panose="020B0604020202020204" pitchFamily="34" charset="0"/>
                <a:cs typeface="Arial" panose="020B0604020202020204" pitchFamily="34" charset="0"/>
              </a:rPr>
              <a:t>маленькая   </a:t>
            </a:r>
            <a:r>
              <a:rPr lang="ru-RU" sz="3200" dirty="0">
                <a:solidFill>
                  <a:srgbClr val="002060"/>
                </a:solidFill>
                <a:latin typeface="Arial" panose="020B0604020202020204" pitchFamily="34" charset="0"/>
                <a:cs typeface="Arial" panose="020B0604020202020204" pitchFamily="34" charset="0"/>
              </a:rPr>
              <a:t>трёхлетняя </a:t>
            </a:r>
            <a:r>
              <a:rPr lang="ru-RU" sz="3200" dirty="0" smtClean="0">
                <a:solidFill>
                  <a:srgbClr val="002060"/>
                </a:solidFill>
                <a:latin typeface="Arial" panose="020B0604020202020204" pitchFamily="34" charset="0"/>
                <a:cs typeface="Arial" panose="020B0604020202020204" pitchFamily="34" charset="0"/>
              </a:rPr>
              <a:t>девочка</a:t>
            </a:r>
            <a:r>
              <a:rPr lang="ru-RU" sz="3200" dirty="0">
                <a:solidFill>
                  <a:srgbClr val="002060"/>
                </a:solidFill>
                <a:latin typeface="Arial" panose="020B0604020202020204" pitchFamily="34" charset="0"/>
                <a:cs typeface="Arial" panose="020B0604020202020204" pitchFamily="34" charset="0"/>
              </a:rPr>
              <a:t>». </a:t>
            </a:r>
          </a:p>
        </p:txBody>
      </p:sp>
      <p:sp>
        <p:nvSpPr>
          <p:cNvPr id="8" name="Rectangle 3"/>
          <p:cNvSpPr txBox="1">
            <a:spLocks noRot="1" noChangeArrowheads="1"/>
          </p:cNvSpPr>
          <p:nvPr/>
        </p:nvSpPr>
        <p:spPr>
          <a:xfrm>
            <a:off x="509451" y="1484313"/>
            <a:ext cx="8336099" cy="4824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endParaRPr lang="ru-RU" sz="2400" dirty="0" smtClean="0">
              <a:solidFill>
                <a:srgbClr val="FFF90F"/>
              </a:solidFill>
            </a:endParaRPr>
          </a:p>
        </p:txBody>
      </p:sp>
      <p:pic>
        <p:nvPicPr>
          <p:cNvPr id="4" name="Рисунок 3"/>
          <p:cNvPicPr>
            <a:picLocks noChangeAspect="1"/>
          </p:cNvPicPr>
          <p:nvPr/>
        </p:nvPicPr>
        <p:blipFill rotWithShape="1">
          <a:blip r:embed="rId3"/>
          <a:srcRect r="40613"/>
          <a:stretch/>
        </p:blipFill>
        <p:spPr>
          <a:xfrm>
            <a:off x="8377517" y="1324769"/>
            <a:ext cx="3133165" cy="5143500"/>
          </a:xfrm>
          <a:prstGeom prst="rect">
            <a:avLst/>
          </a:prstGeom>
        </p:spPr>
      </p:pic>
    </p:spTree>
    <p:extLst>
      <p:ext uri="{BB962C8B-B14F-4D97-AF65-F5344CB8AC3E}">
        <p14:creationId xmlns:p14="http://schemas.microsoft.com/office/powerpoint/2010/main" val="368625573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10936</TotalTime>
  <Words>1304</Words>
  <Application>Microsoft Office PowerPoint</Application>
  <PresentationFormat>Широкоэкранный</PresentationFormat>
  <Paragraphs>151</Paragraphs>
  <Slides>25</Slides>
  <Notes>24</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25</vt:i4>
      </vt:variant>
    </vt:vector>
  </HeadingPairs>
  <TitlesOfParts>
    <vt:vector size="30" baseType="lpstr">
      <vt:lpstr>Arial</vt:lpstr>
      <vt:lpstr>Calibri</vt:lpstr>
      <vt:lpstr>Calibri Light</vt:lpstr>
      <vt:lpstr>Wingdings</vt:lpstr>
      <vt:lpstr>Тема Office</vt:lpstr>
      <vt:lpstr>Презентация PowerPoint</vt:lpstr>
      <vt:lpstr>ПОВТОРЕНИЕ</vt:lpstr>
      <vt:lpstr>ПРОВЕРЬТЕ СЕБЯ!</vt:lpstr>
      <vt:lpstr>«ДУРНОЕ ОБЩЕСТВО»</vt:lpstr>
      <vt:lpstr>«ДУРНОЕ ОБЩЕСТВО»</vt:lpstr>
      <vt:lpstr>ГЛАВНЫЕ ГЕРОИ</vt:lpstr>
      <vt:lpstr>ИСТОРИЯ ДРУЖБЫ</vt:lpstr>
      <vt:lpstr>НА СЦЕНУ ЯВЛЯЕТСЯ ПАН ТЫБУРЦИЙ</vt:lpstr>
      <vt:lpstr>ДЕТИ ПАНА ТЫБУРЦИЯ</vt:lpstr>
      <vt:lpstr>ВАЛЕК</vt:lpstr>
      <vt:lpstr>МАРУСЯ</vt:lpstr>
      <vt:lpstr>СРАВНИТЕ ДЕВОЧЕК</vt:lpstr>
      <vt:lpstr>ЯНУШ</vt:lpstr>
      <vt:lpstr>КУКЛА СОТВОРИЛА ЧУДО</vt:lpstr>
      <vt:lpstr>ВОЗВРАЩЕНИЕ КУКЛЫ</vt:lpstr>
      <vt:lpstr>ИСТОРИЯ С КУКЛОЙ</vt:lpstr>
      <vt:lpstr>СЕРЫЙ КАМЕНЬ ВЫСОСАЛ ИЗ НЕЁ ЖИЗНЬ</vt:lpstr>
      <vt:lpstr>УРОКИ МИЛОСЕРДИЯ И ЛЮБВИ К ЛЮДЯМ</vt:lpstr>
      <vt:lpstr>ИЗМЕНЕНИЯ В ВАСЕ</vt:lpstr>
      <vt:lpstr>ТЕМА</vt:lpstr>
      <vt:lpstr>ПРОБЛЕМА</vt:lpstr>
      <vt:lpstr>ОСНОВНАЯ ИДЕЯ</vt:lpstr>
      <vt:lpstr>ГЛАВНАЯ МЫСЛЬ ПОВЕСТИ</vt:lpstr>
      <vt:lpstr>ЧЕМУ УЧИТЬ ПОВЕСТЬ?</vt:lpstr>
      <vt:lpstr>ЗАДАНИЕ ДЛЯ САМОСТОЯТЕЛЬНОЙ РАБОТЫ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Lenova 330 pro A6</cp:lastModifiedBy>
  <cp:revision>433</cp:revision>
  <dcterms:created xsi:type="dcterms:W3CDTF">2020-09-22T15:24:01Z</dcterms:created>
  <dcterms:modified xsi:type="dcterms:W3CDTF">2020-12-22T05:37:32Z</dcterms:modified>
</cp:coreProperties>
</file>