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74" r:id="rId4"/>
    <p:sldId id="415" r:id="rId5"/>
    <p:sldId id="424" r:id="rId6"/>
    <p:sldId id="425" r:id="rId7"/>
    <p:sldId id="426" r:id="rId8"/>
    <p:sldId id="423" r:id="rId9"/>
    <p:sldId id="427" r:id="rId10"/>
    <p:sldId id="429" r:id="rId11"/>
    <p:sldId id="437" r:id="rId12"/>
    <p:sldId id="436" r:id="rId13"/>
    <p:sldId id="438" r:id="rId14"/>
    <p:sldId id="439" r:id="rId15"/>
    <p:sldId id="440" r:id="rId16"/>
    <p:sldId id="441" r:id="rId17"/>
    <p:sldId id="428" r:id="rId18"/>
    <p:sldId id="430" r:id="rId19"/>
    <p:sldId id="431" r:id="rId20"/>
    <p:sldId id="432" r:id="rId21"/>
    <p:sldId id="433" r:id="rId22"/>
    <p:sldId id="41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0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8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32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2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0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9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55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4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0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76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8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4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6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3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4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2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boz.obozrevatel.com/files/NewsPhoto/2008/05/16/237652/88163_image_larg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824133"/>
            <a:ext cx="6820135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К.М.Станюкович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«Человек за </a:t>
            </a:r>
          </a:p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ортом»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6370" y="3295781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4" descr="https://litmy.ru/uploads/posts/2020-01/1579268051_chelovek-za-bortom-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86" y="2346314"/>
            <a:ext cx="2933847" cy="43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554646"/>
            <a:ext cx="716021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клипере служил молодой матрос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Команда любила его за душевные песни и доброту. Там же служил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забитое, презираемое существо. У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матроса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Игнатова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пропали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деньги, и подозрения пали на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он и раньше приворовывал.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воровстве не сознался. Во время дежурства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предложил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свои деньги, чтоб он их отдал, прекратились бы издевательства над ним. Благородство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потрясло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Однажды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случайно упал за борт.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схватил буек, бросился за ним и спас.</a:t>
            </a:r>
          </a:p>
        </p:txBody>
      </p:sp>
      <p:pic>
        <p:nvPicPr>
          <p:cNvPr id="3076" name="Picture 4" descr="https://litmy.ru/uploads/posts/2020-01/1579268051_chelovek-za-bortom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45" y="1379620"/>
            <a:ext cx="3396768" cy="50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554646"/>
            <a:ext cx="7733652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носовая часть верхней палубы до передней мачты,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фок-мачты.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Клипер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трехмачтовый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военный корабль, отличающийся исключительной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скоростью.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Альбатрос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большая морская птица.</a:t>
            </a:r>
          </a:p>
          <a:p>
            <a:pPr lvl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Баталёр-унтер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Офицер, заведующий денежным, вещевым и пищевым делом.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8813282" y="1801449"/>
            <a:ext cx="2538700" cy="3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8" y="1332854"/>
            <a:ext cx="796662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Боцман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старший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унтер-офицер, ведающий судовыми работами и отвечающий за чистоту на корабле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Глумиться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злобно и оскорбительно издеваться.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Кантонист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солдатский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сын, в соответствии с крепостным правом с рождения принадлежит Военному ведомству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Лечь в дрейф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остановить движение корабля.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прибор для определения глубины моря.</a:t>
            </a: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8813282" y="1801449"/>
            <a:ext cx="2538700" cy="3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8" y="1332854"/>
            <a:ext cx="796662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Пассат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постоянным направлением, дующий из субтропиков к экватору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Подшкипер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заведующий имуществом корабля.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приспособление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помощи которого можно измерять площадь паруса.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Тенор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высокий мужской голос.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Узел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единица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 скорости корабля.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 и грот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прямые паруса на первой и второй мачтах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мачта – передняя мачта корабля.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8813282" y="1801449"/>
            <a:ext cx="2538700" cy="3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ГЕРОИ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18045"/>
              </p:ext>
            </p:extLst>
          </p:nvPr>
        </p:nvGraphicFramePr>
        <p:xfrm>
          <a:off x="464456" y="1332854"/>
          <a:ext cx="11391746" cy="5284226"/>
        </p:xfrm>
        <a:graphic>
          <a:graphicData uri="http://schemas.openxmlformats.org/drawingml/2006/table">
            <a:tbl>
              <a:tblPr/>
              <a:tblGrid>
                <a:gridCol w="2846931">
                  <a:extLst>
                    <a:ext uri="{9D8B030D-6E8A-4147-A177-3AD203B41FA5}">
                      <a16:colId xmlns:a16="http://schemas.microsoft.com/office/drawing/2014/main" val="2958214739"/>
                    </a:ext>
                  </a:extLst>
                </a:gridCol>
                <a:gridCol w="2848942">
                  <a:extLst>
                    <a:ext uri="{9D8B030D-6E8A-4147-A177-3AD203B41FA5}">
                      <a16:colId xmlns:a16="http://schemas.microsoft.com/office/drawing/2014/main" val="3608592900"/>
                    </a:ext>
                  </a:extLst>
                </a:gridCol>
                <a:gridCol w="2846931">
                  <a:extLst>
                    <a:ext uri="{9D8B030D-6E8A-4147-A177-3AD203B41FA5}">
                      <a16:colId xmlns:a16="http://schemas.microsoft.com/office/drawing/2014/main" val="2368269079"/>
                    </a:ext>
                  </a:extLst>
                </a:gridCol>
                <a:gridCol w="2848942">
                  <a:extLst>
                    <a:ext uri="{9D8B030D-6E8A-4147-A177-3AD203B41FA5}">
                      <a16:colId xmlns:a16="http://schemas.microsoft.com/office/drawing/2014/main" val="4147431380"/>
                    </a:ext>
                  </a:extLst>
                </a:gridCol>
              </a:tblGrid>
              <a:tr h="381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оценки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Шутиков</a:t>
                      </a:r>
                      <a:endParaRPr kumimoji="0" lang="ru-RU" alt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Игнатьич</a:t>
                      </a:r>
                      <a:endParaRPr kumimoji="0" lang="ru-RU" alt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Прохор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33159"/>
                  </a:ext>
                </a:extLst>
              </a:tr>
              <a:tr h="45831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«Это была одна из редких, счастливых, </a:t>
                      </a:r>
                      <a:r>
                        <a:rPr kumimoji="0" lang="ru-RU" altLang="ru-RU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жизнерадостных </a:t>
                      </a: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натур, при виде которых невольно делается </a:t>
                      </a:r>
                      <a:r>
                        <a:rPr kumimoji="0" lang="ru-RU" altLang="ru-RU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светлее и радостнее на душе. </a:t>
                      </a: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Такие люди какие-то прирожденные </a:t>
                      </a:r>
                      <a:r>
                        <a:rPr kumimoji="0" lang="ru-RU" altLang="ru-RU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философы-оптимисты»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«…был </a:t>
                      </a:r>
                      <a:r>
                        <a:rPr kumimoji="0" lang="ru-RU" altLang="ru-RU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прижимистым</a:t>
                      </a: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kumimoji="0" lang="ru-RU" altLang="ru-RU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жадным </a:t>
                      </a: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деньгам человеком»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«Он копил деньги, копил их упорно»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«был самым последним матросом», «отчаянный трус…лентяй и лодырь»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5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0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АВТОРСКАЯ ОЦЕНКА ГЕРОЕВ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40836"/>
              </p:ext>
            </p:extLst>
          </p:nvPr>
        </p:nvGraphicFramePr>
        <p:xfrm>
          <a:off x="464456" y="1825625"/>
          <a:ext cx="11314256" cy="4621670"/>
        </p:xfrm>
        <a:graphic>
          <a:graphicData uri="http://schemas.openxmlformats.org/drawingml/2006/table">
            <a:tbl>
              <a:tblPr/>
              <a:tblGrid>
                <a:gridCol w="2827567">
                  <a:extLst>
                    <a:ext uri="{9D8B030D-6E8A-4147-A177-3AD203B41FA5}">
                      <a16:colId xmlns:a16="http://schemas.microsoft.com/office/drawing/2014/main" val="1965803277"/>
                    </a:ext>
                  </a:extLst>
                </a:gridCol>
                <a:gridCol w="2829562">
                  <a:extLst>
                    <a:ext uri="{9D8B030D-6E8A-4147-A177-3AD203B41FA5}">
                      <a16:colId xmlns:a16="http://schemas.microsoft.com/office/drawing/2014/main" val="217511939"/>
                    </a:ext>
                  </a:extLst>
                </a:gridCol>
                <a:gridCol w="2827565">
                  <a:extLst>
                    <a:ext uri="{9D8B030D-6E8A-4147-A177-3AD203B41FA5}">
                      <a16:colId xmlns:a16="http://schemas.microsoft.com/office/drawing/2014/main" val="3510921048"/>
                    </a:ext>
                  </a:extLst>
                </a:gridCol>
                <a:gridCol w="2829562">
                  <a:extLst>
                    <a:ext uri="{9D8B030D-6E8A-4147-A177-3AD203B41FA5}">
                      <a16:colId xmlns:a16="http://schemas.microsoft.com/office/drawing/2014/main" val="92344539"/>
                    </a:ext>
                  </a:extLst>
                </a:gridCol>
              </a:tblGrid>
              <a:tr h="4621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Авторская оценка. Как выражается?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«Все его любили, и он всех, казалось, любил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Шутиков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«…лицо…было искажено отчаяньем </a:t>
                      </a:r>
                      <a:r>
                        <a:rPr kumimoji="0" lang="ru-RU" alt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скряги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…», «обнаружив </a:t>
                      </a:r>
                      <a:r>
                        <a:rPr kumimoji="0" lang="ru-RU" alt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кулацкую, скаредную натуру»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«занимался такими делишками»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(Игнатов)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 рассказывает как посторонний, не давая 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Прошка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95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ГЕРОЕВ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53083"/>
              </p:ext>
            </p:extLst>
          </p:nvPr>
        </p:nvGraphicFramePr>
        <p:xfrm>
          <a:off x="464458" y="1190247"/>
          <a:ext cx="11205767" cy="5148561"/>
        </p:xfrm>
        <a:graphic>
          <a:graphicData uri="http://schemas.openxmlformats.org/drawingml/2006/table">
            <a:tbl>
              <a:tblPr/>
              <a:tblGrid>
                <a:gridCol w="2800454">
                  <a:extLst>
                    <a:ext uri="{9D8B030D-6E8A-4147-A177-3AD203B41FA5}">
                      <a16:colId xmlns:a16="http://schemas.microsoft.com/office/drawing/2014/main" val="3160731160"/>
                    </a:ext>
                  </a:extLst>
                </a:gridCol>
                <a:gridCol w="2802430">
                  <a:extLst>
                    <a:ext uri="{9D8B030D-6E8A-4147-A177-3AD203B41FA5}">
                      <a16:colId xmlns:a16="http://schemas.microsoft.com/office/drawing/2014/main" val="3682167224"/>
                    </a:ext>
                  </a:extLst>
                </a:gridCol>
                <a:gridCol w="2800453">
                  <a:extLst>
                    <a:ext uri="{9D8B030D-6E8A-4147-A177-3AD203B41FA5}">
                      <a16:colId xmlns:a16="http://schemas.microsoft.com/office/drawing/2014/main" val="2732513157"/>
                    </a:ext>
                  </a:extLst>
                </a:gridCol>
                <a:gridCol w="2802430">
                  <a:extLst>
                    <a:ext uri="{9D8B030D-6E8A-4147-A177-3AD203B41FA5}">
                      <a16:colId xmlns:a16="http://schemas.microsoft.com/office/drawing/2014/main" val="3532978312"/>
                    </a:ext>
                  </a:extLst>
                </a:gridCol>
              </a:tblGrid>
              <a:tr h="12114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СПРАВЕДЛИВОСТЬ по отношению к воровству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329013"/>
                  </a:ext>
                </a:extLst>
              </a:tr>
              <a:tr h="3937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героев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«приводил всех в восторг», «забираясь в самую душу чарующей искренностью и теплотой», «за самое нутро хватает»,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«вызывая невольную улыбку на лицах»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«…матросы, недовольные, …более с испуганным видом, чем с сочувствием…»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«Все им помыкали»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«Всякий…мог безнаказанно обругать его, ударить…поглумиться над ним»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02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 - ПРОШКА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2" y="1498818"/>
            <a:ext cx="60443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- матрос, которого товарищи прозвали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Прошка-гальюнщик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ни в ком не находил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сочувстсвия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потому что не соблюдал традиций флотского товарищества, спустя рукава относился к службе. И ещё он был нечист на руку.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смирился со своим положением изгоя, покорно терпел издевательства и даже побои. </a:t>
            </a:r>
          </a:p>
        </p:txBody>
      </p:sp>
      <p:pic>
        <p:nvPicPr>
          <p:cNvPr id="2050" name="Picture 2" descr="https://img-fotki.yandex.ru/get/9065/23308995.49/0_8c618_2992179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95" y="1323669"/>
            <a:ext cx="4355023" cy="51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МИЛОСЕРДИЕ И СОСТРАДАНИЕ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2" y="1498818"/>
            <a:ext cx="60443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показывает, как милосердие и сострадание могут изменить человека. Матрос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заступился за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когда того в очередной раз обвинили в краже денег.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до глубины души растроган человеческим к себе отношением, и особенно тем, что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искренне верит в его невиновность.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30" y="1498818"/>
            <a:ext cx="3755937" cy="50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ПОВОРОТНЫЙ ЭПИЗОД В СУДЬБЕ МАТРОСА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2" y="1498818"/>
            <a:ext cx="633880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раскаивается в содеянном и возвращает украденные деньги. Этот эпизод стал поворотным в судьбе матроса. Он старался оправдать доверие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проявлял по отношению к нему безграничную преданность, потому что покровительство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позволило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впервые почувствовать себя человеком.</a:t>
            </a:r>
          </a:p>
        </p:txBody>
      </p:sp>
      <p:pic>
        <p:nvPicPr>
          <p:cNvPr id="7" name="Рисунок 6" descr="професс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96" y="1370311"/>
            <a:ext cx="3925203" cy="49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713015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Автор морских рассказов и повестей.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«Айвазовский слова».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Отличительные особенности поэтики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К.М.Станюковича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История создания.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Работа по рассказу «Человек за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бортом». 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73" y="3068378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КУЛЬМИНАЦИЯ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2" y="1554645"/>
            <a:ext cx="853956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Кульминацией рассказа является эпизод, когда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сорвался и оказался в открытом море, 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раздумывая, прыгнул вслед за ним и помог ему продержаться на воде, пока не пришла шлюпка. Это был настоящий подвиг, которого от него никто не ожидал. Матрос стал героем дня. С тех пор его перестали звать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Прошкой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величали Прохором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Житиным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3" name="AutoShape 2" descr="C:\Users\%D0%9F%D0%BE%D0%BB%D1%8C%D0%B7%D0%BE%D0%B2%D0%B0%D1%82%D0%B5%D0%BB%D1%8C\Desktop\%D0%9D%D0%BE%D0%B2%D0%B0%D1%8F %D0%BF%D0%B0%D0%BF%D0%BA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1204386" cy="12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97" y="3070754"/>
            <a:ext cx="2619972" cy="33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ПРЯМОЙ И ПЕРЕНОСНЫЙ СМЫСЛ НАЗВАНИЯ РАССКАЗА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735809"/>
            <a:ext cx="672626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рассказа содержит два смысловых аспекта. Это и традиционный для моряков крик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«Человек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бортом!»,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надо немедленно оказывать помощь, и утверждение человеческого, нравственного начала в главном герое произведения.</a:t>
            </a:r>
          </a:p>
        </p:txBody>
      </p:sp>
      <p:pic>
        <p:nvPicPr>
          <p:cNvPr id="7" name="Рисунок 3" descr="Айваз8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71" y="1374832"/>
            <a:ext cx="4217809" cy="52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kbimages1-a.akamaihd.net/ce7fee02-bd88-41a0-b3cd-32cdb6486bb0/1200/1200/False/J8i3jhCzdzSvEnQFwx_9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8" y="1890792"/>
            <a:ext cx="2680908" cy="39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Выделите в тексте портретную характеристику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Шутикова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Что в его внешности и характере привлекало матросов?  </a:t>
            </a: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5188067" y="3865417"/>
            <a:ext cx="1715899" cy="26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43551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АВТОР МОРСКИХ РАССКАЗОВ И ПОВЕСТЕЙ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7576457" cy="5007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всем многообразии творчества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вошел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историю литературы прежде всего как автор морских рассказов и повестей. Прекрасно знавший море и моряков, он первым в русской литературе сумел достоверно и ярко изобразить жизнь «тружеников моря» во всех подробностях, раскрыть душу русского матроса. Его произведения оказали самое сильное воздействие на развитие морской темы в русской литературе.</a:t>
            </a:r>
          </a:p>
        </p:txBody>
      </p:sp>
      <p:pic>
        <p:nvPicPr>
          <p:cNvPr id="8" name="i-main-pic" descr="Картинка 36 из 9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7" r="24567" b="1891"/>
          <a:stretch>
            <a:fillRect/>
          </a:stretch>
        </p:blipFill>
        <p:spPr bwMode="auto">
          <a:xfrm>
            <a:off x="8151251" y="1407231"/>
            <a:ext cx="3641834" cy="47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«АЙВАЗОВСКИЙ СЛОВА»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4909" y="1407231"/>
            <a:ext cx="6650181" cy="4979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Современники называли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«Айвазовским слова». И  действительно, в лучших своих произведениях автор становится как бы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живописцем моря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Оно то бурное, то тихое, то ласковое, то гневное,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всегда манящее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своей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мощью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простором. Картины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спокойного моря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314" name="Picture 2" descr="https://iknigi.net/books_files/online_html/92256/_14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76" y="1286875"/>
            <a:ext cx="4130866" cy="52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ОТЛИЧИТЕЛЬНЫЕ ОСОБЕННОСТИ ПОЭТИКИ </a:t>
            </a:r>
            <a:br>
              <a:rPr lang="ru-RU" sz="3600" dirty="0" smtClean="0"/>
            </a:br>
            <a:r>
              <a:rPr lang="ru-RU" sz="3600" dirty="0" smtClean="0"/>
              <a:t>К.М.СТАНЮКОВИЧА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45713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отличительной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поэтики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-мариниста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подлинно реалистическое  представление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Он показывает морскую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службу как повседневную и трудную работу моряков.</a:t>
            </a:r>
          </a:p>
        </p:txBody>
      </p:sp>
      <p:pic>
        <p:nvPicPr>
          <p:cNvPr id="8" name="Picture 2" descr="https://www.culture.ru/storage/images/16210075459e9a64b03608ac297a6c43/95b8bf2841e6e572856e0bc9f4bf908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89" y="1442744"/>
            <a:ext cx="4547608" cy="48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ОТЛИЧИТЕЛЬНЫЕ ОСОБЕННОСТИ ПОЭТИКИ </a:t>
            </a:r>
            <a:br>
              <a:rPr lang="ru-RU" sz="3600" dirty="0"/>
            </a:br>
            <a:r>
              <a:rPr lang="ru-RU" sz="3600" dirty="0"/>
              <a:t>К.М. СТАНЮКОВИЧА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45713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Следующей особенностью можно назвать введение в повествование  нового персонажа - героя-новичка.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протяжении всего повествования следит за процессом становления характера молодого человека, его возмужания, так  как этому способствует сама специфика морской службы.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2855" y="1498818"/>
            <a:ext cx="3712351" cy="4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ПСИХОЛОГИЯ ПРОСТОГО МАТРОСА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64726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характерно глубокое проникновение в психологию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простого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матроса, которому он отводит одно из центральных мест на корабле. «Первый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литературе он так глубоко проник в жизнь и быт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флота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создал полнокровный образ русского матроса, раскрыл перед читателем его душу».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47" y="1407231"/>
            <a:ext cx="3359608" cy="51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«МОРСКИЕ РАССКАЗЫ»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57111" y="2340244"/>
            <a:ext cx="579636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ссылке в Сибири,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«Морские рассказы».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s://fiction-books.ru/img/1010655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71" y="1498818"/>
            <a:ext cx="3738780" cy="48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554646"/>
            <a:ext cx="655578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выдающийся русский писатель-маринист.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К.М.Станюкович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создал целую галерею ярких характеров простых русских моряков, рассказал об их нелёгкой судьбе. Один из таких рассказов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«Человек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бортом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 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«Северном вестнике» за № 7 опубликован рассказ «Человек за бортом!» </a:t>
            </a:r>
          </a:p>
        </p:txBody>
      </p:sp>
      <p:pic>
        <p:nvPicPr>
          <p:cNvPr id="1026" name="Picture 2" descr="https://kbimages1-a.akamaihd.net/ce7fee02-bd88-41a0-b3cd-32cdb6486bb0/1200/1200/False/J8i3jhCzdzSvEnQFwx_9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1" y="1554646"/>
            <a:ext cx="3347634" cy="49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8458</TotalTime>
  <Words>1206</Words>
  <Application>Microsoft Office PowerPoint</Application>
  <PresentationFormat>Широкоэкранный</PresentationFormat>
  <Paragraphs>169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УРОКА</vt:lpstr>
      <vt:lpstr>АВТОР МОРСКИХ РАССКАЗОВ И ПОВЕСТЕЙ</vt:lpstr>
      <vt:lpstr>«АЙВАЗОВСКИЙ СЛОВА»</vt:lpstr>
      <vt:lpstr>ОТЛИЧИТЕЛЬНЫЕ ОСОБЕННОСТИ ПОЭТИКИ  К.М.СТАНЮКОВИЧА</vt:lpstr>
      <vt:lpstr>ОТЛИЧИТЕЛЬНЫЕ ОСОБЕННОСТИ ПОЭТИКИ  К.М. СТАНЮКОВИЧА</vt:lpstr>
      <vt:lpstr>ПСИХОЛОГИЯ ПРОСТОГО МАТРОСА</vt:lpstr>
      <vt:lpstr>«МОРСКИЕ РАССКАЗЫ»</vt:lpstr>
      <vt:lpstr>ИСТОРИЯ СОЗДАНИЯ</vt:lpstr>
      <vt:lpstr>КРАТКОЕ СОДЕРЖАНИЕ</vt:lpstr>
      <vt:lpstr>СЛОВАРНАЯ РАБОТА</vt:lpstr>
      <vt:lpstr>СЛОВАРНАЯ РАБОТА</vt:lpstr>
      <vt:lpstr>СЛОВАРНАЯ РАБОТА</vt:lpstr>
      <vt:lpstr>ОСНОВНЫЕ ГЕРОИ</vt:lpstr>
      <vt:lpstr>АВТОРСКАЯ ОЦЕНКА ГЕРОЕВ</vt:lpstr>
      <vt:lpstr>ОТНОШЕНИЕ ГЕРОЕВ</vt:lpstr>
      <vt:lpstr>ГЛАВНЫЙ ГЕРОЙ - ПРОШКА</vt:lpstr>
      <vt:lpstr>МИЛОСЕРДИЕ И СОСТРАДАНИЕ</vt:lpstr>
      <vt:lpstr>ПОВОРОТНЫЙ ЭПИЗОД В СУДЬБЕ МАТРОСА</vt:lpstr>
      <vt:lpstr>КУЛЬМИНАЦИЯ</vt:lpstr>
      <vt:lpstr>ПРЯМОЙ И ПЕРЕНОСНЫЙ СМЫСЛ НАЗВАНИЯ РАССКАЗА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368</cp:revision>
  <dcterms:created xsi:type="dcterms:W3CDTF">2020-09-22T15:24:01Z</dcterms:created>
  <dcterms:modified xsi:type="dcterms:W3CDTF">2020-12-05T10:13:11Z</dcterms:modified>
</cp:coreProperties>
</file>