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5" r:id="rId2"/>
    <p:sldId id="325" r:id="rId3"/>
    <p:sldId id="374" r:id="rId4"/>
    <p:sldId id="448" r:id="rId5"/>
    <p:sldId id="449" r:id="rId6"/>
    <p:sldId id="415" r:id="rId7"/>
    <p:sldId id="424" r:id="rId8"/>
    <p:sldId id="425" r:id="rId9"/>
    <p:sldId id="426" r:id="rId10"/>
    <p:sldId id="446" r:id="rId11"/>
    <p:sldId id="423" r:id="rId12"/>
    <p:sldId id="438" r:id="rId13"/>
    <p:sldId id="427" r:id="rId14"/>
    <p:sldId id="440" r:id="rId15"/>
    <p:sldId id="429" r:id="rId16"/>
    <p:sldId id="443" r:id="rId17"/>
    <p:sldId id="447" r:id="rId18"/>
    <p:sldId id="437" r:id="rId19"/>
    <p:sldId id="428" r:id="rId20"/>
    <p:sldId id="430" r:id="rId21"/>
    <p:sldId id="432" r:id="rId22"/>
    <p:sldId id="442" r:id="rId23"/>
    <p:sldId id="431" r:id="rId24"/>
    <p:sldId id="441" r:id="rId25"/>
    <p:sldId id="433" r:id="rId26"/>
    <p:sldId id="444" r:id="rId27"/>
    <p:sldId id="439" r:id="rId28"/>
    <p:sldId id="445" r:id="rId29"/>
    <p:sldId id="450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6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52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135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222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944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546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520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5512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9119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1094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0553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241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5048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8020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9761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532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9207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1760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5577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3833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352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508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740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193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164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060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343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169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927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www.kalitva6.ru/uploads/posts/2009-03/1236624207_196141.jpg" TargetMode="External"/><Relationship Id="rId7" Type="http://schemas.openxmlformats.org/officeDocument/2006/relationships/hyperlink" Target="http://www.ozon.ru/multimedia/books_covers/1000433312.jp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hyperlink" Target="http://www.kniga.ru/upload/image/1000035803.jpg" TargetMode="Externa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8043" y="-15712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667820" y="2732692"/>
            <a:ext cx="6820135" cy="3338411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48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8918">
              <a:spcBef>
                <a:spcPts val="233"/>
              </a:spcBef>
            </a:pPr>
            <a:r>
              <a:rPr lang="ru-RU" sz="54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Л.Н.Толстой</a:t>
            </a:r>
            <a:endParaRPr lang="ru-RU" sz="54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spcBef>
                <a:spcPts val="233"/>
              </a:spcBef>
            </a:pPr>
            <a:r>
              <a:rPr lang="ru-RU" sz="5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«Детство»</a:t>
            </a:r>
          </a:p>
          <a:p>
            <a:pPr marL="38918">
              <a:spcBef>
                <a:spcPts val="233"/>
              </a:spcBef>
            </a:pPr>
            <a:r>
              <a:rPr lang="ru-RU" sz="5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(Главы из повести)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536370" y="3295781"/>
            <a:ext cx="574502" cy="21180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145408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AutoShape 2" descr="«зеркало и обезьяна»"/>
          <p:cNvSpPr>
            <a:spLocks noChangeAspect="1" noChangeArrowheads="1"/>
          </p:cNvSpPr>
          <p:nvPr/>
        </p:nvSpPr>
        <p:spPr bwMode="auto">
          <a:xfrm>
            <a:off x="155574" y="-144463"/>
            <a:ext cx="1893661" cy="189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" name="Picture 2" descr="D:\Обложка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2651" y="2453174"/>
            <a:ext cx="2707197" cy="39795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8381"/>
            <a:ext cx="12192000" cy="70571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ЖАНР И НАПРАВЛЕНИЕ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25719" y="1845425"/>
            <a:ext cx="6484982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Жанр книги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автобиографическая повесть. Направление – реализм, ведь все основные события основываются на фактах из жизни писателя. Все то, о чем рассказывается в произведении, показывает быт и нравы русских дворян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XIX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столетия.</a:t>
            </a:r>
          </a:p>
        </p:txBody>
      </p:sp>
      <p:pic>
        <p:nvPicPr>
          <p:cNvPr id="15362" name="Picture 2" descr="https://cdn.book24.ru/v2/ITD000000000227623/COVER/cover3d1__w6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089" y="1359185"/>
            <a:ext cx="3282802" cy="515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12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8381"/>
            <a:ext cx="12192000" cy="70571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СЛОВАРЬ ЛИТЕРАТУРНЫХ ТЕРМИНОВ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35430" y="1554646"/>
            <a:ext cx="8023661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Автобиография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это описание автором своей собственной жизни, художественное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жизнеописание.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Повесть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это литературное произведение в прозе, которое обычно рассказывает о каком-то важном эпизоде в жизни героя. Действующих персонажей обычно немного, при этом главным является только один из них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s://ds02.infourok.ru/uploads/ex/1062/000505e9-dac534b1/img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0526" r="53765" b="9897"/>
          <a:stretch/>
        </p:blipFill>
        <p:spPr bwMode="auto">
          <a:xfrm>
            <a:off x="9182230" y="1498818"/>
            <a:ext cx="2651384" cy="415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35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8381"/>
            <a:ext cx="12192000" cy="70571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СЛОВАРЬ ЛИТЕРАТУРНЫХ ТЕРМИНОВ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35430" y="2064327"/>
            <a:ext cx="8065225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Автобиографическая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повесть –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произведение, основанное на воспоминаниях автора и имеющее хроникальный сюжет. </a:t>
            </a: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Трилогия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—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из трех драматических произведений, связанных между собой общностью сюжета, действующих лиц или общей идеей, их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проникающей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s://ds02.infourok.ru/uploads/ex/1062/000505e9-dac534b1/img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0526" r="53765" b="9897"/>
          <a:stretch/>
        </p:blipFill>
        <p:spPr bwMode="auto">
          <a:xfrm>
            <a:off x="9182230" y="1498818"/>
            <a:ext cx="2651384" cy="415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5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8381"/>
            <a:ext cx="12192000" cy="70571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ЛИТЕРАТУРНЫЙ ДЕБЮТ</a:t>
            </a:r>
            <a:endParaRPr lang="ru-RU" sz="4400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35433" y="1932114"/>
            <a:ext cx="6430385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Повесть «Детство» 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стала первым литературным трудом писателя. Когда повесть вышла в свет в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1852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году, она сразу сделала известным автора, которому тогда было только 24 года. И многие писатели того времени увидели в нем «прекрасную надежду русской литературы».</a:t>
            </a:r>
          </a:p>
        </p:txBody>
      </p:sp>
      <p:pic>
        <p:nvPicPr>
          <p:cNvPr id="3" name="Picture 2" descr="https://yaplusoni.ru/wp-content/uploads/2019/11/117-e15747872886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747" y="1498818"/>
            <a:ext cx="4427695" cy="493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60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8381"/>
            <a:ext cx="12192000" cy="70571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АВТОБИОГРАФИЧЕСКИЕ ФАКТЫ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35433" y="1554646"/>
            <a:ext cx="5997842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Л.Н.Толстому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было и двух лет, когда умерла его мать. Многих вводит в заблуждение то, что в автобиографическом «Детстве» мать Иртеньева умирает, когда мальчику уже 6-7 лет, и он вполне сознательно относится к окружающему миру; но на самом деле мать изображена здесь </a:t>
            </a:r>
          </a:p>
          <a:p>
            <a:pPr algn="ctr">
              <a:defRPr/>
            </a:pP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Л.Н.Толстым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рассказам других.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https://ds02.infourok.ru/uploads/ex/0424/00087c1b-38fb8e8a/img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4" t="6856" r="25641" b="10206"/>
          <a:stretch/>
        </p:blipFill>
        <p:spPr bwMode="auto">
          <a:xfrm>
            <a:off x="7067227" y="1322170"/>
            <a:ext cx="4817758" cy="519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03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8381"/>
            <a:ext cx="12192000" cy="70571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АВТОБИОГРАФИЧЕСКИЕ ФАКТЫ</a:t>
            </a:r>
            <a:endParaRPr lang="ru-RU" sz="4400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467497" y="1288473"/>
            <a:ext cx="7211886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Образование </a:t>
            </a:r>
            <a:r>
              <a:rPr lang="ru-RU" alt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Л.Н.Толстого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шло сначала под руководством грубоватого гувернера-француза </a:t>
            </a:r>
            <a:r>
              <a:rPr lang="ru-RU" alt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Thomas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М-r </a:t>
            </a:r>
            <a:r>
              <a:rPr lang="ru-RU" alt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Жером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«Отрочество»), заменившего собою добродушного немца </a:t>
            </a:r>
            <a:r>
              <a:rPr lang="ru-RU" alt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Ресельмана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которого с такою любовью изобразил </a:t>
            </a:r>
            <a:r>
              <a:rPr lang="ru-RU" alt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Л.Н.Толстой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«Детстве» под именем Карла Ивановича. </a:t>
            </a:r>
          </a:p>
        </p:txBody>
      </p:sp>
      <p:pic>
        <p:nvPicPr>
          <p:cNvPr id="7" name="Рисунок 6" descr="Изображение 007.jpg"/>
          <p:cNvPicPr>
            <a:picLocks noChangeAspect="1"/>
          </p:cNvPicPr>
          <p:nvPr/>
        </p:nvPicPr>
        <p:blipFill>
          <a:blip r:embed="rId3"/>
          <a:srcRect t="10000" r="22367" b="48750"/>
          <a:stretch>
            <a:fillRect/>
          </a:stretch>
        </p:blipFill>
        <p:spPr>
          <a:xfrm rot="16200000">
            <a:off x="-255532" y="1970564"/>
            <a:ext cx="5204506" cy="3903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4" descr="Изображение 011.jpg"/>
          <p:cNvPicPr>
            <a:picLocks noChangeAspect="1"/>
          </p:cNvPicPr>
          <p:nvPr/>
        </p:nvPicPr>
        <p:blipFill>
          <a:blip r:embed="rId4" cstate="print"/>
          <a:srcRect l="841" t="11524" r="22215" b="5142"/>
          <a:stretch>
            <a:fillRect/>
          </a:stretch>
        </p:blipFill>
        <p:spPr>
          <a:xfrm rot="16200000">
            <a:off x="7012840" y="2361317"/>
            <a:ext cx="2591473" cy="5801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241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8381"/>
            <a:ext cx="12192000" cy="70571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НИКОЛЕНЬКА ИРТЕНЬЕВ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005839" y="1827027"/>
            <a:ext cx="6126480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герой повести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«Детство» – Николенька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Иртеньев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не лишён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автобиографических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черт,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но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не является 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автопортретом </a:t>
            </a:r>
            <a:r>
              <a:rPr 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Л.Н.Толстого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ранних лет его жизни.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D:\Users\Администратор\Desktop\литература\18082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151" y="1498818"/>
            <a:ext cx="3948259" cy="497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65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8381"/>
            <a:ext cx="12192000" cy="70571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ОСНОВА ПОВЕСТИ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64458" y="1498818"/>
            <a:ext cx="6967120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основе повести лежат события из жизни Николеньки Иртеньева, главного героя. Повествование ведется от лица самого Коли, мальчик рассказывает о быте в дворянском доме, охоте, учителе, первой влюбленности, личных переживаниях и тяжелых временах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Мир представлен 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глазами мальчика 10 лет, который только начинает понимать суть вещей, чувств и поведения людей.</a:t>
            </a:r>
          </a:p>
        </p:txBody>
      </p:sp>
      <p:pic>
        <p:nvPicPr>
          <p:cNvPr id="14338" name="Picture 2" descr="https://24smi.org/public/media/resize/660x-/person/2018/05/08/xevny4ubwraj-nikolenka-irtene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215" y="1315939"/>
            <a:ext cx="3869274" cy="515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99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8381"/>
            <a:ext cx="12192000" cy="70571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ГЛАВНЫЙ ГЕРОЙ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87384" y="1293222"/>
            <a:ext cx="11573690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>
                <a:schemeClr val="tx1"/>
              </a:buClr>
              <a:buFontTx/>
              <a:buNone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Герой «Детства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- десятилетний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мальчик, Николенька Иртеньев,  застенчивый, недовольный своей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внешностью («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счастья на земле для человека с таким широким носом, толстыми губами и маленькими серыми глазами»).</a:t>
            </a:r>
          </a:p>
        </p:txBody>
      </p:sp>
      <p:pic>
        <p:nvPicPr>
          <p:cNvPr id="8" name="Picture 12" descr="Картинка 70 из 186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6" t="39644" r="11569" b="11125"/>
          <a:stretch>
            <a:fillRect/>
          </a:stretch>
        </p:blipFill>
        <p:spPr bwMode="auto">
          <a:xfrm>
            <a:off x="1057088" y="3478861"/>
            <a:ext cx="2735263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Картинка 60 из 186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45"/>
          <a:stretch>
            <a:fillRect/>
          </a:stretch>
        </p:blipFill>
        <p:spPr bwMode="auto">
          <a:xfrm>
            <a:off x="4560383" y="3194661"/>
            <a:ext cx="3027691" cy="325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Картинка 71 из 186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73"/>
          <a:stretch>
            <a:fillRect/>
          </a:stretch>
        </p:blipFill>
        <p:spPr bwMode="auto">
          <a:xfrm>
            <a:off x="8218566" y="3554268"/>
            <a:ext cx="318135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23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8381"/>
            <a:ext cx="12192000" cy="70571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ГЛАВНЫЙ ГЕРОЙ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64457" y="1386445"/>
            <a:ext cx="7222916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По-детски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 и непосредственно он воспринимает окружающий мир.</a:t>
            </a:r>
          </a:p>
          <a:p>
            <a:pPr>
              <a:buFontTx/>
              <a:buNone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altLang="ru-RU" sz="28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События большой важности: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День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рождения бабушки.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Игры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Первая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влюблённость  в Сонечку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Валахину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Отношения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старшим братом Володей.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Общение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няней Натальей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Савишной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гувернёром Карлом Ивановичем.</a:t>
            </a:r>
          </a:p>
        </p:txBody>
      </p:sp>
      <p:pic>
        <p:nvPicPr>
          <p:cNvPr id="10242" name="Picture 2" descr="https://ds04.infourok.ru/uploads/ex/087d/000a5534-1b6c530e/1/img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6" t="32167" r="59668" b="15856"/>
          <a:stretch/>
        </p:blipFill>
        <p:spPr bwMode="auto">
          <a:xfrm>
            <a:off x="7947006" y="1386445"/>
            <a:ext cx="3854732" cy="481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19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297886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ПЛАН УРОКА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288208"/>
            <a:ext cx="11292858" cy="8925520"/>
          </a:xfrm>
        </p:spPr>
        <p:txBody>
          <a:bodyPr/>
          <a:lstStyle/>
          <a:p>
            <a:pPr marL="742950" indent="-742950">
              <a:lnSpc>
                <a:spcPct val="100000"/>
              </a:lnSpc>
              <a:buAutoNum type="arabicPeriod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История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создания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 трилогии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Жанр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направленность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Литературный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дебют.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Автобиографические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факты.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Главный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герой повести «Детство».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Выводы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endParaRPr lang="ru-RU" sz="3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endParaRPr lang="ru-RU" sz="3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 descr="MCj04136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828" y="3068379"/>
            <a:ext cx="2362420" cy="305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9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8381"/>
            <a:ext cx="12192000" cy="70571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ГЛАВНЫЙ ГЕРОЙ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79124" y="1670460"/>
            <a:ext cx="6527369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Герой остро реагирует  на несправедливость, страдает из-за отсутствия искренности и доверия, его мучает чувство собственной вины перед другими.</a:t>
            </a:r>
          </a:p>
          <a:p>
            <a:pPr algn="ctr">
              <a:buFontTx/>
              <a:buNone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Внешний мир с его радостями и тревогами, вторгаясь в жизнь Николеньки, всё чаще начинает вызывать у него чувство дисгармонии и дискомфорта.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4" descr="365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9"/>
          <a:stretch>
            <a:fillRect/>
          </a:stretch>
        </p:blipFill>
        <p:spPr bwMode="auto">
          <a:xfrm>
            <a:off x="8071716" y="1634404"/>
            <a:ext cx="3371850" cy="441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25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8381"/>
            <a:ext cx="12192000" cy="70571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АССОЦИОГРАММА «ДЕТСТВО»</a:t>
            </a:r>
            <a:endParaRPr lang="ru-RU" sz="4400" dirty="0"/>
          </a:p>
        </p:txBody>
      </p:sp>
      <p:sp>
        <p:nvSpPr>
          <p:cNvPr id="3" name="AutoShape 2" descr="C:\Users\%D0%9F%D0%BE%D0%BB%D1%8C%D0%B7%D0%BE%D0%B2%D0%B0%D1%82%D0%B5%D0%BB%D1%8C\Desktop\%D0%9D%D0%BE%D0%B2%D0%B0%D1%8F %D0%BF%D0%B0%D0%BF%D0%BA%D0%B0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1204386" cy="120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8-конечная звезда 7"/>
          <p:cNvSpPr/>
          <p:nvPr/>
        </p:nvSpPr>
        <p:spPr>
          <a:xfrm>
            <a:off x="4577008" y="2461190"/>
            <a:ext cx="3270142" cy="1541576"/>
          </a:xfrm>
          <a:prstGeom prst="star8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етство</a:t>
            </a:r>
            <a:endParaRPr lang="ru-RU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147025" y="4042929"/>
            <a:ext cx="1890794" cy="128635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первые слова, шаги</a:t>
            </a:r>
            <a:endParaRPr lang="en-US" sz="2400" b="1" dirty="0"/>
          </a:p>
        </p:txBody>
      </p:sp>
      <p:sp>
        <p:nvSpPr>
          <p:cNvPr id="12" name="Овал 11"/>
          <p:cNvSpPr/>
          <p:nvPr/>
        </p:nvSpPr>
        <p:spPr>
          <a:xfrm>
            <a:off x="5763001" y="4002680"/>
            <a:ext cx="1983783" cy="139970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учёба</a:t>
            </a:r>
            <a:endParaRPr lang="en-US" sz="2400" b="1" dirty="0"/>
          </a:p>
        </p:txBody>
      </p:sp>
      <p:sp>
        <p:nvSpPr>
          <p:cNvPr id="14" name="Овал 13"/>
          <p:cNvSpPr/>
          <p:nvPr/>
        </p:nvSpPr>
        <p:spPr>
          <a:xfrm>
            <a:off x="329629" y="1648101"/>
            <a:ext cx="3040588" cy="113778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чителя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воспитатели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123413" y="1238587"/>
            <a:ext cx="2362988" cy="119730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Бабушка,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дедушка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Овал 15"/>
          <p:cNvSpPr/>
          <p:nvPr/>
        </p:nvSpPr>
        <p:spPr>
          <a:xfrm>
            <a:off x="5486400" y="1196390"/>
            <a:ext cx="2468879" cy="103962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одители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8159663" y="1308080"/>
            <a:ext cx="2943765" cy="80147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ратья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сестры </a:t>
            </a:r>
          </a:p>
        </p:txBody>
      </p:sp>
      <p:sp>
        <p:nvSpPr>
          <p:cNvPr id="18" name="Овал 17"/>
          <p:cNvSpPr/>
          <p:nvPr/>
        </p:nvSpPr>
        <p:spPr>
          <a:xfrm>
            <a:off x="7779370" y="2351766"/>
            <a:ext cx="2084521" cy="9248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рузья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613587" y="2920745"/>
            <a:ext cx="2280833" cy="89081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err="1">
                <a:solidFill>
                  <a:srgbClr val="0070C0"/>
                </a:solidFill>
              </a:rPr>
              <a:t>родитель-ский</a:t>
            </a:r>
            <a:r>
              <a:rPr lang="ru-RU" sz="2400" b="1" dirty="0">
                <a:solidFill>
                  <a:srgbClr val="0070C0"/>
                </a:solidFill>
              </a:rPr>
              <a:t> дом</a:t>
            </a:r>
          </a:p>
        </p:txBody>
      </p:sp>
      <p:sp>
        <p:nvSpPr>
          <p:cNvPr id="20" name="Овал 19"/>
          <p:cNvSpPr/>
          <p:nvPr/>
        </p:nvSpPr>
        <p:spPr>
          <a:xfrm>
            <a:off x="339614" y="3996540"/>
            <a:ext cx="1712604" cy="685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</a:rPr>
              <a:t>детсад</a:t>
            </a:r>
          </a:p>
        </p:txBody>
      </p:sp>
      <p:sp>
        <p:nvSpPr>
          <p:cNvPr id="21" name="Овал 20"/>
          <p:cNvSpPr/>
          <p:nvPr/>
        </p:nvSpPr>
        <p:spPr>
          <a:xfrm>
            <a:off x="2359622" y="4306487"/>
            <a:ext cx="1752600" cy="7920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</a:rPr>
              <a:t>школа</a:t>
            </a:r>
          </a:p>
        </p:txBody>
      </p:sp>
      <p:sp>
        <p:nvSpPr>
          <p:cNvPr id="22" name="Овал 21"/>
          <p:cNvSpPr/>
          <p:nvPr/>
        </p:nvSpPr>
        <p:spPr>
          <a:xfrm>
            <a:off x="329628" y="5084202"/>
            <a:ext cx="1886602" cy="82712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</a:rPr>
              <a:t>игрушки</a:t>
            </a:r>
          </a:p>
        </p:txBody>
      </p:sp>
      <p:sp>
        <p:nvSpPr>
          <p:cNvPr id="23" name="Овал 22"/>
          <p:cNvSpPr/>
          <p:nvPr/>
        </p:nvSpPr>
        <p:spPr>
          <a:xfrm>
            <a:off x="2356242" y="5470309"/>
            <a:ext cx="1752600" cy="88202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</a:rPr>
              <a:t>книги</a:t>
            </a:r>
          </a:p>
        </p:txBody>
      </p:sp>
      <p:sp>
        <p:nvSpPr>
          <p:cNvPr id="24" name="Овал 23"/>
          <p:cNvSpPr/>
          <p:nvPr/>
        </p:nvSpPr>
        <p:spPr>
          <a:xfrm>
            <a:off x="5092422" y="5480090"/>
            <a:ext cx="2286000" cy="109936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</a:rPr>
              <a:t>игровая площадка</a:t>
            </a:r>
          </a:p>
        </p:txBody>
      </p:sp>
      <p:sp>
        <p:nvSpPr>
          <p:cNvPr id="25" name="Овал 24"/>
          <p:cNvSpPr/>
          <p:nvPr/>
        </p:nvSpPr>
        <p:spPr>
          <a:xfrm>
            <a:off x="7779370" y="4779987"/>
            <a:ext cx="1796360" cy="1173962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смех</a:t>
            </a:r>
          </a:p>
        </p:txBody>
      </p:sp>
      <p:sp>
        <p:nvSpPr>
          <p:cNvPr id="26" name="Овал 25"/>
          <p:cNvSpPr/>
          <p:nvPr/>
        </p:nvSpPr>
        <p:spPr>
          <a:xfrm>
            <a:off x="9228428" y="5589019"/>
            <a:ext cx="2111001" cy="948747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err="1" smtClean="0"/>
              <a:t>беззабот</a:t>
            </a:r>
            <a:r>
              <a:rPr lang="ru-RU" sz="2400" b="1" dirty="0" smtClean="0"/>
              <a:t>-</a:t>
            </a:r>
            <a:endParaRPr lang="ru-RU" sz="2400" b="1" dirty="0"/>
          </a:p>
          <a:p>
            <a:pPr algn="ctr">
              <a:defRPr/>
            </a:pPr>
            <a:r>
              <a:rPr lang="ru-RU" sz="2400" b="1" dirty="0" err="1" smtClean="0"/>
              <a:t>ность</a:t>
            </a:r>
            <a:endParaRPr lang="ru-RU" sz="2400" b="1" dirty="0"/>
          </a:p>
        </p:txBody>
      </p:sp>
      <p:sp>
        <p:nvSpPr>
          <p:cNvPr id="27" name="Овал 26"/>
          <p:cNvSpPr/>
          <p:nvPr/>
        </p:nvSpPr>
        <p:spPr>
          <a:xfrm>
            <a:off x="10197733" y="4366604"/>
            <a:ext cx="1752600" cy="962683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слезы</a:t>
            </a:r>
          </a:p>
        </p:txBody>
      </p:sp>
      <p:sp>
        <p:nvSpPr>
          <p:cNvPr id="28" name="Овал 27"/>
          <p:cNvSpPr/>
          <p:nvPr/>
        </p:nvSpPr>
        <p:spPr>
          <a:xfrm>
            <a:off x="8531329" y="3661028"/>
            <a:ext cx="1752600" cy="836569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радость</a:t>
            </a:r>
          </a:p>
        </p:txBody>
      </p:sp>
      <p:sp>
        <p:nvSpPr>
          <p:cNvPr id="29" name="Овал 28"/>
          <p:cNvSpPr/>
          <p:nvPr/>
        </p:nvSpPr>
        <p:spPr>
          <a:xfrm>
            <a:off x="10182957" y="2648795"/>
            <a:ext cx="1752600" cy="107631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счастье</a:t>
            </a:r>
          </a:p>
        </p:txBody>
      </p:sp>
    </p:spTree>
    <p:extLst>
      <p:ext uri="{BB962C8B-B14F-4D97-AF65-F5344CB8AC3E}">
        <p14:creationId xmlns:p14="http://schemas.microsoft.com/office/powerpoint/2010/main" val="251570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8381"/>
            <a:ext cx="12192000" cy="70571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ДЕТСТВО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86529" y="1735810"/>
            <a:ext cx="6571773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Счастливая, счастливая, невозвратимая пора детства! Как не любить, не лелеять воспоминаний о ней? Воспоминания эти освежают, возвышают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мою душу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служат для меня источником лучших наслаждений.</a:t>
            </a:r>
          </a:p>
          <a:p>
            <a:pPr algn="r"/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Лев Николаевич Толстой</a:t>
            </a:r>
          </a:p>
          <a:p>
            <a:pPr algn="r"/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«Детство»</a:t>
            </a:r>
          </a:p>
        </p:txBody>
      </p:sp>
      <p:pic>
        <p:nvPicPr>
          <p:cNvPr id="7" name="Picture 2" descr="D:\Обложка 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9627" y="1343892"/>
            <a:ext cx="3400772" cy="49991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435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8381"/>
            <a:ext cx="12192000" cy="70571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ДЕТСТВО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64458" y="1343892"/>
            <a:ext cx="6559797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детстве, избавляясь от пелены, закрывавшей его глаза, приобретая способность анализировать и рассуждать, Николенька видит неблагополучие в семейных отношениях родителей, развенчивает образ отца, холодного игрока, проматывающего наследство детей, рано узнает правду о материальном положении семьи. Теряет мать. Осознает, что не все люди равны.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976" y="1828800"/>
            <a:ext cx="4572000" cy="4142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557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8381"/>
            <a:ext cx="12192000" cy="705719"/>
          </a:xfrm>
        </p:spPr>
        <p:txBody>
          <a:bodyPr>
            <a:noAutofit/>
          </a:bodyPr>
          <a:lstStyle/>
          <a:p>
            <a:pPr algn="ctr"/>
            <a:r>
              <a:rPr lang="ru-RU" sz="3800" dirty="0" smtClean="0"/>
              <a:t>ВНЕШНИЕ ПРОЯВЛЕНИЯ ВНУТРЕННЕГО МИРА</a:t>
            </a:r>
            <a:endParaRPr lang="ru-RU" sz="3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35433" y="1967345"/>
            <a:ext cx="6776749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Л.Н.Толстой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мастерски использует такие традиционные для русской литературы приемы подачи характеристики человека, как </a:t>
            </a: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портрета героя</a:t>
            </a:r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изображение </a:t>
            </a: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жеста, манеры поведения,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как все это — внешние проявления внутреннего мира. 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C:\Users\%D0%9F%D0%BE%D0%BB%D1%8C%D0%B7%D0%BE%D0%B2%D0%B0%D1%82%D0%B5%D0%BB%D1%8C\Desktop\%D0%9D%D0%BE%D0%B2%D0%B0%D1%8F %D0%BF%D0%B0%D0%BF%D0%BA%D0%B0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1204386" cy="120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 descr="Картинки по запросу Портреты Толстог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665" y="1314232"/>
            <a:ext cx="3592570" cy="509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83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8381"/>
            <a:ext cx="12192000" cy="70571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РЕЧЕВАЯ ХАРАКТЕРИСТИКА ГЕРОЕВ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35432" y="1502393"/>
            <a:ext cx="6230881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Чрезвычайно важна речевая характеристика героев трилогии. Изысканный французский язык хорош для людей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faut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смесь немецкого и ломаного русского языков характеризует Карла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Иваныча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Неудивителен и тот факт, что задушевный рассказ немца написан по-русски с отдельными вкраплениями немецких фраз. 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https://img3.wikireading.ru/417830_i_044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288" y="1751308"/>
            <a:ext cx="4818916" cy="438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01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8381"/>
            <a:ext cx="12192000" cy="705719"/>
          </a:xfrm>
        </p:spPr>
        <p:txBody>
          <a:bodyPr>
            <a:noAutofit/>
          </a:bodyPr>
          <a:lstStyle/>
          <a:p>
            <a:pPr algn="ctr"/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136469" y="1870642"/>
            <a:ext cx="5527802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Повесть </a:t>
            </a:r>
            <a:r>
              <a:rPr 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Л.Н.Толстого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«Детство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построена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воспоминания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взрослого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человека, но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события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показаны глазами  ребёнка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2" descr="D:\Толстой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6283" y="1368189"/>
            <a:ext cx="4369629" cy="49850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078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8381"/>
            <a:ext cx="12192000" cy="70571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ВЫВОДЫ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64457" y="1511335"/>
            <a:ext cx="7583787" cy="4462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ru-RU" alt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Главным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объектом  художественного исследования  автора становится мир человеческой души.</a:t>
            </a:r>
          </a:p>
          <a:p>
            <a:pPr>
              <a:buClr>
                <a:srgbClr val="FF0000"/>
              </a:buClr>
              <a:buFontTx/>
              <a:buNone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В повести даётся  анализ  противоречивых чувств и ощущений героя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 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показывается  «течение» его переживаний:</a:t>
            </a:r>
          </a:p>
          <a:p>
            <a:pPr>
              <a:buClr>
                <a:srgbClr val="800000"/>
              </a:buClr>
              <a:buFont typeface="Wingdings" panose="05000000000000000000" pitchFamily="2" charset="2"/>
              <a:buChar char="ь"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alt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возникновение их,</a:t>
            </a:r>
          </a:p>
          <a:p>
            <a:pPr>
              <a:buClr>
                <a:srgbClr val="800000"/>
              </a:buClr>
              <a:buFont typeface="Wingdings" panose="05000000000000000000" pitchFamily="2" charset="2"/>
              <a:buChar char="ь"/>
            </a:pPr>
            <a:r>
              <a:rPr lang="ru-RU" alt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смена другими настроениями и эмоциями,</a:t>
            </a:r>
          </a:p>
          <a:p>
            <a:pPr>
              <a:buClr>
                <a:srgbClr val="800000"/>
              </a:buClr>
              <a:buFont typeface="Wingdings" panose="05000000000000000000" pitchFamily="2" charset="2"/>
              <a:buChar char="ь"/>
            </a:pPr>
            <a:r>
              <a:rPr lang="ru-RU" alt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противоборство мотивов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1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748" y="1420440"/>
            <a:ext cx="3728119" cy="496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92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8381"/>
            <a:ext cx="12192000" cy="70571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ВЫВОДЫ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64457" y="1759527"/>
            <a:ext cx="7298779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Писатель первый в русской литературе показал мир героя не застывшим, а в постоянном изменении, развитии. Это художественное открытие получило название </a:t>
            </a:r>
            <a:r>
              <a:rPr lang="ru-RU" sz="2800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“диалектика души”.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первый план выходят не внешние события, а внутреннее состояние героя. Этот метод в дальнейшем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Л.Н.Толстой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использовал в своих знаменитых произведениях.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D:\николень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5129" y="1356220"/>
            <a:ext cx="3291545" cy="4943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359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891" y="365126"/>
            <a:ext cx="11216609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ЗАДАНИЕ ДЛЯ САМОСТОЯТЕЛЬНОЙ РАБОТЫ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7713" y="769257"/>
            <a:ext cx="120981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1. Прочитать главы из повести «Детство».</a:t>
            </a:r>
          </a:p>
          <a:p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2. Составить портретную характеристику</a:t>
            </a:r>
          </a:p>
          <a:p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главного героя Николеньки. </a:t>
            </a:r>
          </a:p>
          <a:p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s://ds02.infourok.ru/uploads/ex/1062/000505e9-dac534b1/img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0526" r="53765" b="9897"/>
          <a:stretch/>
        </p:blipFill>
        <p:spPr bwMode="auto">
          <a:xfrm>
            <a:off x="9708602" y="3405635"/>
            <a:ext cx="1947474" cy="305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30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75" y="417425"/>
            <a:ext cx="11449773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ИСТОРИЯ СОЗДАНИЯ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13658" y="1475922"/>
            <a:ext cx="7261325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1851 году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своём дневнике </a:t>
            </a:r>
            <a:r>
              <a:rPr lang="ru-RU" sz="2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Л.Н.Толстой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формулирует своё намерение: «Писать историю моего детства». К работе над задуманным приступает летом того же года на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Кавказе,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куда отправился с братом Николаем (к тому времени офицером-артиллеристом), чтобы поступить на военную службу, заново обрести себя.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Кавказе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Л.Н.Толстой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написал свою первую повесть “Детство”. Под названием “История моего детства” повесть была напечатана в журнале “Современник”.  </a:t>
            </a:r>
          </a:p>
        </p:txBody>
      </p:sp>
      <p:pic>
        <p:nvPicPr>
          <p:cNvPr id="9" name="Picture 2" descr="D:\Материалы к уроку\Портрет толст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8585" y="1407231"/>
            <a:ext cx="3628200" cy="5129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008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75" y="417425"/>
            <a:ext cx="1168085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ПЕРВОНАЧАЛЬНЫЙ ЗАМЫСЕЛ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52847" y="2036618"/>
            <a:ext cx="7271657" cy="36933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Л.Н.Толстой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задумал роман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«Четыре эпохи развития»,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котором хотел изобразить процесс духовного развития человека,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«резко обозначить характеристические черты каждой эпохи жизни: в детстве теплоту и верность чувства; в отрочестве скептицизм; в юности красоту чувств, развитие тщеславия и неуверенность в самом себе»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Содержимое 6" descr="cb_127075big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8311146" y="1511760"/>
            <a:ext cx="3230553" cy="481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4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75" y="404362"/>
            <a:ext cx="11693914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ТРИ ЧАСТИ ЗАДУМАННОГО РОМАНА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22667" y="2342209"/>
            <a:ext cx="6662056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Л.Н.Толстой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написал 3 части задуманного романа – «Детство», «Отрочество» и «Юность», а четвёртая часть «Молодость» осталась так и не написанной.</a:t>
            </a:r>
          </a:p>
        </p:txBody>
      </p:sp>
      <p:pic>
        <p:nvPicPr>
          <p:cNvPr id="8" name="Содержимое 4" descr="20af6b1e96dd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7875845" y="1632677"/>
            <a:ext cx="3929090" cy="42437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2118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8575" y="1407231"/>
            <a:ext cx="6677891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«Детство»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(1852 год)</a:t>
            </a:r>
          </a:p>
          <a:p>
            <a:endParaRPr lang="ru-RU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«Отрочество»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(1854 год)</a:t>
            </a:r>
          </a:p>
          <a:p>
            <a:endParaRPr lang="ru-RU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«Юность»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(1857 год)</a:t>
            </a:r>
          </a:p>
          <a:p>
            <a:endParaRPr lang="ru-RU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3475689" y="1551709"/>
            <a:ext cx="1137875" cy="4904509"/>
          </a:xfrm>
          <a:prstGeom prst="rightBrace">
            <a:avLst>
              <a:gd name="adj1" fmla="val 156418"/>
              <a:gd name="adj2" fmla="val 50000"/>
            </a:avLst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i="1" u="sng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9629" y="2658344"/>
            <a:ext cx="52647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Трилогия</a:t>
            </a:r>
          </a:p>
          <a:p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автобиографическая</a:t>
            </a:r>
          </a:p>
          <a:p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47856" y="1723144"/>
            <a:ext cx="2563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слово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Дуга 11"/>
          <p:cNvSpPr/>
          <p:nvPr/>
        </p:nvSpPr>
        <p:spPr>
          <a:xfrm>
            <a:off x="5347855" y="2757054"/>
            <a:ext cx="1122217" cy="540327"/>
          </a:xfrm>
          <a:prstGeom prst="arc">
            <a:avLst>
              <a:gd name="adj1" fmla="val 12586909"/>
              <a:gd name="adj2" fmla="val 19192729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5876707" y="2258234"/>
            <a:ext cx="0" cy="50405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649741" y="3898162"/>
            <a:ext cx="0" cy="57606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317138" y="3898162"/>
            <a:ext cx="0" cy="115212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192354" y="3898162"/>
            <a:ext cx="0" cy="57606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47855" y="4474226"/>
            <a:ext cx="76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76706" y="5099572"/>
            <a:ext cx="1119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жизнь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47318" y="4453376"/>
            <a:ext cx="1494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пишу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8343" y="271945"/>
            <a:ext cx="115127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ТРИЛОГИЯ</a:t>
            </a:r>
          </a:p>
        </p:txBody>
      </p:sp>
    </p:spTree>
    <p:extLst>
      <p:ext uri="{BB962C8B-B14F-4D97-AF65-F5344CB8AC3E}">
        <p14:creationId xmlns:p14="http://schemas.microsoft.com/office/powerpoint/2010/main" val="409222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983" y="216976"/>
            <a:ext cx="12037017" cy="828101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 ТРИЛОГИИ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92333" y="1422082"/>
            <a:ext cx="6871063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Появление в 1852 г. на стра­ницах журнала «Современник» по­вестей </a:t>
            </a: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Л.Н.Толстого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«Детство», а затем «Отрочество» (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1854 г.)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«Юность» (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1857 г.)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стало знаменательным событием в русской литературной жизни.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Автобиографическая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трилогия            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Л.Н.Толстого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была предназначена для детского чтения. Скорее, это книга о ребенке для взрослых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://www.combook.ru/imgrab/0001/11900838_nviss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414" y="1219942"/>
            <a:ext cx="3764609" cy="528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81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983" y="216976"/>
            <a:ext cx="12037017" cy="828101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 ТРИЛОГИИ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95946" y="1310841"/>
            <a:ext cx="7082726" cy="5078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Уже в автобиографической трилогии отчетливо виден напряженный интерес </a:t>
            </a:r>
            <a:r>
              <a:rPr lang="ru-RU" sz="2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Л.Н.Толстого</a:t>
            </a:r>
            <a:r>
              <a:rPr lang="ru-RU" sz="2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к внешним событиям, а к подробностям внутреннего мира, </a:t>
            </a:r>
            <a:r>
              <a:rPr lang="ru-RU" sz="2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внутреннего </a:t>
            </a:r>
            <a:r>
              <a:rPr lang="ru-RU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героя, его «диалектики души».</a:t>
            </a:r>
          </a:p>
          <a:p>
            <a:pPr algn="ctr"/>
            <a:r>
              <a:rPr lang="ru-RU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Первые </a:t>
            </a:r>
            <a:r>
              <a:rPr lang="ru-RU" sz="2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повести </a:t>
            </a:r>
            <a:r>
              <a:rPr lang="ru-RU" sz="2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Л.Н.Толстого</a:t>
            </a:r>
            <a:r>
              <a:rPr lang="ru-RU" sz="2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обратили на себя внимание </a:t>
            </a:r>
            <a:r>
              <a:rPr lang="ru-RU" sz="2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А.И.Герцена</a:t>
            </a:r>
            <a:r>
              <a:rPr lang="ru-RU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по его инициативе «Детство» и «Отрочество» были переведены в 1862 году в Лондоне. Это была первая публикация </a:t>
            </a:r>
            <a:r>
              <a:rPr lang="ru-RU" sz="2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Л.Н.Толс­того</a:t>
            </a:r>
            <a:r>
              <a:rPr lang="ru-RU" sz="2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рубежом.</a:t>
            </a:r>
          </a:p>
        </p:txBody>
      </p:sp>
      <p:pic>
        <p:nvPicPr>
          <p:cNvPr id="7170" name="Picture 2" descr="https://pbs.twimg.com/media/DC_6qd8XkAI0dAR.jpg:la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302" y="1507759"/>
            <a:ext cx="3835750" cy="460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27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983" y="216976"/>
            <a:ext cx="12037017" cy="828101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НАЗВАНИЕ ТРИЛОГИИ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5" y="1667398"/>
            <a:ext cx="5930198" cy="40013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Детство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по замыслу автора, должно было показать «теплоту и верность чувства»; </a:t>
            </a:r>
          </a:p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Отрочество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- скептицизм, неопытность и гордость;</a:t>
            </a:r>
          </a:p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Юность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- тщеславие и неуверенность в самом себе, лишь позже человек узнает себе цену.</a:t>
            </a:r>
          </a:p>
        </p:txBody>
      </p:sp>
      <p:pic>
        <p:nvPicPr>
          <p:cNvPr id="8194" name="Picture 2" descr="https://ds04.infourok.ru/uploads/ex/1243/0009fd52-56b36352/img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8" t="3240" r="58820" b="43878"/>
          <a:stretch/>
        </p:blipFill>
        <p:spPr bwMode="auto">
          <a:xfrm>
            <a:off x="8276093" y="1326624"/>
            <a:ext cx="2991174" cy="362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ds04.infourok.ru/uploads/ex/1243/0009fd52-56b36352/img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4" t="18382" r="7803" b="47268"/>
          <a:stretch/>
        </p:blipFill>
        <p:spPr bwMode="auto">
          <a:xfrm>
            <a:off x="7671660" y="4077430"/>
            <a:ext cx="4200041" cy="235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4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8762</TotalTime>
  <Words>1344</Words>
  <Application>Microsoft Office PowerPoint</Application>
  <PresentationFormat>Широкоэкранный</PresentationFormat>
  <Paragraphs>245</Paragraphs>
  <Slides>29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Wingdings 2</vt:lpstr>
      <vt:lpstr>Тема Office</vt:lpstr>
      <vt:lpstr>Презентация PowerPoint</vt:lpstr>
      <vt:lpstr>ПЛАН УРОКА</vt:lpstr>
      <vt:lpstr>ИСТОРИЯ СОЗДАНИЯ</vt:lpstr>
      <vt:lpstr>ПЕРВОНАЧАЛЬНЫЙ ЗАМЫСЕЛ</vt:lpstr>
      <vt:lpstr>ТРИ ЧАСТИ ЗАДУМАННОГО РОМАНА</vt:lpstr>
      <vt:lpstr>Презентация PowerPoint</vt:lpstr>
      <vt:lpstr>О ТРИЛОГИИ</vt:lpstr>
      <vt:lpstr>О ТРИЛОГИИ</vt:lpstr>
      <vt:lpstr>НАЗВАНИЕ ТРИЛОГИИ</vt:lpstr>
      <vt:lpstr>ЖАНР И НАПРАВЛЕНИЕ</vt:lpstr>
      <vt:lpstr>СЛОВАРЬ ЛИТЕРАТУРНЫХ ТЕРМИНОВ</vt:lpstr>
      <vt:lpstr>СЛОВАРЬ ЛИТЕРАТУРНЫХ ТЕРМИНОВ</vt:lpstr>
      <vt:lpstr>ЛИТЕРАТУРНЫЙ ДЕБЮТ</vt:lpstr>
      <vt:lpstr>АВТОБИОГРАФИЧЕСКИЕ ФАКТЫ</vt:lpstr>
      <vt:lpstr>АВТОБИОГРАФИЧЕСКИЕ ФАКТЫ</vt:lpstr>
      <vt:lpstr>НИКОЛЕНЬКА ИРТЕНЬЕВ</vt:lpstr>
      <vt:lpstr>ОСНОВА ПОВЕСТИ</vt:lpstr>
      <vt:lpstr>ГЛАВНЫЙ ГЕРОЙ</vt:lpstr>
      <vt:lpstr>ГЛАВНЫЙ ГЕРОЙ</vt:lpstr>
      <vt:lpstr>ГЛАВНЫЙ ГЕРОЙ</vt:lpstr>
      <vt:lpstr> АССОЦИОГРАММА «ДЕТСТВО»</vt:lpstr>
      <vt:lpstr>ДЕТСТВО</vt:lpstr>
      <vt:lpstr>ДЕТСТВО</vt:lpstr>
      <vt:lpstr>ВНЕШНИЕ ПРОЯВЛЕНИЯ ВНУТРЕННЕГО МИРА</vt:lpstr>
      <vt:lpstr>РЕЧЕВАЯ ХАРАКТЕРИСТИКА ГЕРОЕВ</vt:lpstr>
      <vt:lpstr>Презентация PowerPoint</vt:lpstr>
      <vt:lpstr>ВЫВОДЫ</vt:lpstr>
      <vt:lpstr>ВЫВОДЫ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Lenova 330 pro A6</cp:lastModifiedBy>
  <cp:revision>394</cp:revision>
  <dcterms:created xsi:type="dcterms:W3CDTF">2020-09-22T15:24:01Z</dcterms:created>
  <dcterms:modified xsi:type="dcterms:W3CDTF">2020-12-10T04:35:02Z</dcterms:modified>
</cp:coreProperties>
</file>