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5" r:id="rId2"/>
    <p:sldId id="325" r:id="rId3"/>
    <p:sldId id="382" r:id="rId4"/>
    <p:sldId id="384" r:id="rId5"/>
    <p:sldId id="385" r:id="rId6"/>
    <p:sldId id="383" r:id="rId7"/>
    <p:sldId id="394" r:id="rId8"/>
    <p:sldId id="386" r:id="rId9"/>
    <p:sldId id="387" r:id="rId10"/>
    <p:sldId id="389" r:id="rId11"/>
    <p:sldId id="391" r:id="rId12"/>
    <p:sldId id="392" r:id="rId13"/>
    <p:sldId id="390" r:id="rId14"/>
    <p:sldId id="393" r:id="rId15"/>
    <p:sldId id="372" r:id="rId16"/>
    <p:sldId id="395" r:id="rId17"/>
    <p:sldId id="397" r:id="rId18"/>
    <p:sldId id="396" r:id="rId19"/>
    <p:sldId id="39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9627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4454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1131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1802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0154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996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0654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2072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044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815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7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621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109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360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0342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41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670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3301047"/>
            <a:ext cx="6820135" cy="294343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Трехсложные размеры</a:t>
            </a: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стиха.</a:t>
            </a:r>
          </a:p>
          <a:p>
            <a:pPr marL="38918">
              <a:spcBef>
                <a:spcPts val="233"/>
              </a:spcBef>
            </a:pP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18258" y="3348796"/>
            <a:ext cx="673439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8" name="Group 2"/>
          <p:cNvGrpSpPr>
            <a:grpSpLocks/>
          </p:cNvGrpSpPr>
          <p:nvPr/>
        </p:nvGrpSpPr>
        <p:grpSpPr bwMode="auto">
          <a:xfrm>
            <a:off x="8434920" y="2898159"/>
            <a:ext cx="3513907" cy="3166453"/>
            <a:chOff x="295" y="164"/>
            <a:chExt cx="5169" cy="3673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164"/>
              <a:ext cx="5169" cy="3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295" y="164"/>
              <a:ext cx="5169" cy="3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bg1"/>
                  </a:solidFill>
                  <a:latin typeface="Verdana" panose="020B0604030504040204" pitchFamily="34" charset="0"/>
                  <a:ea typeface="Microsoft YaHei" panose="020B0503020204020204" pitchFamily="34" charset="-122"/>
                  <a:cs typeface="+mn-cs"/>
                </a:defRPr>
              </a:lvl9pPr>
            </a:lstStyle>
            <a:p>
              <a:endParaRPr lang="ru-RU" altLang="ru-RU"/>
            </a:p>
          </p:txBody>
        </p:sp>
      </p:grpSp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ДВУСЛОЖНЫЕ РАЗМЕРЫ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17074"/>
            <a:ext cx="11867364" cy="943335"/>
          </a:xfrm>
        </p:spPr>
        <p:txBody>
          <a:bodyPr/>
          <a:lstStyle/>
          <a:p>
            <a:pPr>
              <a:lnSpc>
                <a:spcPct val="100000"/>
              </a:lnSpc>
              <a:buFontTx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altLang="ru-RU" sz="3200" b="1" dirty="0" smtClean="0">
                <a:solidFill>
                  <a:srgbClr val="002060"/>
                </a:solidFill>
              </a:rPr>
              <a:t>Хорей</a:t>
            </a:r>
            <a:r>
              <a:rPr lang="ru-RU" altLang="ru-RU" b="1" dirty="0" smtClean="0">
                <a:solidFill>
                  <a:srgbClr val="002060"/>
                </a:solidFill>
              </a:rPr>
              <a:t>: ударными будут первый и все нечетные слоги в строке.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6743" y="4460535"/>
            <a:ext cx="111469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Ямб: ударными будут второй и все чётные  слоги.</a:t>
            </a:r>
            <a:endParaRPr lang="ru-RU" alt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076" y="2859313"/>
            <a:ext cx="2436723" cy="1229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868686" y="3656465"/>
            <a:ext cx="671313" cy="830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4706" y="3576067"/>
            <a:ext cx="536494" cy="24386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076" y="5361013"/>
            <a:ext cx="2466585" cy="124164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3505" y="6015067"/>
            <a:ext cx="536494" cy="24386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390" y="6139543"/>
            <a:ext cx="791039" cy="11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0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2" y="1407231"/>
            <a:ext cx="11333905" cy="49244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smtClean="0">
                <a:solidFill>
                  <a:srgbClr val="002060"/>
                </a:solidFill>
              </a:rPr>
              <a:t>    </a:t>
            </a:r>
            <a:r>
              <a:rPr lang="ru-RU" sz="3200" b="1" dirty="0">
                <a:solidFill>
                  <a:srgbClr val="002060"/>
                </a:solidFill>
              </a:rPr>
              <a:t>Как определить стихотворный размер.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одержимое 2"/>
          <p:cNvSpPr>
            <a:spLocks noGrp="1"/>
          </p:cNvSpPr>
          <p:nvPr/>
        </p:nvSpPr>
        <p:spPr bwMode="auto">
          <a:xfrm>
            <a:off x="464458" y="2428081"/>
            <a:ext cx="8752114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6000" i="1" dirty="0" smtClean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458" y="2061029"/>
            <a:ext cx="867954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buFontTx/>
              <a:buAutoNum type="arabicPeriod"/>
            </a:pP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Выпиши первую строку стихотворения.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Расставь ударения.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Раздели слова на слоги.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Составь схему стихотворной строки.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составленной схеме определи размер.</a:t>
            </a:r>
          </a:p>
        </p:txBody>
      </p:sp>
      <p:pic>
        <p:nvPicPr>
          <p:cNvPr id="13" name="Рисунок 3" descr="профессор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950" y="2821591"/>
            <a:ext cx="2965215" cy="3706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824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ДАКТИЛОСКОПИЯ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397840" y="1962333"/>
            <a:ext cx="5653195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Наука, которая занимается отпечатками пальцев.</a:t>
            </a:r>
          </a:p>
          <a:p>
            <a:pPr algn="ctr">
              <a:defRPr/>
            </a:pP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(От греческого слова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daktylos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палец)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724" y="1407231"/>
            <a:ext cx="3340100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405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ДАКТИЛЬ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64931" y="1531548"/>
            <a:ext cx="5991683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связаны стихотворный размер и палец?</a:t>
            </a:r>
          </a:p>
        </p:txBody>
      </p:sp>
      <p:grpSp>
        <p:nvGrpSpPr>
          <p:cNvPr id="10" name="Группа 5"/>
          <p:cNvGrpSpPr>
            <a:grpSpLocks/>
          </p:cNvGrpSpPr>
          <p:nvPr/>
        </p:nvGrpSpPr>
        <p:grpSpPr bwMode="auto">
          <a:xfrm>
            <a:off x="8197170" y="1858123"/>
            <a:ext cx="3282950" cy="4373562"/>
            <a:chOff x="192949" y="2522758"/>
            <a:chExt cx="3283581" cy="4230571"/>
          </a:xfrm>
        </p:grpSpPr>
        <p:grpSp>
          <p:nvGrpSpPr>
            <p:cNvPr id="11" name="Группа 4"/>
            <p:cNvGrpSpPr>
              <a:grpSpLocks/>
            </p:cNvGrpSpPr>
            <p:nvPr/>
          </p:nvGrpSpPr>
          <p:grpSpPr bwMode="auto">
            <a:xfrm>
              <a:off x="192949" y="2522758"/>
              <a:ext cx="3283581" cy="4230571"/>
              <a:chOff x="192949" y="2522758"/>
              <a:chExt cx="3283581" cy="4230571"/>
            </a:xfrm>
          </p:grpSpPr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2949" y="2522758"/>
                <a:ext cx="3283581" cy="3922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Правая фигурная скобка 13"/>
              <p:cNvSpPr/>
              <p:nvPr/>
            </p:nvSpPr>
            <p:spPr>
              <a:xfrm rot="2160000">
                <a:off x="1517178" y="5113311"/>
                <a:ext cx="234995" cy="1640018"/>
              </a:xfrm>
              <a:prstGeom prst="rightBrac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pic>
            <p:nvPicPr>
              <p:cNvPr id="15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217452">
                <a:off x="2053681" y="4164591"/>
                <a:ext cx="789316" cy="10120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3370">
              <a:off x="2672192" y="3141553"/>
              <a:ext cx="804338" cy="999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Прямоугольник 15"/>
          <p:cNvSpPr/>
          <p:nvPr/>
        </p:nvSpPr>
        <p:spPr>
          <a:xfrm>
            <a:off x="348343" y="3531552"/>
            <a:ext cx="720178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каждом вашем пальце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фаланги, причём ПЕРВАЯ (если считать от ладони) длиннее, чем остальные.</a:t>
            </a:r>
          </a:p>
        </p:txBody>
      </p:sp>
    </p:spTree>
    <p:extLst>
      <p:ext uri="{BB962C8B-B14F-4D97-AF65-F5344CB8AC3E}">
        <p14:creationId xmlns:p14="http://schemas.microsoft.com/office/powerpoint/2010/main" val="217371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ДАКТИЛЬ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95086" y="1541236"/>
            <a:ext cx="11087162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Трёхсложный размер стиха с ударением на первом слоге.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 bwMode="auto">
          <a:xfrm>
            <a:off x="1451428" y="2843900"/>
            <a:ext cx="9318172" cy="3565472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73050" indent="-273050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М.Ю.Лермонтов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«Тучи»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Тучки небесные, вечные странники!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70000"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у'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ч-ки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не-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е'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ны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-е,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е'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ны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-е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стр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а'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-ни-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ки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70000"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_    _ / 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_   _ /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_    _ /   _     _    _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70000"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 – 4 – 7 – 10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3 слога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24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АНАПЕСТ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95086" y="1632677"/>
            <a:ext cx="11087162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Трёхсложный размер стиха с ударением на третьем слоге.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sz="quarter" idx="4294967295"/>
          </p:nvPr>
        </p:nvSpPr>
        <p:spPr>
          <a:xfrm>
            <a:off x="1901371" y="2843754"/>
            <a:ext cx="8679543" cy="3555459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Н.А.Некрасов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«Размышления у парадного подъезда»</a:t>
            </a:r>
          </a:p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endParaRPr lang="ru-RU" sz="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Назови мне такую обитель…</a:t>
            </a:r>
          </a:p>
          <a:p>
            <a:pPr marL="0" indent="0" algn="ctr" fontAlgn="auto">
              <a:spcAft>
                <a:spcPts val="0"/>
              </a:spcAft>
              <a:buClr>
                <a:srgbClr val="FFFFFF"/>
              </a:buClr>
              <a:buFont typeface="Wingdings"/>
              <a:buNone/>
              <a:defRPr/>
            </a:pPr>
            <a:r>
              <a:rPr lang="ru-RU" sz="3600" b="1" dirty="0" err="1" smtClean="0">
                <a:solidFill>
                  <a:srgbClr val="002060"/>
                </a:solidFill>
              </a:rPr>
              <a:t>На-зо-в</a:t>
            </a:r>
            <a:r>
              <a:rPr lang="ru-RU" sz="3600" b="1" dirty="0" err="1" smtClean="0">
                <a:solidFill>
                  <a:srgbClr val="FF0000"/>
                </a:solidFill>
              </a:rPr>
              <a:t>и</a:t>
            </a:r>
            <a:r>
              <a:rPr lang="ru-RU" sz="3600" b="1" dirty="0" smtClean="0">
                <a:solidFill>
                  <a:srgbClr val="FF0000"/>
                </a:solidFill>
              </a:rPr>
              <a:t>'</a:t>
            </a:r>
            <a:r>
              <a:rPr lang="ru-RU" sz="3600" b="1" dirty="0" smtClean="0">
                <a:solidFill>
                  <a:srgbClr val="FFFFFF"/>
                </a:solidFill>
              </a:rPr>
              <a:t> </a:t>
            </a:r>
            <a:r>
              <a:rPr lang="ru-RU" sz="3600" b="1" dirty="0">
                <a:solidFill>
                  <a:srgbClr val="002060"/>
                </a:solidFill>
              </a:rPr>
              <a:t>мне </a:t>
            </a:r>
            <a:r>
              <a:rPr lang="ru-RU" sz="3600" b="1" dirty="0" err="1" smtClean="0">
                <a:solidFill>
                  <a:srgbClr val="002060"/>
                </a:solidFill>
              </a:rPr>
              <a:t>та-к</a:t>
            </a:r>
            <a:r>
              <a:rPr lang="ru-RU" sz="3600" b="1" dirty="0" err="1" smtClean="0">
                <a:solidFill>
                  <a:srgbClr val="FF0000"/>
                </a:solidFill>
              </a:rPr>
              <a:t>у'</a:t>
            </a:r>
            <a:r>
              <a:rPr lang="ru-RU" sz="3600" b="1" dirty="0" err="1" smtClean="0">
                <a:solidFill>
                  <a:srgbClr val="002060"/>
                </a:solidFill>
              </a:rPr>
              <a:t>-ю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о-б</a:t>
            </a:r>
            <a:r>
              <a:rPr lang="ru-RU" sz="3600" b="1" dirty="0" err="1" smtClean="0">
                <a:solidFill>
                  <a:srgbClr val="FF0000"/>
                </a:solidFill>
              </a:rPr>
              <a:t>и'-</a:t>
            </a:r>
            <a:r>
              <a:rPr lang="ru-RU" sz="3600" b="1" dirty="0" err="1" smtClean="0">
                <a:solidFill>
                  <a:srgbClr val="002060"/>
                </a:solidFill>
              </a:rPr>
              <a:t>тель</a:t>
            </a:r>
            <a:endParaRPr lang="ru-RU" sz="3600" b="1" dirty="0" smtClean="0">
              <a:solidFill>
                <a:srgbClr val="002060"/>
              </a:solidFill>
            </a:endParaRPr>
          </a:p>
          <a:p>
            <a:pPr marL="0" indent="0" algn="ctr" fontAlgn="auto">
              <a:spcAft>
                <a:spcPts val="0"/>
              </a:spcAft>
              <a:buClr>
                <a:srgbClr val="FFFFFF"/>
              </a:buClr>
              <a:buFontTx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      _   _   </a:t>
            </a:r>
            <a:r>
              <a:rPr lang="ru-RU" sz="3600" b="1" dirty="0" smtClean="0">
                <a:solidFill>
                  <a:srgbClr val="FF0000"/>
                </a:solidFill>
              </a:rPr>
              <a:t>_</a:t>
            </a:r>
            <a:r>
              <a:rPr lang="ru-RU" sz="3600" b="1" dirty="0" smtClean="0">
                <a:solidFill>
                  <a:srgbClr val="002060"/>
                </a:solidFill>
              </a:rPr>
              <a:t> /  _    _   </a:t>
            </a:r>
            <a:r>
              <a:rPr lang="ru-RU" sz="3600" b="1" dirty="0" smtClean="0">
                <a:solidFill>
                  <a:srgbClr val="FF0000"/>
                </a:solidFill>
              </a:rPr>
              <a:t>_</a:t>
            </a:r>
            <a:r>
              <a:rPr lang="ru-RU" sz="3600" b="1" dirty="0" smtClean="0">
                <a:solidFill>
                  <a:srgbClr val="002060"/>
                </a:solidFill>
              </a:rPr>
              <a:t> /  _   _   </a:t>
            </a:r>
            <a:r>
              <a:rPr lang="ru-RU" sz="3600" b="1" dirty="0" smtClean="0">
                <a:solidFill>
                  <a:srgbClr val="FF0000"/>
                </a:solidFill>
              </a:rPr>
              <a:t>_</a:t>
            </a:r>
            <a:r>
              <a:rPr lang="ru-RU" sz="3600" b="1" dirty="0" smtClean="0">
                <a:solidFill>
                  <a:srgbClr val="002060"/>
                </a:solidFill>
              </a:rPr>
              <a:t>  /  _</a:t>
            </a:r>
          </a:p>
          <a:p>
            <a:pPr marL="0" indent="0" algn="ctr" fontAlgn="auto">
              <a:spcAft>
                <a:spcPts val="0"/>
              </a:spcAft>
              <a:buClr>
                <a:srgbClr val="FFFFFF"/>
              </a:buClr>
              <a:buFontTx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– 6 – 9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endParaRPr lang="ru-RU" sz="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 слога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08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АМФИБРАХИЙ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1201" y="1799771"/>
            <a:ext cx="108131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(от греческого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amphibrachys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обеих сторон краткий)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8"/>
          <p:cNvGrpSpPr>
            <a:grpSpLocks/>
          </p:cNvGrpSpPr>
          <p:nvPr/>
        </p:nvGrpSpPr>
        <p:grpSpPr bwMode="auto">
          <a:xfrm>
            <a:off x="2365828" y="3177943"/>
            <a:ext cx="8200572" cy="2479908"/>
            <a:chOff x="3844982" y="3966171"/>
            <a:chExt cx="3024967" cy="1026211"/>
          </a:xfrm>
          <a:solidFill>
            <a:srgbClr val="0000FF"/>
          </a:solidFill>
        </p:grpSpPr>
        <p:sp>
          <p:nvSpPr>
            <p:cNvPr id="8" name="Минус 7"/>
            <p:cNvSpPr/>
            <p:nvPr/>
          </p:nvSpPr>
          <p:spPr>
            <a:xfrm>
              <a:off x="4902411" y="4068792"/>
              <a:ext cx="914474" cy="91473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" name="Минус 9"/>
            <p:cNvSpPr/>
            <p:nvPr/>
          </p:nvSpPr>
          <p:spPr>
            <a:xfrm>
              <a:off x="3844982" y="4073222"/>
              <a:ext cx="914474" cy="91473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Минус 10"/>
            <p:cNvSpPr/>
            <p:nvPr/>
          </p:nvSpPr>
          <p:spPr>
            <a:xfrm>
              <a:off x="5955475" y="4077652"/>
              <a:ext cx="914474" cy="91473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2" name="Равнобедренный треугольник 11"/>
            <p:cNvSpPr/>
            <p:nvPr/>
          </p:nvSpPr>
          <p:spPr>
            <a:xfrm rot="900000" flipV="1">
              <a:off x="5296355" y="3966171"/>
              <a:ext cx="126586" cy="250278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75027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АМФИБРАХИЙ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95086" y="1632677"/>
            <a:ext cx="11087162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Трёхсложный размер стиха с ударением на втором слоге.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sz="quarter" idx="4294967295"/>
          </p:nvPr>
        </p:nvSpPr>
        <p:spPr>
          <a:xfrm>
            <a:off x="1407885" y="2709895"/>
            <a:ext cx="9492343" cy="370541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marL="0" indent="0" algn="ctr">
              <a:buFontTx/>
              <a:buNone/>
            </a:pPr>
            <a:endParaRPr lang="ru-RU" altLang="ru-RU" sz="1600" dirty="0" smtClean="0"/>
          </a:p>
          <a:p>
            <a:pPr marL="0" indent="0" algn="ctr">
              <a:buFontTx/>
              <a:buNone/>
            </a:pPr>
            <a:r>
              <a:rPr lang="ru-RU" alt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«Узник»</a:t>
            </a:r>
          </a:p>
          <a:p>
            <a:pPr marL="0" indent="0" algn="ctr">
              <a:buFontTx/>
              <a:buNone/>
            </a:pPr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Сижу за решёткой в темнице сырой…</a:t>
            </a:r>
          </a:p>
          <a:p>
            <a:pPr marL="0" indent="0" algn="ctr">
              <a:buClr>
                <a:srgbClr val="FFFFFF"/>
              </a:buClr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Си-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altLang="ru-RU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alt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ru-RU" altLang="ru-RU" sz="28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ре-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altLang="ru-RU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ё'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-кой в</a:t>
            </a:r>
            <a:r>
              <a:rPr lang="ru-RU" altLang="ru-RU" sz="28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тем-н</a:t>
            </a:r>
            <a:r>
              <a:rPr lang="ru-RU" alt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и-'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сы-р</a:t>
            </a:r>
            <a:r>
              <a:rPr lang="ru-RU" altLang="ru-RU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о'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ru-RU" altLang="ru-RU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altLang="ru-RU" sz="12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rgbClr val="FFFFFF"/>
              </a:buClr>
              <a:buFontTx/>
              <a:buNone/>
            </a:pPr>
            <a:r>
              <a:rPr lang="ru-RU" altLang="ru-RU" sz="3600" dirty="0" smtClean="0"/>
              <a:t>     </a:t>
            </a:r>
            <a:r>
              <a:rPr lang="ru-RU" altLang="ru-RU" sz="3600" b="1" dirty="0" smtClean="0"/>
              <a:t>_   </a:t>
            </a:r>
            <a:r>
              <a:rPr lang="ru-RU" altLang="ru-RU" sz="3600" b="1" dirty="0" smtClean="0">
                <a:solidFill>
                  <a:srgbClr val="C00000"/>
                </a:solidFill>
              </a:rPr>
              <a:t>_</a:t>
            </a:r>
            <a:r>
              <a:rPr lang="ru-RU" altLang="ru-RU" sz="3600" b="1" dirty="0" smtClean="0"/>
              <a:t>  _/  _   </a:t>
            </a:r>
            <a:r>
              <a:rPr lang="ru-RU" altLang="ru-RU" sz="3600" b="1" dirty="0" smtClean="0">
                <a:solidFill>
                  <a:srgbClr val="C00000"/>
                </a:solidFill>
              </a:rPr>
              <a:t>_</a:t>
            </a:r>
            <a:r>
              <a:rPr lang="ru-RU" altLang="ru-RU" sz="3600" b="1" dirty="0" smtClean="0"/>
              <a:t>     _ /   _   </a:t>
            </a:r>
            <a:r>
              <a:rPr lang="ru-RU" altLang="ru-RU" sz="3600" b="1" dirty="0" smtClean="0">
                <a:solidFill>
                  <a:srgbClr val="C00000"/>
                </a:solidFill>
              </a:rPr>
              <a:t>_</a:t>
            </a:r>
            <a:r>
              <a:rPr lang="ru-RU" altLang="ru-RU" sz="3600" b="1" dirty="0" smtClean="0"/>
              <a:t>   _  / _   </a:t>
            </a:r>
            <a:r>
              <a:rPr lang="ru-RU" altLang="ru-RU" sz="3600" b="1" dirty="0" smtClean="0">
                <a:solidFill>
                  <a:srgbClr val="C00000"/>
                </a:solidFill>
              </a:rPr>
              <a:t>_</a:t>
            </a:r>
          </a:p>
          <a:p>
            <a:pPr marL="0" indent="0" algn="ctr">
              <a:buClr>
                <a:srgbClr val="FFFFFF"/>
              </a:buClr>
              <a:buFontTx/>
              <a:buNone/>
            </a:pP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– 5 – 8 – 11 </a:t>
            </a:r>
          </a:p>
          <a:p>
            <a:pPr marL="0" indent="0">
              <a:buFontTx/>
              <a:buNone/>
            </a:pP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3 слога</a:t>
            </a:r>
          </a:p>
        </p:txBody>
      </p:sp>
    </p:spTree>
    <p:extLst>
      <p:ext uri="{BB962C8B-B14F-4D97-AF65-F5344CB8AC3E}">
        <p14:creationId xmlns:p14="http://schemas.microsoft.com/office/powerpoint/2010/main" val="343868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ТРЁХСЛОЖНЫЕ РАЗМЕРЫ СТИХА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Дактиль: ударными будут 1, 4, 7… слоги.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Амфибрахий: ударными будут 2,5,8 … слоги.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Анапест: ударными будут 3,6,9…слоги.</a:t>
            </a:r>
          </a:p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915" y="2473300"/>
            <a:ext cx="3168340" cy="4101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36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Выучить определения по теме.</a:t>
            </a:r>
          </a:p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2. Привести примеры стихотворных отрывков на изученные размеры и определить в них вид рифмы.</a:t>
            </a:r>
          </a:p>
        </p:txBody>
      </p:sp>
      <p:pic>
        <p:nvPicPr>
          <p:cNvPr id="23554" name="Picture 2" descr="https://www.culture.ru/storage/images/8176c31ac62464b7abae651764dff3fe/0cf64eb6a9d70d695273085afeeac97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886" y="3927916"/>
            <a:ext cx="3461657" cy="246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70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16080" y="1536405"/>
            <a:ext cx="11292858" cy="7068602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Отличие стихотворной речи от прозаической.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Понятие «ритм».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Стихотворные размеры.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Понятие «стопа».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r>
              <a:rPr lang="ru-RU" sz="36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двусложных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размеров.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Трёхсложные размеры.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507" y="2304206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891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35693" y="2081346"/>
            <a:ext cx="6831757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Высокой страсти не имея,</a:t>
            </a:r>
          </a:p>
          <a:p>
            <a:pPr>
              <a:buFontTx/>
              <a:buNone/>
            </a:pPr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звуков жизни не щадить,</a:t>
            </a:r>
          </a:p>
          <a:p>
            <a:pPr>
              <a:buFontTx/>
              <a:buNone/>
            </a:pPr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мог он ямба от хорея, </a:t>
            </a:r>
          </a:p>
          <a:p>
            <a:pPr>
              <a:buFontTx/>
              <a:buNone/>
            </a:pPr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мы ни бились, отличить.</a:t>
            </a:r>
          </a:p>
          <a:p>
            <a:pPr algn="ctr">
              <a:buFontTx/>
              <a:buNone/>
            </a:pPr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ru-RU" altLang="ru-RU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endParaRPr lang="ru-RU" alt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Объект 3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762035" y="1457795"/>
            <a:ext cx="4095817" cy="485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6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192241"/>
            <a:ext cx="11843658" cy="85283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ОТЛИЧИЕ СТИХОТВОРНОЙ РЕЧИ ОТ ПРОЗАИЧЕСКОЙ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489166" y="2757714"/>
            <a:ext cx="4376057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Стихотворная</a:t>
            </a:r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речь отличается от прозаической более чётким ритмом.</a:t>
            </a:r>
          </a:p>
        </p:txBody>
      </p:sp>
      <p:pic>
        <p:nvPicPr>
          <p:cNvPr id="10" name="Picture 4" descr="kniga_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262" y="1596222"/>
            <a:ext cx="4308559" cy="312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01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ЧТО ТАКОЕ РИТМ?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80162" y="1955075"/>
            <a:ext cx="5643152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Ритм</a:t>
            </a:r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повторение каких-либо однозначных явлений через равные промежутки времени.</a:t>
            </a:r>
          </a:p>
        </p:txBody>
      </p:sp>
      <p:pic>
        <p:nvPicPr>
          <p:cNvPr id="8" name="Рисунок 3" descr="профессор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000" y="2261982"/>
            <a:ext cx="2959162" cy="3698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105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246743"/>
            <a:ext cx="12191999" cy="79833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ЧТО МОЖЕТ ЧЕРЕДОВАТЬСЯ В СТИХОТВОРНОЙ СТРОКЕ?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05910" y="2685143"/>
            <a:ext cx="7931689" cy="13321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ru-RU" altLang="ru-RU" sz="2800" b="1" dirty="0">
              <a:solidFill>
                <a:srgbClr val="FF0000"/>
              </a:solidFill>
            </a:endParaRP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671" y="3062514"/>
            <a:ext cx="3396442" cy="326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576" y="2859313"/>
            <a:ext cx="7757767" cy="1158001"/>
          </a:xfrm>
          <a:prstGeom prst="rect">
            <a:avLst/>
          </a:prstGeom>
        </p:spPr>
      </p:pic>
      <p:sp>
        <p:nvSpPr>
          <p:cNvPr id="9" name="Line 4"/>
          <p:cNvSpPr>
            <a:spLocks noChangeShapeType="1"/>
          </p:cNvSpPr>
          <p:nvPr/>
        </p:nvSpPr>
        <p:spPr bwMode="auto">
          <a:xfrm flipH="1">
            <a:off x="1759857" y="2910114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4056743" y="2966746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 flipH="1">
            <a:off x="5460700" y="2910114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 flipH="1">
            <a:off x="7383776" y="2960914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53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114" y="391299"/>
            <a:ext cx="12075886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ЧЁТКИЙ РИТМ ПРИСУЩ СТИХОТВОРНОЙ РЕЧИ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70263" y="2261324"/>
            <a:ext cx="7570151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Стихотворный ритм (размер)</a:t>
            </a:r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чередование ударных и безударных слогов в строке.</a:t>
            </a: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743" y="3349898"/>
            <a:ext cx="3094003" cy="297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497" y="3349898"/>
            <a:ext cx="3094003" cy="297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17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СТИХОТВОРНЫЕ РАЗМЕРЫ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 flipH="1">
            <a:off x="3693695" y="1248524"/>
            <a:ext cx="1371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6807199" y="1248524"/>
            <a:ext cx="1603448" cy="13012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1567542" y="2519338"/>
            <a:ext cx="4020457" cy="11430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002060"/>
                </a:solidFill>
              </a:rPr>
              <a:t>Двусложные</a:t>
            </a: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6807199" y="2587830"/>
            <a:ext cx="3701144" cy="1143000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002060"/>
                </a:solidFill>
              </a:rPr>
              <a:t>Трёхсложные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2539999" y="3933825"/>
            <a:ext cx="23368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200" b="1" dirty="0">
                <a:solidFill>
                  <a:srgbClr val="000066"/>
                </a:solidFill>
                <a:cs typeface="Arial" panose="020B0604020202020204" pitchFamily="34" charset="0"/>
              </a:rPr>
              <a:t>ХОРЕЙ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123412" y="4873625"/>
            <a:ext cx="1346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200" b="1" dirty="0">
                <a:solidFill>
                  <a:srgbClr val="000066"/>
                </a:solidFill>
                <a:cs typeface="Arial" panose="020B0604020202020204" pitchFamily="34" charset="0"/>
              </a:rPr>
              <a:t>ЯМБ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7561943" y="3937000"/>
            <a:ext cx="33237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200" b="1" dirty="0">
                <a:solidFill>
                  <a:srgbClr val="000066"/>
                </a:solidFill>
                <a:cs typeface="Arial" panose="020B0604020202020204" pitchFamily="34" charset="0"/>
              </a:rPr>
              <a:t>ДАКТИЛЬ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7097485" y="4800600"/>
            <a:ext cx="32657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200" b="1" dirty="0">
                <a:solidFill>
                  <a:srgbClr val="000066"/>
                </a:solidFill>
                <a:cs typeface="Arial" panose="020B0604020202020204" pitchFamily="34" charset="0"/>
              </a:rPr>
              <a:t>АМФИБРАХИЙ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7460343" y="5664201"/>
            <a:ext cx="24964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200" b="1" dirty="0">
                <a:solidFill>
                  <a:srgbClr val="000066"/>
                </a:solidFill>
                <a:cs typeface="Arial" panose="020B0604020202020204" pitchFamily="34" charset="0"/>
              </a:rPr>
              <a:t>АНАПЕСТ</a:t>
            </a:r>
          </a:p>
        </p:txBody>
      </p:sp>
    </p:spTree>
    <p:extLst>
      <p:ext uri="{BB962C8B-B14F-4D97-AF65-F5344CB8AC3E}">
        <p14:creationId xmlns:p14="http://schemas.microsoft.com/office/powerpoint/2010/main" val="265895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СТОПА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14072" y="1701367"/>
            <a:ext cx="10815928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Стопа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группа слогов, на один из которых падает ударение.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14400" y="3244334"/>
            <a:ext cx="101237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defRPr/>
            </a:pP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Хорей: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ударными будут 1 и все нечётные слоги в строке.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7416" y="4580269"/>
            <a:ext cx="2872995" cy="18902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3123412" y="5856513"/>
            <a:ext cx="766417" cy="79830"/>
          </a:xfrm>
          <a:prstGeom prst="rect">
            <a:avLst/>
          </a:prstGeom>
        </p:spPr>
      </p:pic>
      <p:sp>
        <p:nvSpPr>
          <p:cNvPr id="11" name="AutoShape 14"/>
          <p:cNvSpPr>
            <a:spLocks/>
          </p:cNvSpPr>
          <p:nvPr/>
        </p:nvSpPr>
        <p:spPr bwMode="auto">
          <a:xfrm rot="15881515" flipH="1">
            <a:off x="4370507" y="5628706"/>
            <a:ext cx="152400" cy="455613"/>
          </a:xfrm>
          <a:prstGeom prst="rightBracket">
            <a:avLst>
              <a:gd name="adj" fmla="val 149479"/>
            </a:avLst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806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6714</TotalTime>
  <Words>584</Words>
  <Application>Microsoft Office PowerPoint</Application>
  <PresentationFormat>Широкоэкранный</PresentationFormat>
  <Paragraphs>171</Paragraphs>
  <Slides>19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Microsoft YaHei</vt:lpstr>
      <vt:lpstr>Arial</vt:lpstr>
      <vt:lpstr>Calibri</vt:lpstr>
      <vt:lpstr>Calibri Light</vt:lpstr>
      <vt:lpstr>Georgia</vt:lpstr>
      <vt:lpstr>Times New Roman</vt:lpstr>
      <vt:lpstr>Verdana</vt:lpstr>
      <vt:lpstr>Wingdings</vt:lpstr>
      <vt:lpstr>Wingdings 2</vt:lpstr>
      <vt:lpstr>Тема Office</vt:lpstr>
      <vt:lpstr>Презентация PowerPoint</vt:lpstr>
      <vt:lpstr>ПЛАН  УРОКА</vt:lpstr>
      <vt:lpstr>Презентация PowerPoint</vt:lpstr>
      <vt:lpstr>ОТЛИЧИЕ СТИХОТВОРНОЙ РЕЧИ ОТ ПРОЗАИЧЕСКОЙ</vt:lpstr>
      <vt:lpstr>ЧТО ТАКОЕ РИТМ?</vt:lpstr>
      <vt:lpstr>ЧТО МОЖЕТ ЧЕРЕДОВАТЬСЯ В СТИХОТВОРНОЙ СТРОКЕ?</vt:lpstr>
      <vt:lpstr>ЧЁТКИЙ РИТМ ПРИСУЩ СТИХОТВОРНОЙ РЕЧИ</vt:lpstr>
      <vt:lpstr>СТИХОТВОРНЫЕ РАЗМЕРЫ</vt:lpstr>
      <vt:lpstr>СТОПА</vt:lpstr>
      <vt:lpstr>ДВУСЛОЖНЫЕ РАЗМЕРЫ</vt:lpstr>
      <vt:lpstr>ПАМЯТКА</vt:lpstr>
      <vt:lpstr>ДАКТИЛОСКОПИЯ</vt:lpstr>
      <vt:lpstr>ДАКТИЛЬ</vt:lpstr>
      <vt:lpstr>ДАКТИЛЬ</vt:lpstr>
      <vt:lpstr>АНАПЕСТ</vt:lpstr>
      <vt:lpstr>АМФИБРАХИЙ</vt:lpstr>
      <vt:lpstr>АМФИБРАХИЙ</vt:lpstr>
      <vt:lpstr>ТРЁХСЛОЖНЫЕ РАЗМЕРЫ СТИХА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304</cp:revision>
  <dcterms:created xsi:type="dcterms:W3CDTF">2020-09-22T15:24:01Z</dcterms:created>
  <dcterms:modified xsi:type="dcterms:W3CDTF">2020-12-01T07:53:50Z</dcterms:modified>
</cp:coreProperties>
</file>