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5" r:id="rId2"/>
    <p:sldId id="325" r:id="rId3"/>
    <p:sldId id="382" r:id="rId4"/>
    <p:sldId id="384" r:id="rId5"/>
    <p:sldId id="385" r:id="rId6"/>
    <p:sldId id="383" r:id="rId7"/>
    <p:sldId id="394" r:id="rId8"/>
    <p:sldId id="386" r:id="rId9"/>
    <p:sldId id="387" r:id="rId10"/>
    <p:sldId id="389" r:id="rId11"/>
    <p:sldId id="391" r:id="rId12"/>
    <p:sldId id="392" r:id="rId13"/>
    <p:sldId id="390" r:id="rId14"/>
    <p:sldId id="393" r:id="rId15"/>
    <p:sldId id="372" r:id="rId16"/>
    <p:sldId id="395" r:id="rId17"/>
    <p:sldId id="397" r:id="rId18"/>
    <p:sldId id="396" r:id="rId19"/>
    <p:sldId id="39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62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45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13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80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15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96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65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07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4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1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27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21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09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60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34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41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7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1694" y="3301047"/>
            <a:ext cx="6820135" cy="294343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</a:t>
            </a:r>
          </a:p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Трехсложные размеры</a:t>
            </a:r>
          </a:p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стиха.</a:t>
            </a:r>
          </a:p>
          <a:p>
            <a:pPr marL="38918">
              <a:spcBef>
                <a:spcPts val="233"/>
              </a:spcBef>
            </a:pP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18258" y="3348796"/>
            <a:ext cx="673439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8434920" y="2898159"/>
            <a:ext cx="3513907" cy="3166453"/>
            <a:chOff x="295" y="164"/>
            <a:chExt cx="5169" cy="3673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64"/>
              <a:ext cx="5169" cy="3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295" y="164"/>
              <a:ext cx="5169" cy="3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Verdana" panose="020B0604030504040204" pitchFamily="34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ДВУСЛОЖНЫЕ РАЗМЕРЫ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17074"/>
            <a:ext cx="11867364" cy="943335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Хорей</a:t>
            </a:r>
            <a:r>
              <a:rPr lang="ru-RU" altLang="ru-RU" b="1" dirty="0" smtClean="0">
                <a:solidFill>
                  <a:srgbClr val="002060"/>
                </a:solidFill>
              </a:rPr>
              <a:t>: ударными будут первый и все нечетные слоги в строке.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743" y="4460535"/>
            <a:ext cx="11146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Ямб: ударными будут второй и все чётные  слоги.</a:t>
            </a:r>
            <a:endParaRPr lang="ru-RU" alt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076" y="2859313"/>
            <a:ext cx="2436723" cy="1229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68686" y="3656465"/>
            <a:ext cx="671313" cy="830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706" y="3576067"/>
            <a:ext cx="536494" cy="2438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076" y="5361013"/>
            <a:ext cx="2466585" cy="12416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505" y="6015067"/>
            <a:ext cx="536494" cy="2438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390" y="6139543"/>
            <a:ext cx="791039" cy="11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ПАМЯТКА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2" y="1407231"/>
            <a:ext cx="11333905" cy="49244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    </a:t>
            </a:r>
            <a:r>
              <a:rPr lang="ru-RU" sz="3200" b="1" dirty="0">
                <a:solidFill>
                  <a:srgbClr val="002060"/>
                </a:solidFill>
              </a:rPr>
              <a:t>Как определить стихотворный размер.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/>
        </p:nvSpPr>
        <p:spPr bwMode="auto">
          <a:xfrm>
            <a:off x="464458" y="2428081"/>
            <a:ext cx="8752114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6000" i="1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58" y="2061029"/>
            <a:ext cx="86795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Выпиши первую строку стихотворения.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Расставь ударения.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Раздели слова на слоги.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 схему стихотворной строки.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составленной схеме определи размер.</a:t>
            </a:r>
          </a:p>
        </p:txBody>
      </p:sp>
      <p:pic>
        <p:nvPicPr>
          <p:cNvPr id="13" name="Рисунок 3" descr="профессор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950" y="2821591"/>
            <a:ext cx="2965215" cy="370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2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ДАКТИЛОСКОПИЯ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397840" y="1962333"/>
            <a:ext cx="5653195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Наука, которая занимается отпечатками пальцев.</a:t>
            </a:r>
          </a:p>
          <a:p>
            <a:pPr algn="ctr">
              <a:defRPr/>
            </a:pP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 греческого слова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daktylos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палец)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24" y="1407231"/>
            <a:ext cx="33401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0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ДАКТИЛЬ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4931" y="1531548"/>
            <a:ext cx="599168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связаны стихотворный размер и палец?</a:t>
            </a:r>
          </a:p>
        </p:txBody>
      </p:sp>
      <p:grpSp>
        <p:nvGrpSpPr>
          <p:cNvPr id="10" name="Группа 5"/>
          <p:cNvGrpSpPr>
            <a:grpSpLocks/>
          </p:cNvGrpSpPr>
          <p:nvPr/>
        </p:nvGrpSpPr>
        <p:grpSpPr bwMode="auto">
          <a:xfrm>
            <a:off x="8197170" y="1858123"/>
            <a:ext cx="3282950" cy="4373562"/>
            <a:chOff x="192949" y="2522758"/>
            <a:chExt cx="3283581" cy="4230571"/>
          </a:xfrm>
        </p:grpSpPr>
        <p:grpSp>
          <p:nvGrpSpPr>
            <p:cNvPr id="11" name="Группа 4"/>
            <p:cNvGrpSpPr>
              <a:grpSpLocks/>
            </p:cNvGrpSpPr>
            <p:nvPr/>
          </p:nvGrpSpPr>
          <p:grpSpPr bwMode="auto">
            <a:xfrm>
              <a:off x="192949" y="2522758"/>
              <a:ext cx="3283581" cy="4230571"/>
              <a:chOff x="192949" y="2522758"/>
              <a:chExt cx="3283581" cy="4230571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949" y="2522758"/>
                <a:ext cx="3283581" cy="392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Правая фигурная скобка 13"/>
              <p:cNvSpPr/>
              <p:nvPr/>
            </p:nvSpPr>
            <p:spPr>
              <a:xfrm rot="2160000">
                <a:off x="1517178" y="5113311"/>
                <a:ext cx="234995" cy="1640018"/>
              </a:xfrm>
              <a:prstGeom prst="rightBrac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17452">
                <a:off x="2053681" y="4164591"/>
                <a:ext cx="789316" cy="1012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3370">
              <a:off x="2672192" y="3141553"/>
              <a:ext cx="804338" cy="99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348343" y="3531552"/>
            <a:ext cx="72017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каждом вашем пальце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фаланги, причём ПЕРВАЯ (если считать от ладони) длиннее, чем остальные.</a:t>
            </a:r>
          </a:p>
        </p:txBody>
      </p:sp>
    </p:spTree>
    <p:extLst>
      <p:ext uri="{BB962C8B-B14F-4D97-AF65-F5344CB8AC3E}">
        <p14:creationId xmlns:p14="http://schemas.microsoft.com/office/powerpoint/2010/main" val="21737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ДАКТИЛЬ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5086" y="1541236"/>
            <a:ext cx="1108716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Трёхсложный размер стиха с ударением на первом слоге.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451428" y="2843900"/>
            <a:ext cx="9318172" cy="356547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М.Ю.Лермонтов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«Тучи»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Тучки небесные, вечные странники!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70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у'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ч-ки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не-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е'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-е,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е'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а'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-ни-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70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_    _ / 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_   _ /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_    _ /   _     _    _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70000"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– 4 – 7 – 10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3 слога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АНАПЕСТ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95086" y="1632677"/>
            <a:ext cx="1108716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Трёхсложный размер стиха с ударением на третьем слоге.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quarter" idx="4294967295"/>
          </p:nvPr>
        </p:nvSpPr>
        <p:spPr>
          <a:xfrm>
            <a:off x="1901371" y="2843754"/>
            <a:ext cx="8679543" cy="355545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Н.А.Некрасов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«Размышления у парадного подъезда»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endParaRPr lang="ru-RU" sz="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 мне такую обитель…</a:t>
            </a:r>
          </a:p>
          <a:p>
            <a:pPr marL="0" indent="0" algn="ctr" fontAlgn="auto">
              <a:spcAft>
                <a:spcPts val="0"/>
              </a:spcAft>
              <a:buClr>
                <a:srgbClr val="FFFFFF"/>
              </a:buClr>
              <a:buFont typeface="Wingdings"/>
              <a:buNone/>
              <a:defRPr/>
            </a:pPr>
            <a:r>
              <a:rPr lang="ru-RU" sz="3600" b="1" dirty="0" err="1" smtClean="0">
                <a:solidFill>
                  <a:srgbClr val="002060"/>
                </a:solidFill>
              </a:rPr>
              <a:t>На-зо-в</a:t>
            </a:r>
            <a:r>
              <a:rPr lang="ru-RU" sz="3600" b="1" dirty="0" err="1" smtClean="0">
                <a:solidFill>
                  <a:srgbClr val="FF0000"/>
                </a:solidFill>
              </a:rPr>
              <a:t>и</a:t>
            </a:r>
            <a:r>
              <a:rPr lang="ru-RU" sz="3600" b="1" dirty="0" smtClean="0">
                <a:solidFill>
                  <a:srgbClr val="FF0000"/>
                </a:solidFill>
              </a:rPr>
              <a:t>'</a:t>
            </a:r>
            <a:r>
              <a:rPr lang="ru-RU" sz="3600" b="1" dirty="0" smtClean="0">
                <a:solidFill>
                  <a:srgbClr val="FFFFFF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мне </a:t>
            </a:r>
            <a:r>
              <a:rPr lang="ru-RU" sz="3600" b="1" dirty="0" err="1" smtClean="0">
                <a:solidFill>
                  <a:srgbClr val="002060"/>
                </a:solidFill>
              </a:rPr>
              <a:t>та-к</a:t>
            </a:r>
            <a:r>
              <a:rPr lang="ru-RU" sz="3600" b="1" dirty="0" err="1" smtClean="0">
                <a:solidFill>
                  <a:srgbClr val="FF0000"/>
                </a:solidFill>
              </a:rPr>
              <a:t>у'</a:t>
            </a:r>
            <a:r>
              <a:rPr lang="ru-RU" sz="3600" b="1" dirty="0" err="1" smtClean="0">
                <a:solidFill>
                  <a:srgbClr val="002060"/>
                </a:solidFill>
              </a:rPr>
              <a:t>-ю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о-б</a:t>
            </a:r>
            <a:r>
              <a:rPr lang="ru-RU" sz="3600" b="1" dirty="0" err="1" smtClean="0">
                <a:solidFill>
                  <a:srgbClr val="FF0000"/>
                </a:solidFill>
              </a:rPr>
              <a:t>и'-</a:t>
            </a:r>
            <a:r>
              <a:rPr lang="ru-RU" sz="3600" b="1" dirty="0" err="1" smtClean="0">
                <a:solidFill>
                  <a:srgbClr val="002060"/>
                </a:solidFill>
              </a:rPr>
              <a:t>тель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 algn="ctr" fontAlgn="auto">
              <a:spcAft>
                <a:spcPts val="0"/>
              </a:spcAft>
              <a:buClr>
                <a:srgbClr val="FFFFFF"/>
              </a:buClr>
              <a:buFontTx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      _   _   </a:t>
            </a:r>
            <a:r>
              <a:rPr lang="ru-RU" sz="3600" b="1" dirty="0" smtClean="0">
                <a:solidFill>
                  <a:srgbClr val="FF0000"/>
                </a:solidFill>
              </a:rPr>
              <a:t>_</a:t>
            </a:r>
            <a:r>
              <a:rPr lang="ru-RU" sz="3600" b="1" dirty="0" smtClean="0">
                <a:solidFill>
                  <a:srgbClr val="002060"/>
                </a:solidFill>
              </a:rPr>
              <a:t> /  _    _   </a:t>
            </a:r>
            <a:r>
              <a:rPr lang="ru-RU" sz="3600" b="1" dirty="0" smtClean="0">
                <a:solidFill>
                  <a:srgbClr val="FF0000"/>
                </a:solidFill>
              </a:rPr>
              <a:t>_</a:t>
            </a:r>
            <a:r>
              <a:rPr lang="ru-RU" sz="3600" b="1" dirty="0" smtClean="0">
                <a:solidFill>
                  <a:srgbClr val="002060"/>
                </a:solidFill>
              </a:rPr>
              <a:t> /  _   _   </a:t>
            </a:r>
            <a:r>
              <a:rPr lang="ru-RU" sz="3600" b="1" dirty="0" smtClean="0">
                <a:solidFill>
                  <a:srgbClr val="FF0000"/>
                </a:solidFill>
              </a:rPr>
              <a:t>_</a:t>
            </a:r>
            <a:r>
              <a:rPr lang="ru-RU" sz="3600" b="1" dirty="0" smtClean="0">
                <a:solidFill>
                  <a:srgbClr val="002060"/>
                </a:solidFill>
              </a:rPr>
              <a:t>  /  _</a:t>
            </a:r>
          </a:p>
          <a:p>
            <a:pPr marL="0" indent="0" algn="ctr" fontAlgn="auto">
              <a:spcAft>
                <a:spcPts val="0"/>
              </a:spcAft>
              <a:buClr>
                <a:srgbClr val="FFFFFF"/>
              </a:buClr>
              <a:buFontTx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6 – 9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endParaRPr lang="ru-RU" sz="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слога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АМФИБРАХИЙ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1201" y="1799771"/>
            <a:ext cx="10813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 греческого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amphibrachys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обеих сторон краткий)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365828" y="3177943"/>
            <a:ext cx="8200572" cy="2479908"/>
            <a:chOff x="3844982" y="3966171"/>
            <a:chExt cx="3024967" cy="1026211"/>
          </a:xfrm>
          <a:solidFill>
            <a:srgbClr val="0000FF"/>
          </a:solidFill>
        </p:grpSpPr>
        <p:sp>
          <p:nvSpPr>
            <p:cNvPr id="8" name="Минус 7"/>
            <p:cNvSpPr/>
            <p:nvPr/>
          </p:nvSpPr>
          <p:spPr>
            <a:xfrm>
              <a:off x="4902411" y="4068792"/>
              <a:ext cx="914474" cy="914730"/>
            </a:xfrm>
            <a:prstGeom prst="mathMin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Минус 9"/>
            <p:cNvSpPr/>
            <p:nvPr/>
          </p:nvSpPr>
          <p:spPr>
            <a:xfrm>
              <a:off x="3844982" y="4073222"/>
              <a:ext cx="914474" cy="914730"/>
            </a:xfrm>
            <a:prstGeom prst="mathMin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Минус 10"/>
            <p:cNvSpPr/>
            <p:nvPr/>
          </p:nvSpPr>
          <p:spPr>
            <a:xfrm>
              <a:off x="5955475" y="4077652"/>
              <a:ext cx="914474" cy="914730"/>
            </a:xfrm>
            <a:prstGeom prst="mathMin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900000" flipV="1">
              <a:off x="5296355" y="3966171"/>
              <a:ext cx="126586" cy="25027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5027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АМФИБРАХИЙ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95086" y="1632677"/>
            <a:ext cx="1108716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Трёхсложный размер стиха с ударением на втором слоге.</a:t>
            </a:r>
            <a:endParaRPr lang="ru-RU" alt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quarter" idx="4294967295"/>
          </p:nvPr>
        </p:nvSpPr>
        <p:spPr>
          <a:xfrm>
            <a:off x="1407885" y="2709895"/>
            <a:ext cx="9492343" cy="37054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endParaRPr lang="ru-RU" altLang="ru-RU" sz="1600" dirty="0" smtClean="0"/>
          </a:p>
          <a:p>
            <a:pPr marL="0" indent="0" algn="ctr">
              <a:buFontTx/>
              <a:buNone/>
            </a:pPr>
            <a:r>
              <a:rPr lang="ru-RU" alt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«Узник»</a:t>
            </a:r>
          </a:p>
          <a:p>
            <a:pPr marL="0" indent="0" algn="ctr">
              <a:buFontTx/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Сижу за решёткой в темнице сырой…</a:t>
            </a:r>
          </a:p>
          <a:p>
            <a:pPr marL="0" indent="0" algn="ctr">
              <a:buClr>
                <a:srgbClr val="FFFFFF"/>
              </a:buClr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Си-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ru-RU" altLang="ru-RU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ре-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ё'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-кой в</a:t>
            </a:r>
            <a:r>
              <a:rPr lang="ru-RU" altLang="ru-RU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тем-н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и-'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сы-р</a:t>
            </a:r>
            <a:r>
              <a:rPr lang="ru-RU" altLang="ru-RU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о'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altLang="ru-RU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altLang="ru-RU" sz="12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FF"/>
              </a:buClr>
              <a:buFontTx/>
              <a:buNone/>
            </a:pPr>
            <a:r>
              <a:rPr lang="ru-RU" altLang="ru-RU" sz="3600" dirty="0" smtClean="0"/>
              <a:t>     </a:t>
            </a:r>
            <a:r>
              <a:rPr lang="ru-RU" altLang="ru-RU" sz="3600" b="1" dirty="0" smtClean="0"/>
              <a:t>_  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_</a:t>
            </a:r>
            <a:r>
              <a:rPr lang="ru-RU" altLang="ru-RU" sz="3600" b="1" dirty="0" smtClean="0"/>
              <a:t>  _/  _  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_</a:t>
            </a:r>
            <a:r>
              <a:rPr lang="ru-RU" altLang="ru-RU" sz="3600" b="1" dirty="0" smtClean="0"/>
              <a:t>     _ /   _  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_</a:t>
            </a:r>
            <a:r>
              <a:rPr lang="ru-RU" altLang="ru-RU" sz="3600" b="1" dirty="0" smtClean="0"/>
              <a:t>   _  / _  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_</a:t>
            </a:r>
          </a:p>
          <a:p>
            <a:pPr marL="0" indent="0" algn="ctr">
              <a:buClr>
                <a:srgbClr val="FFFFFF"/>
              </a:buClr>
              <a:buFontTx/>
              <a:buNone/>
            </a:pPr>
            <a:r>
              <a:rPr lang="ru-RU" alt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5 – 8 – 11 </a:t>
            </a:r>
          </a:p>
          <a:p>
            <a:pPr marL="0" indent="0">
              <a:buFontTx/>
              <a:buNone/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3 слога</a:t>
            </a:r>
          </a:p>
        </p:txBody>
      </p:sp>
    </p:spTree>
    <p:extLst>
      <p:ext uri="{BB962C8B-B14F-4D97-AF65-F5344CB8AC3E}">
        <p14:creationId xmlns:p14="http://schemas.microsoft.com/office/powerpoint/2010/main" val="34386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ТРЁХСЛОЖНЫЕ РАЗМЕРЫ СТИХА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Дактиль: ударными будут 1, 4, 7… слоги.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Амфибрахий: ударными будут 2,5,8 … слоги.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Анапест: ударными будут 3,6,9…слоги.</a:t>
            </a:r>
          </a:p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915" y="2473300"/>
            <a:ext cx="3168340" cy="410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Выучить определения по теме.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2. Привести примеры стихотворных отрывков на изученные размеры и определить в них вид рифмы.</a:t>
            </a:r>
          </a:p>
        </p:txBody>
      </p:sp>
      <p:pic>
        <p:nvPicPr>
          <p:cNvPr id="23554" name="Picture 2" descr="https://www.culture.ru/storage/images/8176c31ac62464b7abae651764dff3fe/0cf64eb6a9d70d695273085afeeac97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6" y="3927916"/>
            <a:ext cx="3461657" cy="24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6080" y="1536405"/>
            <a:ext cx="11292858" cy="7068602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Отличие стихотворной речи от прозаической.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Понятие «ритм».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Стихотворные размеры.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Понятие «стопа».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Повторение </a:t>
            </a:r>
            <a:r>
              <a:rPr lang="ru-RU" sz="3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двусложных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размеров.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Трёхсложные размеры.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507" y="2304206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891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5693" y="2081346"/>
            <a:ext cx="6831757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Высокой страсти не имея,</a:t>
            </a:r>
          </a:p>
          <a:p>
            <a:pPr>
              <a:buFontTx/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звуков жизни не щадить,</a:t>
            </a:r>
          </a:p>
          <a:p>
            <a:pPr>
              <a:buFontTx/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мог он ямба от хорея, </a:t>
            </a:r>
          </a:p>
          <a:p>
            <a:pPr>
              <a:buFontTx/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мы ни бились, отличить.</a:t>
            </a:r>
          </a:p>
          <a:p>
            <a:pPr algn="ctr">
              <a:buFontTx/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endParaRPr lang="ru-RU" alt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62035" y="1457795"/>
            <a:ext cx="4095817" cy="485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192241"/>
            <a:ext cx="11843658" cy="85283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ОТЛИЧИЕ СТИХОТВОРНОЙ РЕЧИ ОТ ПРОЗАИЧЕСКОЙ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89166" y="2757714"/>
            <a:ext cx="4376057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Стихотворная</a:t>
            </a:r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речь отличается от прозаической более чётким ритмом.</a:t>
            </a:r>
          </a:p>
        </p:txBody>
      </p:sp>
      <p:pic>
        <p:nvPicPr>
          <p:cNvPr id="10" name="Picture 4" descr="kniga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62" y="1596222"/>
            <a:ext cx="4308559" cy="312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0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ЧТО ТАКОЕ РИТМ?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80162" y="1955075"/>
            <a:ext cx="564315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Ритм</a:t>
            </a:r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повторение каких-либо однозначных явлений через равные промежутки времени.</a:t>
            </a:r>
          </a:p>
        </p:txBody>
      </p:sp>
      <p:pic>
        <p:nvPicPr>
          <p:cNvPr id="8" name="Рисунок 3" descr="профессор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000" y="2261982"/>
            <a:ext cx="2959162" cy="369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0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46743"/>
            <a:ext cx="12191999" cy="7983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ЧТО МОЖЕТ ЧЕРЕДОВАТЬСЯ В СТИХОТВОРНОЙ СТРОКЕ?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05910" y="2685143"/>
            <a:ext cx="7931689" cy="13321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alt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71" y="3062514"/>
            <a:ext cx="3396442" cy="32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76" y="2859313"/>
            <a:ext cx="7757767" cy="1158001"/>
          </a:xfrm>
          <a:prstGeom prst="rect">
            <a:avLst/>
          </a:prstGeom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1759857" y="2910114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056743" y="2966746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460700" y="2910114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7383776" y="2960914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3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14" y="391299"/>
            <a:ext cx="12075886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ЧЁТКИЙ РИТМ ПРИСУЩ СТИХОТВОРНОЙ РЕЧИ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70263" y="2261324"/>
            <a:ext cx="757015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Стихотворный ритм (размер)</a:t>
            </a:r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чередование ударных и безударных слогов в строке.</a:t>
            </a:r>
          </a:p>
        </p:txBody>
      </p:sp>
      <p:pic>
        <p:nvPicPr>
          <p:cNvPr id="8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43" y="3349898"/>
            <a:ext cx="3094003" cy="297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497" y="3349898"/>
            <a:ext cx="3094003" cy="297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СТИХОТВОРНЫЕ РАЗМЕРЫ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3693695" y="1248524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6807199" y="1248524"/>
            <a:ext cx="1603448" cy="1301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567542" y="2519338"/>
            <a:ext cx="4020457" cy="1143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</a:rPr>
              <a:t>Двусложные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807199" y="2587830"/>
            <a:ext cx="3701144" cy="1143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</a:rPr>
              <a:t>Трёхсложные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39999" y="3933825"/>
            <a:ext cx="2336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000066"/>
                </a:solidFill>
                <a:cs typeface="Arial" panose="020B0604020202020204" pitchFamily="34" charset="0"/>
              </a:rPr>
              <a:t>ХОРЕЙ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123412" y="4873625"/>
            <a:ext cx="1346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000066"/>
                </a:solidFill>
                <a:cs typeface="Arial" panose="020B0604020202020204" pitchFamily="34" charset="0"/>
              </a:rPr>
              <a:t>ЯМБ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561943" y="3937000"/>
            <a:ext cx="3323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000066"/>
                </a:solidFill>
                <a:cs typeface="Arial" panose="020B0604020202020204" pitchFamily="34" charset="0"/>
              </a:rPr>
              <a:t>ДАКТИЛЬ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097485" y="4800600"/>
            <a:ext cx="3265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000066"/>
                </a:solidFill>
                <a:cs typeface="Arial" panose="020B0604020202020204" pitchFamily="34" charset="0"/>
              </a:rPr>
              <a:t>АМФИБРАХИЙ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460343" y="5664201"/>
            <a:ext cx="24964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000066"/>
                </a:solidFill>
                <a:cs typeface="Arial" panose="020B0604020202020204" pitchFamily="34" charset="0"/>
              </a:rPr>
              <a:t>АНАПЕСТ</a:t>
            </a:r>
          </a:p>
        </p:txBody>
      </p:sp>
    </p:spTree>
    <p:extLst>
      <p:ext uri="{BB962C8B-B14F-4D97-AF65-F5344CB8AC3E}">
        <p14:creationId xmlns:p14="http://schemas.microsoft.com/office/powerpoint/2010/main" val="26589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СТОПА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4072" y="1701367"/>
            <a:ext cx="1081592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Стопа</a:t>
            </a:r>
            <a:r>
              <a:rPr lang="ru-RU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группа слогов, на один из которых падает ударение.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3244334"/>
            <a:ext cx="10123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Хорей: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ударными будут 1 и все нечётные слоги в строке.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416" y="4580269"/>
            <a:ext cx="2872995" cy="1890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123412" y="5856513"/>
            <a:ext cx="766417" cy="79830"/>
          </a:xfrm>
          <a:prstGeom prst="rect">
            <a:avLst/>
          </a:prstGeom>
        </p:spPr>
      </p:pic>
      <p:sp>
        <p:nvSpPr>
          <p:cNvPr id="11" name="AutoShape 14"/>
          <p:cNvSpPr>
            <a:spLocks/>
          </p:cNvSpPr>
          <p:nvPr/>
        </p:nvSpPr>
        <p:spPr bwMode="auto">
          <a:xfrm rot="15881515" flipH="1">
            <a:off x="4370507" y="5628706"/>
            <a:ext cx="152400" cy="455613"/>
          </a:xfrm>
          <a:prstGeom prst="rightBracket">
            <a:avLst>
              <a:gd name="adj" fmla="val 149479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0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6714</TotalTime>
  <Words>584</Words>
  <Application>Microsoft Office PowerPoint</Application>
  <PresentationFormat>Широкоэкранный</PresentationFormat>
  <Paragraphs>171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Microsoft YaHei</vt:lpstr>
      <vt:lpstr>Arial</vt:lpstr>
      <vt:lpstr>Calibri</vt:lpstr>
      <vt:lpstr>Calibri Light</vt:lpstr>
      <vt:lpstr>Georgia</vt:lpstr>
      <vt:lpstr>Times New Roman</vt:lpstr>
      <vt:lpstr>Verdana</vt:lpstr>
      <vt:lpstr>Wingdings</vt:lpstr>
      <vt:lpstr>Wingdings 2</vt:lpstr>
      <vt:lpstr>Тема Office</vt:lpstr>
      <vt:lpstr>Презентация PowerPoint</vt:lpstr>
      <vt:lpstr>ПЛАН  УРОКА</vt:lpstr>
      <vt:lpstr>Презентация PowerPoint</vt:lpstr>
      <vt:lpstr>ОТЛИЧИЕ СТИХОТВОРНОЙ РЕЧИ ОТ ПРОЗАИЧЕСКОЙ</vt:lpstr>
      <vt:lpstr>ЧТО ТАКОЕ РИТМ?</vt:lpstr>
      <vt:lpstr>ЧТО МОЖЕТ ЧЕРЕДОВАТЬСЯ В СТИХОТВОРНОЙ СТРОКЕ?</vt:lpstr>
      <vt:lpstr>ЧЁТКИЙ РИТМ ПРИСУЩ СТИХОТВОРНОЙ РЕЧИ</vt:lpstr>
      <vt:lpstr>СТИХОТВОРНЫЕ РАЗМЕРЫ</vt:lpstr>
      <vt:lpstr>СТОПА</vt:lpstr>
      <vt:lpstr>ДВУСЛОЖНЫЕ РАЗМЕРЫ</vt:lpstr>
      <vt:lpstr>ПАМЯТКА</vt:lpstr>
      <vt:lpstr>ДАКТИЛОСКОПИЯ</vt:lpstr>
      <vt:lpstr>ДАКТИЛЬ</vt:lpstr>
      <vt:lpstr>ДАКТИЛЬ</vt:lpstr>
      <vt:lpstr>АНАПЕСТ</vt:lpstr>
      <vt:lpstr>АМФИБРАХИЙ</vt:lpstr>
      <vt:lpstr>АМФИБРАХИЙ</vt:lpstr>
      <vt:lpstr>ТРЁХСЛОЖНЫЕ РАЗМЕРЫ СТИХА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304</cp:revision>
  <dcterms:created xsi:type="dcterms:W3CDTF">2020-09-22T15:24:01Z</dcterms:created>
  <dcterms:modified xsi:type="dcterms:W3CDTF">2020-12-01T07:53:50Z</dcterms:modified>
</cp:coreProperties>
</file>