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343" r:id="rId3"/>
    <p:sldId id="340" r:id="rId4"/>
    <p:sldId id="355" r:id="rId5"/>
    <p:sldId id="357" r:id="rId6"/>
    <p:sldId id="358" r:id="rId7"/>
    <p:sldId id="359" r:id="rId8"/>
    <p:sldId id="356" r:id="rId9"/>
    <p:sldId id="360" r:id="rId10"/>
    <p:sldId id="361" r:id="rId11"/>
    <p:sldId id="362" r:id="rId12"/>
    <p:sldId id="295" r:id="rId13"/>
    <p:sldId id="293" r:id="rId14"/>
    <p:sldId id="341" r:id="rId15"/>
    <p:sldId id="347" r:id="rId16"/>
    <p:sldId id="363" r:id="rId17"/>
    <p:sldId id="351" r:id="rId18"/>
    <p:sldId id="346" r:id="rId19"/>
    <p:sldId id="364" r:id="rId20"/>
    <p:sldId id="334" r:id="rId21"/>
    <p:sldId id="368" r:id="rId22"/>
    <p:sldId id="367" r:id="rId23"/>
    <p:sldId id="365" r:id="rId24"/>
    <p:sldId id="369" r:id="rId25"/>
    <p:sldId id="352" r:id="rId26"/>
    <p:sldId id="354" r:id="rId27"/>
    <p:sldId id="345" r:id="rId28"/>
    <p:sldId id="288" r:id="rId2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6" autoAdjust="0"/>
  </p:normalViewPr>
  <p:slideViewPr>
    <p:cSldViewPr>
      <p:cViewPr varScale="1">
        <p:scale>
          <a:sx n="126" d="100"/>
          <a:sy n="126" d="100"/>
        </p:scale>
        <p:origin x="82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796" y="1022909"/>
            <a:ext cx="2776906" cy="1313109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endParaRPr lang="ru-RU" sz="1749" b="1" spc="-2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sz="2400" b="1" spc="-20" dirty="0" err="1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ru-RU" sz="2400" b="1" spc="-20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</a:rPr>
              <a:t>Как сказать о времени действия?</a:t>
            </a:r>
            <a:endParaRPr lang="ru-RU" sz="2400" b="1" spc="-20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sz="1892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редлоги родительного падежа в русском язы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02" y="1153880"/>
            <a:ext cx="2283398" cy="1551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сказать о времени действия?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55625"/>
            <a:ext cx="5164295" cy="1969770"/>
          </a:xfrm>
        </p:spPr>
        <p:txBody>
          <a:bodyPr/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! </a:t>
            </a:r>
            <a:r>
              <a:rPr lang="ru-RU" sz="2000" b="1" dirty="0"/>
              <a:t> </a:t>
            </a:r>
            <a:r>
              <a:rPr lang="ru-RU" sz="2000" dirty="0"/>
              <a:t>Чтобы </a:t>
            </a:r>
            <a:r>
              <a:rPr lang="ru-RU" sz="2000" dirty="0" smtClean="0"/>
              <a:t>сказать </a:t>
            </a:r>
            <a:r>
              <a:rPr lang="ru-RU" sz="2000" dirty="0"/>
              <a:t>о времени действия, нужны существительные в </a:t>
            </a:r>
            <a:r>
              <a:rPr lang="ru-RU" sz="2000" b="1" i="1" dirty="0"/>
              <a:t>родительном падеже</a:t>
            </a:r>
            <a:r>
              <a:rPr lang="ru-RU" sz="2000" dirty="0"/>
              <a:t> с предлогами</a:t>
            </a:r>
            <a:r>
              <a:rPr lang="ru-RU" sz="2000" b="1" i="1" dirty="0"/>
              <a:t> до, после, во время, накануне</a:t>
            </a:r>
            <a:r>
              <a:rPr lang="ru-RU" sz="2000" dirty="0"/>
              <a:t>.</a:t>
            </a:r>
          </a:p>
          <a:p>
            <a:r>
              <a:rPr lang="ru-RU" sz="2000" dirty="0"/>
              <a:t> </a:t>
            </a:r>
          </a:p>
          <a:p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862669"/>
            <a:ext cx="4724400" cy="12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55171"/>
            <a:ext cx="5486400" cy="2585323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Научитесь </a:t>
            </a:r>
            <a:r>
              <a:rPr lang="ru-RU" b="1" dirty="0">
                <a:solidFill>
                  <a:srgbClr val="002060"/>
                </a:solidFill>
              </a:rPr>
              <a:t>говорить о времени по образцу. </a:t>
            </a:r>
          </a:p>
          <a:p>
            <a:r>
              <a:rPr lang="ru-RU" sz="1800" dirty="0"/>
              <a:t>Нужно приготовить </a:t>
            </a:r>
            <a:r>
              <a:rPr lang="ru-RU" sz="1800" dirty="0">
                <a:solidFill>
                  <a:srgbClr val="FF0000"/>
                </a:solidFill>
              </a:rPr>
              <a:t>до</a:t>
            </a:r>
            <a:r>
              <a:rPr lang="ru-RU" sz="1800" dirty="0"/>
              <a:t> </a:t>
            </a:r>
            <a:r>
              <a:rPr lang="ru-RU" sz="1800" dirty="0" smtClean="0"/>
              <a:t>карнавал</a:t>
            </a:r>
            <a:r>
              <a:rPr lang="ru-RU" sz="1800" dirty="0" smtClean="0">
                <a:solidFill>
                  <a:srgbClr val="FF0000"/>
                </a:solidFill>
              </a:rPr>
              <a:t>а </a:t>
            </a:r>
            <a:r>
              <a:rPr lang="ru-RU" sz="1800" dirty="0"/>
              <a:t>(урок, обед, вечер, вторник; январь, спектакль).</a:t>
            </a:r>
          </a:p>
          <a:p>
            <a:r>
              <a:rPr lang="ru-RU" sz="1800" dirty="0"/>
              <a:t>Сделали </a:t>
            </a:r>
            <a:r>
              <a:rPr lang="ru-RU" sz="1800" dirty="0">
                <a:solidFill>
                  <a:srgbClr val="FF0000"/>
                </a:solidFill>
              </a:rPr>
              <a:t>во время </a:t>
            </a:r>
            <a:r>
              <a:rPr lang="ru-RU" sz="1800" dirty="0"/>
              <a:t>заняти</a:t>
            </a:r>
            <a:r>
              <a:rPr lang="ru-RU" sz="1800" dirty="0">
                <a:solidFill>
                  <a:srgbClr val="FF0000"/>
                </a:solidFill>
              </a:rPr>
              <a:t>я</a:t>
            </a:r>
            <a:r>
              <a:rPr lang="ru-RU" sz="1800" dirty="0"/>
              <a:t> (</a:t>
            </a:r>
            <a:r>
              <a:rPr lang="ru-RU" sz="1800" dirty="0" smtClean="0"/>
              <a:t>выступление, </a:t>
            </a:r>
            <a:r>
              <a:rPr lang="ru-RU" sz="1800" dirty="0"/>
              <a:t>соревнование).</a:t>
            </a:r>
          </a:p>
          <a:p>
            <a:r>
              <a:rPr lang="ru-RU" sz="1800" dirty="0"/>
              <a:t>Пришли </a:t>
            </a:r>
            <a:r>
              <a:rPr lang="ru-RU" sz="1800" dirty="0">
                <a:solidFill>
                  <a:srgbClr val="FF0000"/>
                </a:solidFill>
              </a:rPr>
              <a:t>после </a:t>
            </a:r>
            <a:r>
              <a:rPr lang="ru-RU" sz="1800" dirty="0"/>
              <a:t>репетици</a:t>
            </a:r>
            <a:r>
              <a:rPr lang="ru-RU" sz="1800" dirty="0">
                <a:solidFill>
                  <a:srgbClr val="FF0000"/>
                </a:solidFill>
              </a:rPr>
              <a:t>и </a:t>
            </a:r>
            <a:r>
              <a:rPr lang="ru-RU" sz="1800" dirty="0"/>
              <a:t>(тренировка, </a:t>
            </a:r>
            <a:r>
              <a:rPr lang="ru-RU" sz="1800" dirty="0" smtClean="0"/>
              <a:t>лекция</a:t>
            </a:r>
            <a:r>
              <a:rPr lang="ru-RU" sz="1800" dirty="0"/>
              <a:t>; </a:t>
            </a:r>
            <a:r>
              <a:rPr lang="ru-RU" sz="1800" dirty="0" smtClean="0"/>
              <a:t>работа </a:t>
            </a:r>
            <a:r>
              <a:rPr lang="ru-RU" sz="1800" dirty="0"/>
              <a:t>).</a:t>
            </a:r>
          </a:p>
          <a:p>
            <a:r>
              <a:rPr lang="ru-RU" sz="1800" dirty="0"/>
              <a:t>Услышали </a:t>
            </a:r>
            <a:r>
              <a:rPr lang="ru-RU" sz="1800" dirty="0">
                <a:solidFill>
                  <a:srgbClr val="FF0000"/>
                </a:solidFill>
              </a:rPr>
              <a:t>во время </a:t>
            </a:r>
            <a:r>
              <a:rPr lang="ru-RU" sz="1800" dirty="0"/>
              <a:t>занятий </a:t>
            </a:r>
            <a:r>
              <a:rPr lang="ru-RU" sz="1800" dirty="0" smtClean="0"/>
              <a:t>(лекции, </a:t>
            </a:r>
            <a:r>
              <a:rPr lang="ru-RU" sz="1800" dirty="0"/>
              <a:t>состязания).</a:t>
            </a:r>
          </a:p>
          <a:p>
            <a:r>
              <a:rPr lang="ru-RU" sz="1800" dirty="0"/>
              <a:t>Встретили после урок</a:t>
            </a:r>
            <a:r>
              <a:rPr lang="ru-RU" sz="1800" dirty="0">
                <a:solidFill>
                  <a:srgbClr val="FF0000"/>
                </a:solidFill>
              </a:rPr>
              <a:t>ов</a:t>
            </a:r>
            <a:r>
              <a:rPr lang="ru-RU" sz="1800" dirty="0"/>
              <a:t> (праздники, конкурсы).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Проверьте!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549900" cy="2400657"/>
          </a:xfrm>
        </p:spPr>
        <p:txBody>
          <a:bodyPr/>
          <a:lstStyle/>
          <a:p>
            <a:r>
              <a:rPr lang="ru-RU" sz="1800" dirty="0" smtClean="0"/>
              <a:t>Нужно </a:t>
            </a:r>
            <a:r>
              <a:rPr lang="ru-RU" sz="1800" dirty="0"/>
              <a:t>приготовить до </a:t>
            </a:r>
            <a:r>
              <a:rPr lang="ru-RU" sz="1800" dirty="0" smtClean="0"/>
              <a:t>урока, обеда, вечера, вторника; января, спектакля.</a:t>
            </a:r>
            <a:endParaRPr lang="ru-RU" sz="1800" dirty="0"/>
          </a:p>
          <a:p>
            <a:r>
              <a:rPr lang="ru-RU" sz="1800" dirty="0"/>
              <a:t>Сделали во время </a:t>
            </a:r>
            <a:r>
              <a:rPr lang="ru-RU" sz="1800" dirty="0" smtClean="0"/>
              <a:t>выступления, представления, соревнования.</a:t>
            </a:r>
            <a:endParaRPr lang="ru-RU" sz="1800" dirty="0"/>
          </a:p>
          <a:p>
            <a:r>
              <a:rPr lang="ru-RU" sz="1800" dirty="0"/>
              <a:t>Пришли после </a:t>
            </a:r>
            <a:r>
              <a:rPr lang="ru-RU" sz="1800" dirty="0" smtClean="0"/>
              <a:t>тренировки, лекции; работы.</a:t>
            </a:r>
            <a:endParaRPr lang="ru-RU" sz="1800" dirty="0"/>
          </a:p>
          <a:p>
            <a:r>
              <a:rPr lang="ru-RU" sz="1800" dirty="0"/>
              <a:t>Услышали во время </a:t>
            </a:r>
            <a:r>
              <a:rPr lang="ru-RU" sz="1800" dirty="0" smtClean="0"/>
              <a:t>лекций, состязаний.</a:t>
            </a:r>
            <a:endParaRPr lang="ru-RU" sz="1800" dirty="0"/>
          </a:p>
          <a:p>
            <a:r>
              <a:rPr lang="ru-RU" sz="1800" dirty="0"/>
              <a:t>Встретили после </a:t>
            </a:r>
            <a:r>
              <a:rPr lang="ru-RU" sz="1800" dirty="0" smtClean="0"/>
              <a:t>праздников, конкурсов.</a:t>
            </a:r>
            <a:endParaRPr lang="ru-RU" sz="1800" dirty="0"/>
          </a:p>
          <a:p>
            <a:r>
              <a:rPr lang="ru-RU" sz="1800" dirty="0" smtClean="0"/>
              <a:t>После каникул или после </a:t>
            </a:r>
            <a:r>
              <a:rPr lang="ru-RU" sz="1800" dirty="0" err="1" smtClean="0"/>
              <a:t>каникулов</a:t>
            </a:r>
            <a:r>
              <a:rPr lang="ru-RU" sz="1800" dirty="0" smtClean="0"/>
              <a:t>?</a:t>
            </a:r>
            <a:endParaRPr lang="ru-RU" sz="1800" dirty="0"/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62829"/>
            <a:ext cx="5486400" cy="2646878"/>
          </a:xfrm>
        </p:spPr>
        <p:txBody>
          <a:bodyPr/>
          <a:lstStyle/>
          <a:p>
            <a:r>
              <a:rPr lang="ru-RU" b="1" dirty="0"/>
              <a:t>Прочитайте предложения, правильно вставляя окончания.</a:t>
            </a:r>
          </a:p>
          <a:p>
            <a:r>
              <a:rPr lang="ru-RU" sz="2000" dirty="0" smtClean="0"/>
              <a:t>   До </a:t>
            </a:r>
            <a:r>
              <a:rPr lang="ru-RU" sz="2000" dirty="0"/>
              <a:t>праздник… осталось две недели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С понедельник… до суббот… мы занимаемся в театральной студии. После </a:t>
            </a:r>
            <a:r>
              <a:rPr lang="ru-RU" sz="2000" dirty="0" err="1" smtClean="0"/>
              <a:t>репетици</a:t>
            </a:r>
            <a:r>
              <a:rPr lang="ru-RU" sz="2000" dirty="0" smtClean="0"/>
              <a:t>… мы убрали зал. Ребята пришли за час до начала представления. После концерта учитель похвалил всех участников. Накануне Нов… год… я поздравил друзей.</a:t>
            </a:r>
          </a:p>
          <a:p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6100" y="7080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2300" y="100689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13723" y="1006897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1700" y="1317625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40300" y="2230286"/>
            <a:ext cx="55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500" y="25368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1504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60311"/>
            <a:ext cx="5549900" cy="24933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вежливо ответить на приглашение?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100" y="586574"/>
            <a:ext cx="4876800" cy="2071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92100" y="784226"/>
            <a:ext cx="52866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Хорошо! Ладно! Прекрасно! Замечательно!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большим удовольствием! С радостью!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Охотно! Договорились!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Согласен! Я – за! </a:t>
            </a:r>
          </a:p>
          <a:p>
            <a:endParaRPr lang="ru-RU" sz="2400" dirty="0"/>
          </a:p>
        </p:txBody>
      </p:sp>
      <p:pic>
        <p:nvPicPr>
          <p:cNvPr id="9" name="Picture 2" descr="D:\клипарт\сказка\этике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845" y="1935891"/>
            <a:ext cx="1023937" cy="109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96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570295"/>
            <a:ext cx="5058421" cy="2769989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Прочитайте диалог. Пригласите одноклассника, чтобы вместе заниматься, (слушать музыку, готовить стенгазету, пойти в музей или библиотеку).</a:t>
            </a:r>
          </a:p>
          <a:p>
            <a:r>
              <a:rPr lang="ru-RU" dirty="0"/>
              <a:t>- </a:t>
            </a:r>
            <a:r>
              <a:rPr lang="ru-RU" sz="1800" dirty="0"/>
              <a:t>Что ты будешь делать </a:t>
            </a:r>
            <a:r>
              <a:rPr lang="ru-RU" sz="1800" b="1" i="1" dirty="0"/>
              <a:t>после репетиции</a:t>
            </a:r>
            <a:r>
              <a:rPr lang="ru-RU" sz="1800" dirty="0"/>
              <a:t>?</a:t>
            </a:r>
          </a:p>
          <a:p>
            <a:r>
              <a:rPr lang="ru-RU" sz="1800" dirty="0"/>
              <a:t>- Я ещё не знаю. </a:t>
            </a:r>
            <a:r>
              <a:rPr lang="ru-RU" sz="1800" b="1" i="1" dirty="0"/>
              <a:t>До праздника</a:t>
            </a:r>
            <a:r>
              <a:rPr lang="ru-RU" sz="1800" dirty="0"/>
              <a:t> нужно сделать стенгазету.</a:t>
            </a:r>
          </a:p>
          <a:p>
            <a:r>
              <a:rPr lang="ru-RU" sz="1800" dirty="0"/>
              <a:t>- Приходи ко мне. Вместе нарисуем стенгазету, а </a:t>
            </a:r>
            <a:r>
              <a:rPr lang="ru-RU" sz="1800" b="1" i="1" dirty="0"/>
              <a:t>после рисования</a:t>
            </a:r>
            <a:r>
              <a:rPr lang="ru-RU" sz="1800" dirty="0"/>
              <a:t> </a:t>
            </a:r>
            <a:r>
              <a:rPr lang="ru-RU" sz="1800" b="1" i="1" dirty="0"/>
              <a:t>до вечера</a:t>
            </a:r>
            <a:r>
              <a:rPr lang="ru-RU" sz="1800" dirty="0"/>
              <a:t> будем играть в шахматы. </a:t>
            </a:r>
          </a:p>
          <a:p>
            <a:r>
              <a:rPr lang="ru-RU" sz="1800" dirty="0"/>
              <a:t>- Замечательно! Обязательно приду.</a:t>
            </a:r>
          </a:p>
          <a:p>
            <a:endParaRPr lang="ru-RU" sz="1800" dirty="0"/>
          </a:p>
        </p:txBody>
      </p:sp>
      <p:sp>
        <p:nvSpPr>
          <p:cNvPr id="4" name="AutoShape 2" descr="УЗБЕЧКА С КУРАМИ.ТАШКЕНТ.» на интернет-аукционе Меш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УЗБЕЧКА С КУРАМИ.ТАШКЕНТ.» на интернет-аукционе Меш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0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975" y="765582"/>
            <a:ext cx="5058421" cy="1938992"/>
          </a:xfrm>
        </p:spPr>
        <p:txBody>
          <a:bodyPr/>
          <a:lstStyle/>
          <a:p>
            <a:r>
              <a:rPr lang="ru-RU" sz="1800" dirty="0" smtClean="0"/>
              <a:t>- Что </a:t>
            </a:r>
            <a:r>
              <a:rPr lang="ru-RU" sz="1800" dirty="0"/>
              <a:t>ты будешь делать </a:t>
            </a:r>
            <a:r>
              <a:rPr lang="ru-RU" sz="1800" b="1" i="1" dirty="0" smtClean="0"/>
              <a:t>после школы</a:t>
            </a:r>
            <a:r>
              <a:rPr lang="ru-RU" sz="1800" dirty="0" smtClean="0"/>
              <a:t>?</a:t>
            </a:r>
            <a:endParaRPr lang="ru-RU" sz="1800" dirty="0"/>
          </a:p>
          <a:p>
            <a:r>
              <a:rPr lang="ru-RU" sz="1800" dirty="0"/>
              <a:t>- Я ещё не </a:t>
            </a:r>
            <a:r>
              <a:rPr lang="ru-RU" sz="1800" dirty="0" smtClean="0"/>
              <a:t>знаю, я хотел послушать музыку.</a:t>
            </a:r>
            <a:endParaRPr lang="ru-RU" sz="1800" dirty="0"/>
          </a:p>
          <a:p>
            <a:r>
              <a:rPr lang="ru-RU" sz="1800" dirty="0"/>
              <a:t>- Приходи ко мне. </a:t>
            </a:r>
            <a:r>
              <a:rPr lang="ru-RU" sz="1800" dirty="0" smtClean="0"/>
              <a:t>Вместе послушаем музыку, </a:t>
            </a:r>
            <a:r>
              <a:rPr lang="ru-RU" sz="1800" dirty="0"/>
              <a:t>а </a:t>
            </a:r>
            <a:r>
              <a:rPr lang="ru-RU" sz="1800" b="1" dirty="0" smtClean="0"/>
              <a:t>после  слушания музыки </a:t>
            </a:r>
            <a:r>
              <a:rPr lang="ru-RU" sz="1800" dirty="0" smtClean="0"/>
              <a:t>пойдём в библиотеку или сходим в музей. </a:t>
            </a:r>
            <a:endParaRPr lang="ru-RU" sz="1800" dirty="0"/>
          </a:p>
          <a:p>
            <a:r>
              <a:rPr lang="ru-RU" sz="1800" dirty="0"/>
              <a:t>- Замечательно! Обязательно приду.</a:t>
            </a:r>
          </a:p>
          <a:p>
            <a:endParaRPr lang="ru-RU" sz="1800" dirty="0"/>
          </a:p>
        </p:txBody>
      </p:sp>
      <p:sp>
        <p:nvSpPr>
          <p:cNvPr id="4" name="AutoShape 2" descr="УЗБЕЧКА С КУРАМИ.ТАШКЕНТ.» на интернет-аукционе Меш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УЗБЕЧКА С КУРАМИ.ТАШКЕНТ.» на интернет-аукционе Меш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0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300" y="102424"/>
            <a:ext cx="50292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вежливо отказаться от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приглашения? </a:t>
            </a: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31825"/>
            <a:ext cx="546381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Рассмотрим таблицу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00" y="555625"/>
            <a:ext cx="5486400" cy="49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Расскажите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том, как в вашей школе проходят каждый год новогодние праздники. </a:t>
            </a:r>
            <a:endParaRPr lang="ru-RU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99493"/>
              </p:ext>
            </p:extLst>
          </p:nvPr>
        </p:nvGraphicFramePr>
        <p:xfrm>
          <a:off x="139700" y="631825"/>
          <a:ext cx="5486401" cy="2514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752">
                  <a:extLst>
                    <a:ext uri="{9D8B030D-6E8A-4147-A177-3AD203B41FA5}">
                      <a16:colId xmlns:a16="http://schemas.microsoft.com/office/drawing/2014/main" val="1392491802"/>
                    </a:ext>
                  </a:extLst>
                </a:gridCol>
                <a:gridCol w="954048">
                  <a:extLst>
                    <a:ext uri="{9D8B030D-6E8A-4147-A177-3AD203B41FA5}">
                      <a16:colId xmlns:a16="http://schemas.microsoft.com/office/drawing/2014/main" val="1968533180"/>
                    </a:ext>
                  </a:extLst>
                </a:gridCol>
                <a:gridCol w="1156590">
                  <a:extLst>
                    <a:ext uri="{9D8B030D-6E8A-4147-A177-3AD203B41FA5}">
                      <a16:colId xmlns:a16="http://schemas.microsoft.com/office/drawing/2014/main" val="612672522"/>
                    </a:ext>
                  </a:extLst>
                </a:gridCol>
                <a:gridCol w="2501011">
                  <a:extLst>
                    <a:ext uri="{9D8B030D-6E8A-4147-A177-3AD203B41FA5}">
                      <a16:colId xmlns:a16="http://schemas.microsoft.com/office/drawing/2014/main" val="3876156578"/>
                    </a:ext>
                  </a:extLst>
                </a:gridCol>
              </a:tblGrid>
              <a:tr h="22835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Когда?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0" marR="356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Кто?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0" marR="35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делали?  Что сделали?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0" marR="35600" marT="0" marB="0"/>
                </a:tc>
                <a:extLst>
                  <a:ext uri="{0D108BD9-81ED-4DB2-BD59-A6C34878D82A}">
                    <a16:rowId xmlns:a16="http://schemas.microsoft.com/office/drawing/2014/main" val="2466198515"/>
                  </a:ext>
                </a:extLst>
              </a:tr>
              <a:tr h="22862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Накануне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время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0" marR="35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Нового года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праздника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утренника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концерта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выступления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соревнования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репетиции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0" marR="356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ребята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юные артисты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мальчики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девочки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шестые классы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школьники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ученики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малыши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0" marR="356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украсили зал гирляндами и шарами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написали красочное объявление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приготовили разные подарки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читали стихи о зиме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наряжали пушистую ёлку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весело пели и танцевали у ёлки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пошли домой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получили ценные призы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0" marR="35600" marT="0" marB="0"/>
                </a:tc>
                <a:extLst>
                  <a:ext uri="{0D108BD9-81ED-4DB2-BD59-A6C34878D82A}">
                    <a16:rowId xmlns:a16="http://schemas.microsoft.com/office/drawing/2014/main" val="155632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6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5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5" y="570295"/>
            <a:ext cx="5470525" cy="2800767"/>
          </a:xfrm>
        </p:spPr>
        <p:txBody>
          <a:bodyPr/>
          <a:lstStyle/>
          <a:p>
            <a:r>
              <a:rPr lang="ru-RU" b="1" dirty="0"/>
              <a:t>Ответьте на вопросы по образцу.</a:t>
            </a:r>
          </a:p>
          <a:p>
            <a:r>
              <a:rPr lang="ru-RU" dirty="0"/>
              <a:t>Образец: Когда нужно наряжать ёлку? – </a:t>
            </a:r>
            <a:r>
              <a:rPr lang="ru-RU" b="1" i="1" dirty="0"/>
              <a:t>До</a:t>
            </a:r>
            <a:r>
              <a:rPr lang="ru-RU" dirty="0"/>
              <a:t> Нового года.</a:t>
            </a:r>
          </a:p>
          <a:p>
            <a:r>
              <a:rPr lang="ru-RU" sz="2000" dirty="0"/>
              <a:t>Когда нужно приготовить подарки? (праздник) Когда можно загадывать желания? (бой часов) </a:t>
            </a:r>
            <a:endParaRPr lang="ru-RU" sz="2000" dirty="0" smtClean="0"/>
          </a:p>
          <a:p>
            <a:r>
              <a:rPr lang="ru-RU" sz="2000" dirty="0" smtClean="0"/>
              <a:t>Когда </a:t>
            </a:r>
            <a:r>
              <a:rPr lang="ru-RU" sz="2000" dirty="0"/>
              <a:t>надо веселиться и танцевать? (карнавал) </a:t>
            </a:r>
            <a:endParaRPr lang="ru-RU" sz="2000" dirty="0" smtClean="0"/>
          </a:p>
          <a:p>
            <a:r>
              <a:rPr lang="ru-RU" sz="2000" dirty="0" smtClean="0"/>
              <a:t>Когда </a:t>
            </a:r>
            <a:r>
              <a:rPr lang="ru-RU" sz="2000" dirty="0"/>
              <a:t>следует украсить сцену? (спектакль) Когда нужно убрать зал? (маскарад)</a:t>
            </a:r>
          </a:p>
          <a:p>
            <a:endParaRPr lang="ru-RU" sz="1800" dirty="0"/>
          </a:p>
        </p:txBody>
      </p:sp>
      <p:sp>
        <p:nvSpPr>
          <p:cNvPr id="4" name="AutoShape 2" descr="УЗБЕЧКА С КУРАМИ.ТАШКЕНТ.» на интернет-аукционе Меш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УЗБЕЧКА С КУРАМИ.ТАШКЕНТ.» на интернет-аукционе Меш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0" descr="Фарфоровая статуэтка &quot;Узбек с виноградом&quot; СССР ЛФЗ 1930-1980-е гг . Фарфоровые  статуэтки. Купить в интернет-магазине антиквариата в Москве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862" y="2535046"/>
            <a:ext cx="709816" cy="198296"/>
          </a:xfrm>
          <a:prstGeom prst="rect">
            <a:avLst/>
          </a:prstGeom>
          <a:noFill/>
        </p:spPr>
      </p:pic>
      <p:pic>
        <p:nvPicPr>
          <p:cNvPr id="1039" name="Picture 15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115" y="2535046"/>
            <a:ext cx="646305" cy="198296"/>
          </a:xfrm>
          <a:prstGeom prst="rect">
            <a:avLst/>
          </a:prstGeom>
          <a:noFill/>
        </p:spPr>
      </p:pic>
      <p:pic>
        <p:nvPicPr>
          <p:cNvPr id="1038" name="Picture 14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321" y="1352019"/>
            <a:ext cx="901347" cy="198296"/>
          </a:xfrm>
          <a:prstGeom prst="rect">
            <a:avLst/>
          </a:prstGeom>
          <a:noFill/>
        </p:spPr>
      </p:pic>
      <p:pic>
        <p:nvPicPr>
          <p:cNvPr id="1037" name="Picture 13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889" y="2535046"/>
            <a:ext cx="901347" cy="198296"/>
          </a:xfrm>
          <a:prstGeom prst="rect">
            <a:avLst/>
          </a:prstGeom>
          <a:noFill/>
        </p:spPr>
      </p:pic>
      <p:pic>
        <p:nvPicPr>
          <p:cNvPr id="1036" name="Picture 12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490" y="1352019"/>
            <a:ext cx="901347" cy="198296"/>
          </a:xfrm>
          <a:prstGeom prst="rect">
            <a:avLst/>
          </a:prstGeom>
          <a:noFill/>
        </p:spPr>
      </p:pic>
      <p:pic>
        <p:nvPicPr>
          <p:cNvPr id="1035" name="Picture 11" descr="D:\клипарт\Деревья\0_77e48_a85b7bf3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058" y="1352019"/>
            <a:ext cx="901347" cy="198296"/>
          </a:xfrm>
          <a:prstGeom prst="rect">
            <a:avLst/>
          </a:prstGeom>
          <a:noFill/>
        </p:spPr>
      </p:pic>
      <p:pic>
        <p:nvPicPr>
          <p:cNvPr id="23" name="Picture 7" descr="D:\клипарт\Деревья\0_73558_64b17188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855" y="2028034"/>
            <a:ext cx="405609" cy="503515"/>
          </a:xfrm>
          <a:prstGeom prst="rect">
            <a:avLst/>
          </a:prstGeom>
          <a:noFill/>
        </p:spPr>
      </p:pic>
      <p:pic>
        <p:nvPicPr>
          <p:cNvPr id="16" name="Picture 5" descr="D:\клипарт\Деревья\0_73557_2b7d2710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95521" y="878808"/>
            <a:ext cx="371808" cy="469653"/>
          </a:xfrm>
          <a:prstGeom prst="rect">
            <a:avLst/>
          </a:prstGeom>
          <a:noFill/>
        </p:spPr>
      </p:pic>
      <p:pic>
        <p:nvPicPr>
          <p:cNvPr id="1030" name="Picture 6" descr="D:\клипарт\Деревья\0_73559_874b5dbd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5927" y="845008"/>
            <a:ext cx="395844" cy="467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699" y="92020"/>
            <a:ext cx="4812665" cy="315471"/>
          </a:xfrm>
        </p:spPr>
        <p:txBody>
          <a:bodyPr/>
          <a:lstStyle/>
          <a:p>
            <a:pPr algn="ctr"/>
            <a:r>
              <a:rPr lang="ru-RU" b="1" dirty="0" smtClean="0"/>
              <a:t>Где растут деревья?</a:t>
            </a:r>
            <a:endParaRPr lang="ru-RU" b="1" dirty="0"/>
          </a:p>
        </p:txBody>
      </p:sp>
      <p:pic>
        <p:nvPicPr>
          <p:cNvPr id="7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6517" y="2230839"/>
            <a:ext cx="473961" cy="500004"/>
          </a:xfrm>
          <a:prstGeom prst="rect">
            <a:avLst/>
          </a:prstGeom>
          <a:noFill/>
        </p:spPr>
      </p:pic>
      <p:pic>
        <p:nvPicPr>
          <p:cNvPr id="10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295" y="1014011"/>
            <a:ext cx="473961" cy="500004"/>
          </a:xfrm>
          <a:prstGeom prst="rect">
            <a:avLst/>
          </a:prstGeom>
          <a:noFill/>
        </p:spPr>
      </p:pic>
      <p:pic>
        <p:nvPicPr>
          <p:cNvPr id="11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126" y="1047812"/>
            <a:ext cx="473961" cy="500004"/>
          </a:xfrm>
          <a:prstGeom prst="rect">
            <a:avLst/>
          </a:prstGeom>
          <a:noFill/>
        </p:spPr>
      </p:pic>
      <p:pic>
        <p:nvPicPr>
          <p:cNvPr id="1029" name="Picture 5" descr="D:\клипарт\Деревья\0_73557_2b7d2710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90058" y="878808"/>
            <a:ext cx="423636" cy="535119"/>
          </a:xfrm>
          <a:prstGeom prst="rect">
            <a:avLst/>
          </a:prstGeom>
          <a:noFill/>
        </p:spPr>
      </p:pic>
      <p:pic>
        <p:nvPicPr>
          <p:cNvPr id="1026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6663" y="1014011"/>
            <a:ext cx="473961" cy="500004"/>
          </a:xfrm>
          <a:prstGeom prst="rect">
            <a:avLst/>
          </a:prstGeom>
          <a:noFill/>
        </p:spPr>
      </p:pic>
      <p:pic>
        <p:nvPicPr>
          <p:cNvPr id="1028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3268" y="878808"/>
            <a:ext cx="458939" cy="569717"/>
          </a:xfrm>
          <a:prstGeom prst="rect">
            <a:avLst/>
          </a:prstGeom>
          <a:noFill/>
        </p:spPr>
      </p:pic>
      <p:pic>
        <p:nvPicPr>
          <p:cNvPr id="13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36333" y="911209"/>
            <a:ext cx="405609" cy="503515"/>
          </a:xfrm>
          <a:prstGeom prst="rect">
            <a:avLst/>
          </a:prstGeom>
          <a:noFill/>
        </p:spPr>
      </p:pic>
      <p:pic>
        <p:nvPicPr>
          <p:cNvPr id="14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6885" y="845007"/>
            <a:ext cx="458939" cy="569717"/>
          </a:xfrm>
          <a:prstGeom prst="rect">
            <a:avLst/>
          </a:prstGeom>
          <a:noFill/>
        </p:spPr>
      </p:pic>
      <p:pic>
        <p:nvPicPr>
          <p:cNvPr id="15" name="Picture 5" descr="D:\клипарт\Деревья\0_73557_2b7d2710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51904" y="878808"/>
            <a:ext cx="423636" cy="535119"/>
          </a:xfrm>
          <a:prstGeom prst="rect">
            <a:avLst/>
          </a:prstGeom>
          <a:noFill/>
        </p:spPr>
      </p:pic>
      <p:pic>
        <p:nvPicPr>
          <p:cNvPr id="1031" name="Picture 7" descr="D:\клипарт\Деревья\0_73558_64b17188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6923" y="1115414"/>
            <a:ext cx="309652" cy="384395"/>
          </a:xfrm>
          <a:prstGeom prst="rect">
            <a:avLst/>
          </a:prstGeom>
          <a:noFill/>
        </p:spPr>
      </p:pic>
      <p:pic>
        <p:nvPicPr>
          <p:cNvPr id="20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1498" y="1994233"/>
            <a:ext cx="458939" cy="569717"/>
          </a:xfrm>
          <a:prstGeom prst="rect">
            <a:avLst/>
          </a:prstGeom>
          <a:noFill/>
        </p:spPr>
      </p:pic>
      <p:pic>
        <p:nvPicPr>
          <p:cNvPr id="21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666" y="2332241"/>
            <a:ext cx="458939" cy="569717"/>
          </a:xfrm>
          <a:prstGeom prst="rect">
            <a:avLst/>
          </a:prstGeom>
          <a:noFill/>
        </p:spPr>
      </p:pic>
      <p:pic>
        <p:nvPicPr>
          <p:cNvPr id="22" name="Picture 6" descr="D:\клипарт\Деревья\0_73559_874b5dbd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09690" y="1994233"/>
            <a:ext cx="481754" cy="568628"/>
          </a:xfrm>
          <a:prstGeom prst="rect">
            <a:avLst/>
          </a:prstGeom>
          <a:noFill/>
        </p:spPr>
      </p:pic>
      <p:pic>
        <p:nvPicPr>
          <p:cNvPr id="9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8065" y="2230839"/>
            <a:ext cx="473961" cy="500004"/>
          </a:xfrm>
          <a:prstGeom prst="rect">
            <a:avLst/>
          </a:prstGeom>
          <a:noFill/>
        </p:spPr>
      </p:pic>
      <p:pic>
        <p:nvPicPr>
          <p:cNvPr id="8" name="Picture 2" descr="D:\клипарт\дома\0_15cb25_1b57c69d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8694" y="2230839"/>
            <a:ext cx="512644" cy="540812"/>
          </a:xfrm>
          <a:prstGeom prst="rect">
            <a:avLst/>
          </a:prstGeom>
          <a:noFill/>
        </p:spPr>
      </p:pic>
      <p:pic>
        <p:nvPicPr>
          <p:cNvPr id="24" name="Picture 7" descr="D:\клипарт\Деревья\0_73558_64b17188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36" y="1994233"/>
            <a:ext cx="405609" cy="503515"/>
          </a:xfrm>
          <a:prstGeom prst="rect">
            <a:avLst/>
          </a:prstGeom>
          <a:noFill/>
        </p:spPr>
      </p:pic>
      <p:pic>
        <p:nvPicPr>
          <p:cNvPr id="25" name="Picture 4" descr="D:\клипарт\Деревья\0_73556_49fea20c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3934" y="2298440"/>
            <a:ext cx="458939" cy="569717"/>
          </a:xfrm>
          <a:prstGeom prst="rect">
            <a:avLst/>
          </a:prstGeom>
          <a:noFill/>
        </p:spPr>
      </p:pic>
      <p:pic>
        <p:nvPicPr>
          <p:cNvPr id="1033" name="Picture 9" descr="D:\клипарт\сказочный лес\post_64_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51422">
            <a:off x="4032126" y="2264640"/>
            <a:ext cx="452984" cy="7023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091460" y="1656226"/>
            <a:ext cx="697563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у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77291" y="1656226"/>
            <a:ext cx="1058880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около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96923" y="1656226"/>
            <a:ext cx="1106200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вокруг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7291" y="2771651"/>
            <a:ext cx="1149610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позади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67329" y="2900134"/>
            <a:ext cx="1310743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напротив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4855" y="2845520"/>
            <a:ext cx="1517018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5" b="1" dirty="0">
                <a:solidFill>
                  <a:srgbClr val="002060"/>
                </a:solidFill>
              </a:rPr>
              <a:t>недалеко от дом</a:t>
            </a:r>
            <a:r>
              <a:rPr lang="ru-RU" sz="1325" b="1" dirty="0">
                <a:solidFill>
                  <a:srgbClr val="FF000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2822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62829"/>
            <a:ext cx="5486400" cy="369332"/>
          </a:xfrm>
        </p:spPr>
        <p:txBody>
          <a:bodyPr/>
          <a:lstStyle/>
          <a:p>
            <a:endParaRPr lang="ru-RU" b="1" dirty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900" y="562830"/>
            <a:ext cx="52491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Подарки нужно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приготовить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 праздника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Желания можно загадывать во время боя часов.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еселиться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танцевать надо во время карнавала.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Сцену следует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украсить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 спектакля.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Зал нужно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убрать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маскарада.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Куранты </a:t>
            </a:r>
            <a:endParaRPr lang="ru-RU" dirty="0"/>
          </a:p>
        </p:txBody>
      </p:sp>
      <p:pic>
        <p:nvPicPr>
          <p:cNvPr id="9218" name="Picture 2" descr="Сердце столицы Узбекистана (Ташкент, Узбекиста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610109"/>
            <a:ext cx="2201148" cy="24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уранты на Спасской башне Кремля отреставрировали к Новому году | Москва |  ФедералПре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-4000" r="18919"/>
          <a:stretch/>
        </p:blipFill>
        <p:spPr bwMode="auto">
          <a:xfrm>
            <a:off x="2820032" y="538673"/>
            <a:ext cx="2675564" cy="25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118471"/>
            <a:ext cx="5562600" cy="30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videoplayback (1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55276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Маскарад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225" y="1089025"/>
            <a:ext cx="2543822" cy="1661993"/>
          </a:xfrm>
        </p:spPr>
        <p:txBody>
          <a:bodyPr/>
          <a:lstStyle/>
          <a:p>
            <a:r>
              <a:rPr lang="ru-RU" sz="3600" dirty="0" smtClean="0"/>
              <a:t>Карнавал</a:t>
            </a:r>
          </a:p>
          <a:p>
            <a:r>
              <a:rPr lang="ru-RU" sz="3600" dirty="0" smtClean="0"/>
              <a:t>Новый год</a:t>
            </a:r>
          </a:p>
          <a:p>
            <a:r>
              <a:rPr lang="ru-RU" sz="3600" dirty="0" smtClean="0"/>
              <a:t>Праздник  </a:t>
            </a:r>
            <a:endParaRPr lang="ru-RU" sz="3600" dirty="0"/>
          </a:p>
        </p:txBody>
      </p:sp>
      <p:pic>
        <p:nvPicPr>
          <p:cNvPr id="10242" name="Picture 2" descr="Новогодний маскарад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5"/>
            <a:ext cx="2476973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799" y="631746"/>
            <a:ext cx="5410200" cy="21544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Скажите по-другому, используя предлоги </a:t>
            </a:r>
            <a:r>
              <a:rPr lang="ru-RU" b="1" i="1" dirty="0"/>
              <a:t>до</a:t>
            </a:r>
            <a:r>
              <a:rPr lang="ru-RU" dirty="0"/>
              <a:t> и </a:t>
            </a:r>
            <a:r>
              <a:rPr lang="ru-RU" b="1" i="1" dirty="0"/>
              <a:t>после</a:t>
            </a:r>
            <a:r>
              <a:rPr lang="ru-RU" dirty="0"/>
              <a:t>.</a:t>
            </a:r>
          </a:p>
          <a:p>
            <a:r>
              <a:rPr lang="ru-RU" dirty="0"/>
              <a:t>Образец: Сначала провели </a:t>
            </a:r>
            <a:r>
              <a:rPr lang="ru-RU" b="1" i="1" dirty="0"/>
              <a:t>конкурс</a:t>
            </a:r>
            <a:r>
              <a:rPr lang="ru-RU" dirty="0"/>
              <a:t> рисунков, а потом было </a:t>
            </a:r>
            <a:r>
              <a:rPr lang="ru-RU" b="1" i="1" dirty="0"/>
              <a:t>соревнование</a:t>
            </a:r>
            <a:r>
              <a:rPr lang="ru-RU" dirty="0"/>
              <a:t> на лучший танец</a:t>
            </a:r>
            <a:r>
              <a:rPr lang="ru-RU" dirty="0" smtClean="0"/>
              <a:t>. </a:t>
            </a:r>
            <a:r>
              <a:rPr lang="ru-RU" dirty="0"/>
              <a:t>– </a:t>
            </a:r>
            <a:r>
              <a:rPr lang="ru-RU" b="1" i="1" dirty="0"/>
              <a:t>После конкурса</a:t>
            </a:r>
            <a:r>
              <a:rPr lang="ru-RU" dirty="0"/>
              <a:t> рисунков было соревнование на лучший </a:t>
            </a:r>
            <a:r>
              <a:rPr lang="ru-RU" dirty="0" smtClean="0"/>
              <a:t>танец.</a:t>
            </a:r>
            <a:r>
              <a:rPr lang="en-US" dirty="0" smtClean="0"/>
              <a:t> </a:t>
            </a:r>
            <a:r>
              <a:rPr lang="ru-RU" b="1" i="1" dirty="0" smtClean="0"/>
              <a:t>До </a:t>
            </a:r>
            <a:r>
              <a:rPr lang="ru-RU" b="1" i="1" dirty="0"/>
              <a:t>соревнования</a:t>
            </a:r>
            <a:r>
              <a:rPr lang="ru-RU" dirty="0"/>
              <a:t> на лучший танец был конкурс рисунков.</a:t>
            </a:r>
          </a:p>
          <a:p>
            <a:r>
              <a:rPr lang="ru-RU" sz="1600" dirty="0"/>
              <a:t>Сначала была </a:t>
            </a:r>
            <a:r>
              <a:rPr lang="ru-RU" sz="1600" b="1" i="1" dirty="0"/>
              <a:t>репетиция</a:t>
            </a:r>
            <a:r>
              <a:rPr lang="ru-RU" sz="1600" dirty="0"/>
              <a:t>, а потом начался новогодний </a:t>
            </a:r>
            <a:r>
              <a:rPr lang="ru-RU" sz="1600" b="1" i="1" dirty="0"/>
              <a:t>утренник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r>
              <a:rPr lang="ru-RU" sz="1600" dirty="0" smtClean="0"/>
              <a:t>Прозвенел </a:t>
            </a:r>
            <a:r>
              <a:rPr lang="ru-RU" sz="1600" b="1" i="1" dirty="0"/>
              <a:t>звонок,</a:t>
            </a:r>
            <a:r>
              <a:rPr lang="ru-RU" sz="1600" dirty="0"/>
              <a:t> и начался </a:t>
            </a:r>
            <a:r>
              <a:rPr lang="ru-RU" sz="1600" b="1" i="1" dirty="0"/>
              <a:t>концерт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r>
              <a:rPr lang="ru-RU" sz="1600" dirty="0" smtClean="0"/>
              <a:t>Утром </a:t>
            </a:r>
            <a:r>
              <a:rPr lang="ru-RU" sz="1600" dirty="0"/>
              <a:t>был</a:t>
            </a:r>
            <a:r>
              <a:rPr lang="ru-RU" sz="1600" b="1" i="1" dirty="0"/>
              <a:t> праздник</a:t>
            </a:r>
            <a:r>
              <a:rPr lang="ru-RU" sz="1600" dirty="0"/>
              <a:t>, днём ребята пошли домой.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58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799" y="631825"/>
            <a:ext cx="5410200" cy="1969770"/>
          </a:xfrm>
        </p:spPr>
        <p:txBody>
          <a:bodyPr/>
          <a:lstStyle/>
          <a:p>
            <a:pPr algn="just"/>
            <a:r>
              <a:rPr lang="ru-RU" sz="1600" dirty="0" smtClean="0"/>
              <a:t>Сначала была </a:t>
            </a:r>
            <a:r>
              <a:rPr lang="ru-RU" sz="1600" b="1" i="1" dirty="0" smtClean="0"/>
              <a:t>репетиция</a:t>
            </a:r>
            <a:r>
              <a:rPr lang="ru-RU" sz="1600" dirty="0" smtClean="0"/>
              <a:t>, а потом начался новогодний </a:t>
            </a:r>
            <a:r>
              <a:rPr lang="ru-RU" sz="1600" b="1" i="1" dirty="0" smtClean="0"/>
              <a:t>утренник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b="1" dirty="0"/>
              <a:t>До </a:t>
            </a:r>
            <a:r>
              <a:rPr lang="ru-RU" sz="1600" dirty="0"/>
              <a:t>новогоднего </a:t>
            </a:r>
            <a:r>
              <a:rPr lang="ru-RU" sz="1600" b="1" dirty="0"/>
              <a:t>утренника</a:t>
            </a:r>
            <a:r>
              <a:rPr lang="ru-RU" sz="1600" dirty="0"/>
              <a:t> была </a:t>
            </a:r>
            <a:r>
              <a:rPr lang="ru-RU" sz="1600" dirty="0" smtClean="0"/>
              <a:t>репетиция. </a:t>
            </a:r>
            <a:r>
              <a:rPr lang="ru-RU" sz="1600" b="1" dirty="0" smtClean="0"/>
              <a:t>После репетиции </a:t>
            </a:r>
            <a:r>
              <a:rPr lang="ru-RU" sz="1600" dirty="0" smtClean="0"/>
              <a:t>начался новогодний утренник.</a:t>
            </a:r>
            <a:endParaRPr lang="en-US" sz="1600" dirty="0" smtClean="0"/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Прозвенел </a:t>
            </a:r>
            <a:r>
              <a:rPr lang="ru-RU" sz="1600" b="1" i="1" dirty="0"/>
              <a:t>звонок,</a:t>
            </a:r>
            <a:r>
              <a:rPr lang="ru-RU" sz="1600" dirty="0"/>
              <a:t> и начался </a:t>
            </a:r>
            <a:r>
              <a:rPr lang="ru-RU" sz="1600" b="1" i="1" dirty="0" smtClean="0"/>
              <a:t>концерт</a:t>
            </a:r>
            <a:r>
              <a:rPr lang="ru-RU" sz="1600" dirty="0" smtClean="0"/>
              <a:t>. </a:t>
            </a:r>
            <a:r>
              <a:rPr lang="ru-RU" sz="1600" b="1" dirty="0" smtClean="0"/>
              <a:t>До концерта </a:t>
            </a:r>
            <a:r>
              <a:rPr lang="ru-RU" sz="1600" dirty="0" smtClean="0"/>
              <a:t>прозвенел звонок. </a:t>
            </a:r>
            <a:r>
              <a:rPr lang="ru-RU" sz="1600" b="1" dirty="0" smtClean="0"/>
              <a:t>После звонка </a:t>
            </a:r>
            <a:r>
              <a:rPr lang="ru-RU" sz="1600" dirty="0" smtClean="0"/>
              <a:t>начался концерт. </a:t>
            </a:r>
            <a:endParaRPr lang="en-US" sz="1600" dirty="0"/>
          </a:p>
          <a:p>
            <a:pPr algn="just"/>
            <a:r>
              <a:rPr lang="ru-RU" sz="1600" dirty="0"/>
              <a:t> Утром был</a:t>
            </a:r>
            <a:r>
              <a:rPr lang="ru-RU" sz="1600" b="1" i="1" dirty="0"/>
              <a:t> праздник</a:t>
            </a:r>
            <a:r>
              <a:rPr lang="ru-RU" sz="1600" dirty="0"/>
              <a:t>, днём ребята пошли домой. </a:t>
            </a:r>
            <a:r>
              <a:rPr lang="ru-RU" sz="1600" b="1" dirty="0" smtClean="0"/>
              <a:t>После праздника </a:t>
            </a:r>
            <a:r>
              <a:rPr lang="ru-RU" sz="1600" dirty="0" smtClean="0"/>
              <a:t>ребята пошли домой.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0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899" y="174625"/>
            <a:ext cx="4736465" cy="315471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 пословицы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:\Users\Маманя\AppData\Local\Microsoft\Windows\Temporary Internet Files\Content.Word\img894.jpg"/>
          <p:cNvPicPr/>
          <p:nvPr/>
        </p:nvPicPr>
        <p:blipFill>
          <a:blip r:embed="rId2" cstate="print"/>
          <a:srcRect l="7119" r="5475"/>
          <a:stretch>
            <a:fillRect/>
          </a:stretch>
        </p:blipFill>
        <p:spPr bwMode="auto">
          <a:xfrm>
            <a:off x="215900" y="708025"/>
            <a:ext cx="2118360" cy="1185545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C:\Users\Маманя\AppData\Local\Microsoft\Windows\Temporary Internet Files\Content.Word\img893.jpg"/>
          <p:cNvPicPr/>
          <p:nvPr/>
        </p:nvPicPr>
        <p:blipFill>
          <a:blip r:embed="rId3" cstate="print"/>
          <a:srcRect t="13995"/>
          <a:stretch>
            <a:fillRect/>
          </a:stretch>
        </p:blipFill>
        <p:spPr bwMode="auto">
          <a:xfrm>
            <a:off x="4178300" y="705388"/>
            <a:ext cx="1364615" cy="1221105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399322" y="1293669"/>
            <a:ext cx="2928958" cy="1714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1435101" y="1293669"/>
            <a:ext cx="2731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Не вовремя гость</a:t>
            </a:r>
          </a:p>
          <a:p>
            <a:pPr algn="ctr"/>
            <a:r>
              <a:rPr lang="ru-RU" sz="2400" dirty="0" smtClean="0"/>
              <a:t> хуже врага.</a:t>
            </a:r>
          </a:p>
          <a:p>
            <a:pPr algn="ctr"/>
            <a:r>
              <a:rPr lang="ru-RU" sz="2400" dirty="0" smtClean="0"/>
              <a:t>Аппетит приходит </a:t>
            </a:r>
          </a:p>
          <a:p>
            <a:pPr algn="ctr"/>
            <a:r>
              <a:rPr lang="ru-RU" sz="2400" dirty="0" smtClean="0"/>
              <a:t>во время еды.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67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403225"/>
            <a:ext cx="4800599" cy="9464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для самостоятельного выполнения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00" y="1012824"/>
            <a:ext cx="3657599" cy="1169551"/>
          </a:xfrm>
        </p:spPr>
        <p:txBody>
          <a:bodyPr/>
          <a:lstStyle/>
          <a:p>
            <a:pPr algn="ctr"/>
            <a:endParaRPr lang="ru-RU" sz="1600" dirty="0" smtClean="0"/>
          </a:p>
          <a:p>
            <a:pPr algn="ctr"/>
            <a:r>
              <a:rPr lang="ru-RU" sz="2000" dirty="0" smtClean="0"/>
              <a:t>Выполнить упражнение 7</a:t>
            </a:r>
            <a:endParaRPr lang="uz-Latn-UZ" sz="2000" dirty="0" smtClean="0"/>
          </a:p>
          <a:p>
            <a:pPr algn="ctr"/>
            <a:r>
              <a:rPr lang="ru-RU" sz="2000" dirty="0"/>
              <a:t>н</a:t>
            </a:r>
            <a:r>
              <a:rPr lang="ru-RU" sz="2000" dirty="0" smtClean="0"/>
              <a:t>а странице 56.</a:t>
            </a:r>
          </a:p>
          <a:p>
            <a:pPr algn="ctr"/>
            <a:r>
              <a:rPr lang="ru-RU" sz="2000" dirty="0" smtClean="0"/>
              <a:t>Выучить пословицы.</a:t>
            </a:r>
          </a:p>
        </p:txBody>
      </p:sp>
    </p:spTree>
    <p:extLst>
      <p:ext uri="{BB962C8B-B14F-4D97-AF65-F5344CB8AC3E}">
        <p14:creationId xmlns:p14="http://schemas.microsoft.com/office/powerpoint/2010/main" val="53642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216" y="581361"/>
            <a:ext cx="5486400" cy="116955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сказать,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находится предмет (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nimaning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yaqinida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нужны существительные 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родительном падеже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с предлогами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у, возле, около, недалеко 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77216" y="1797531"/>
            <a:ext cx="3200399" cy="1286643"/>
          </a:xfrm>
          <a:prstGeom prst="roundRect">
            <a:avLst>
              <a:gd name="adj" fmla="val 188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52" dirty="0">
                <a:solidFill>
                  <a:schemeClr val="tx1"/>
                </a:solidFill>
              </a:rPr>
              <a:t> </a:t>
            </a:r>
            <a:endParaRPr lang="ru-RU" sz="852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0" y="1797531"/>
            <a:ext cx="1222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около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возле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недалеко от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позади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вокруг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23031" y="1748354"/>
            <a:ext cx="1318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стар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парк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син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озер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спортивн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школ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последн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станци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новых дом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2700" y="2061835"/>
            <a:ext cx="661089" cy="26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35" b="1" dirty="0"/>
              <a:t>Где?</a:t>
            </a:r>
            <a:r>
              <a:rPr lang="ru-RU" sz="852" dirty="0"/>
              <a:t>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2741155" y="2358422"/>
            <a:ext cx="202805" cy="10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768950" y="2551734"/>
            <a:ext cx="169004" cy="10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7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7 (стр.53)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555625"/>
            <a:ext cx="5134621" cy="615553"/>
          </a:xfrm>
        </p:spPr>
        <p:txBody>
          <a:bodyPr/>
          <a:lstStyle/>
          <a:p>
            <a:r>
              <a:rPr lang="ru-RU" sz="2000" dirty="0"/>
              <a:t>Политехнический музей расположился недалеко от </a:t>
            </a:r>
            <a:r>
              <a:rPr lang="ru-RU" sz="2000" dirty="0" smtClean="0"/>
              <a:t>сквер</a:t>
            </a:r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 </a:t>
            </a:r>
            <a:r>
              <a:rPr lang="ru-RU" sz="2000" dirty="0"/>
              <a:t>Амира </a:t>
            </a:r>
            <a:r>
              <a:rPr lang="ru-RU" sz="2000" dirty="0" err="1"/>
              <a:t>Темура</a:t>
            </a:r>
            <a:r>
              <a:rPr lang="ru-RU" sz="2000" dirty="0"/>
              <a:t>. </a:t>
            </a:r>
            <a:endParaRPr lang="ru-RU" dirty="0"/>
          </a:p>
        </p:txBody>
      </p:sp>
      <p:pic>
        <p:nvPicPr>
          <p:cNvPr id="2050" name="Picture 2" descr="Ташкентский политехнический музей, музей, просп. Амира Темура, 13, Ташкент,  Узбекистан — Яндекс.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6" y="1174868"/>
            <a:ext cx="4022725" cy="193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7 (стр.53)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555625"/>
            <a:ext cx="5134621" cy="615553"/>
          </a:xfrm>
        </p:spPr>
        <p:txBody>
          <a:bodyPr/>
          <a:lstStyle/>
          <a:p>
            <a:r>
              <a:rPr lang="ru-RU" sz="2000" dirty="0"/>
              <a:t>Вокруг дом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/>
              <a:t> Урала </a:t>
            </a:r>
            <a:r>
              <a:rPr lang="ru-RU" sz="2000" dirty="0" err="1"/>
              <a:t>Тансыкбаева</a:t>
            </a:r>
            <a:r>
              <a:rPr lang="ru-RU" sz="2000" dirty="0"/>
              <a:t> разбит чудесный сад.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863401"/>
            <a:ext cx="2057400" cy="2209800"/>
          </a:xfrm>
          <a:prstGeom prst="rect">
            <a:avLst/>
          </a:prstGeom>
        </p:spPr>
      </p:pic>
      <p:pic>
        <p:nvPicPr>
          <p:cNvPr id="3076" name="Picture 4" descr="Неизвестный Ташкент: дом-музей художника Тансыкба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1241425"/>
            <a:ext cx="2734548" cy="18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7 (стр.53)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10200" cy="615553"/>
          </a:xfrm>
        </p:spPr>
        <p:txBody>
          <a:bodyPr/>
          <a:lstStyle/>
          <a:p>
            <a:r>
              <a:rPr lang="ru-RU" sz="2000" dirty="0"/>
              <a:t>Около музе</a:t>
            </a:r>
            <a:r>
              <a:rPr lang="ru-RU" sz="2000" dirty="0">
                <a:solidFill>
                  <a:srgbClr val="FF0000"/>
                </a:solidFill>
              </a:rPr>
              <a:t>я </a:t>
            </a:r>
            <a:r>
              <a:rPr lang="ru-RU" sz="2000" dirty="0"/>
              <a:t>литературы имени Навои стоит памятник великому поэту. </a:t>
            </a:r>
          </a:p>
        </p:txBody>
      </p:sp>
      <p:pic>
        <p:nvPicPr>
          <p:cNvPr id="4098" name="Picture 2" descr="Куда сходить - Музей литературы им. Алишера Навои - Путешествия от Elite  Tours Interna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241425"/>
            <a:ext cx="3810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 Tashkent | Музей литературы имени Алишера Наво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55625"/>
            <a:ext cx="5638799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7 (стр.53)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10200" cy="923330"/>
          </a:xfrm>
        </p:spPr>
        <p:txBody>
          <a:bodyPr/>
          <a:lstStyle/>
          <a:p>
            <a:r>
              <a:rPr lang="ru-RU" sz="2000" dirty="0"/>
              <a:t>Возле маленьк</a:t>
            </a:r>
            <a:r>
              <a:rPr lang="ru-RU" sz="2000" dirty="0">
                <a:solidFill>
                  <a:srgbClr val="FF0000"/>
                </a:solidFill>
              </a:rPr>
              <a:t>ого</a:t>
            </a:r>
            <a:r>
              <a:rPr lang="ru-RU" sz="2000" dirty="0"/>
              <a:t> пейзаж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/>
              <a:t> висит большой портрет.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393825"/>
            <a:ext cx="2277348" cy="13754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93662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134621" cy="767953"/>
          </a:xfrm>
        </p:spPr>
        <p:txBody>
          <a:bodyPr/>
          <a:lstStyle/>
          <a:p>
            <a:r>
              <a:rPr lang="ru-RU" sz="2000" dirty="0"/>
              <a:t>У вход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/>
              <a:t> в музей прикладного искусства растёт огромный дуб. </a:t>
            </a:r>
          </a:p>
        </p:txBody>
      </p:sp>
      <p:pic>
        <p:nvPicPr>
          <p:cNvPr id="5122" name="Picture 2" descr="Отзыв о Музей прикладного искусства (Ташкент, Узбекистан) | Лучший способ  познакомиться с культурой Узбекист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939601"/>
            <a:ext cx="201042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Отзывы о «Музей прикладного искусства» на Космонавтах, Узбекистан, Ташкент,  Яккасарайский район, улица Ракатбоши, 15 — Яндекс.Кар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23578"/>
            <a:ext cx="2667000" cy="16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Государственный музей прикладного искусства Узбекистана, Ташкент: лучшие  советы перед посещение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38" y="1357184"/>
            <a:ext cx="1495213" cy="16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8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Интервью Анвара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699" y="631826"/>
            <a:ext cx="3288268" cy="2985434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sz="1400" dirty="0" smtClean="0"/>
              <a:t>Ваша </a:t>
            </a:r>
            <a:r>
              <a:rPr lang="ru-RU" sz="1400" dirty="0"/>
              <a:t>группа много репетирует </a:t>
            </a:r>
            <a:r>
              <a:rPr lang="ru-RU" sz="1400" b="1" i="1" dirty="0"/>
              <a:t>до праздника</a:t>
            </a:r>
            <a:r>
              <a:rPr lang="ru-RU" sz="1400" dirty="0"/>
              <a:t>?</a:t>
            </a:r>
          </a:p>
          <a:p>
            <a:r>
              <a:rPr lang="ru-RU" sz="1400" dirty="0"/>
              <a:t>- Мы готовимся </a:t>
            </a:r>
            <a:r>
              <a:rPr lang="ru-RU" sz="1400" b="1" i="1" dirty="0"/>
              <a:t>с обеда до вечера</a:t>
            </a:r>
            <a:r>
              <a:rPr lang="ru-RU" sz="1400" dirty="0"/>
              <a:t>.</a:t>
            </a:r>
          </a:p>
          <a:p>
            <a:r>
              <a:rPr lang="ru-RU" sz="1400" dirty="0"/>
              <a:t>- Что вы будете делать </a:t>
            </a:r>
            <a:r>
              <a:rPr lang="ru-RU" sz="1400" b="1" i="1" dirty="0"/>
              <a:t>во время концерта</a:t>
            </a:r>
            <a:r>
              <a:rPr lang="ru-RU" sz="1400" dirty="0"/>
              <a:t>?</a:t>
            </a:r>
          </a:p>
          <a:p>
            <a:r>
              <a:rPr lang="ru-RU" sz="1400" dirty="0"/>
              <a:t>- </a:t>
            </a:r>
            <a:r>
              <a:rPr lang="ru-RU" sz="1400" b="1" i="1" dirty="0"/>
              <a:t>Во время выступления</a:t>
            </a:r>
            <a:r>
              <a:rPr lang="ru-RU" sz="1400" dirty="0"/>
              <a:t> мы будем петь и танцевать.</a:t>
            </a:r>
          </a:p>
          <a:p>
            <a:r>
              <a:rPr lang="ru-RU" sz="1400" dirty="0"/>
              <a:t>- А что будет </a:t>
            </a:r>
            <a:r>
              <a:rPr lang="ru-RU" sz="1400" b="1" i="1" dirty="0"/>
              <a:t>после вашего концерта</a:t>
            </a:r>
            <a:r>
              <a:rPr lang="ru-RU" sz="1400" dirty="0"/>
              <a:t>?</a:t>
            </a:r>
          </a:p>
          <a:p>
            <a:r>
              <a:rPr lang="ru-RU" sz="1400" dirty="0"/>
              <a:t>- </a:t>
            </a:r>
            <a:r>
              <a:rPr lang="ru-RU" sz="1400" b="1" i="1" dirty="0"/>
              <a:t>После новогоднего утренника</a:t>
            </a:r>
            <a:r>
              <a:rPr lang="ru-RU" sz="1400" dirty="0"/>
              <a:t> малыши получат подарки. </a:t>
            </a:r>
          </a:p>
          <a:p>
            <a:endParaRPr lang="ru-RU" dirty="0"/>
          </a:p>
        </p:txBody>
      </p:sp>
      <p:pic>
        <p:nvPicPr>
          <p:cNvPr id="4" name="Рисунок 3" descr="D:\Маме\Учительская деятельность\школа\Учебник2 6 класс\фото урок 12 время\107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733366"/>
            <a:ext cx="2037080" cy="1912427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6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912</Words>
  <Application>Microsoft Office PowerPoint</Application>
  <PresentationFormat>Произвольный</PresentationFormat>
  <Paragraphs>162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 Русский язык</vt:lpstr>
      <vt:lpstr>Где растут деревья?</vt:lpstr>
      <vt:lpstr>Презентация PowerPoint</vt:lpstr>
      <vt:lpstr>Проверим упражнение 7 (стр.53)</vt:lpstr>
      <vt:lpstr>Проверим упражнение 7 (стр.53)</vt:lpstr>
      <vt:lpstr>Проверим упражнение 7 (стр.53)</vt:lpstr>
      <vt:lpstr>Проверим упражнение 7 (стр.53)</vt:lpstr>
      <vt:lpstr>Презентация PowerPoint</vt:lpstr>
      <vt:lpstr>Интервью Анвара</vt:lpstr>
      <vt:lpstr>Как сказать о времени действия? </vt:lpstr>
      <vt:lpstr>Упражнение 1</vt:lpstr>
      <vt:lpstr>Проверьте! </vt:lpstr>
      <vt:lpstr>Упражнение 2</vt:lpstr>
      <vt:lpstr>Как вежливо ответить на приглашение?</vt:lpstr>
      <vt:lpstr>Упражнение 3</vt:lpstr>
      <vt:lpstr>Упражнение 3</vt:lpstr>
      <vt:lpstr> </vt:lpstr>
      <vt:lpstr>Рассмотрим таблицу</vt:lpstr>
      <vt:lpstr>Упражнение 5</vt:lpstr>
      <vt:lpstr>Проверим!</vt:lpstr>
      <vt:lpstr>Куранты </vt:lpstr>
      <vt:lpstr>Презентация PowerPoint</vt:lpstr>
      <vt:lpstr>Презентация PowerPoint</vt:lpstr>
      <vt:lpstr>Маскарад </vt:lpstr>
      <vt:lpstr>Упражнение 6</vt:lpstr>
      <vt:lpstr>Проверим!</vt:lpstr>
      <vt:lpstr>Учим пословицы</vt:lpstr>
      <vt:lpstr>Задание для самостоятельного выполнения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73</cp:revision>
  <dcterms:created xsi:type="dcterms:W3CDTF">2020-04-13T08:06:06Z</dcterms:created>
  <dcterms:modified xsi:type="dcterms:W3CDTF">2020-11-03T10:33:02Z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