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6" r:id="rId2"/>
    <p:sldId id="390" r:id="rId3"/>
    <p:sldId id="388" r:id="rId4"/>
    <p:sldId id="416" r:id="rId5"/>
    <p:sldId id="418" r:id="rId6"/>
    <p:sldId id="417" r:id="rId7"/>
    <p:sldId id="419" r:id="rId8"/>
    <p:sldId id="424" r:id="rId9"/>
    <p:sldId id="421" r:id="rId10"/>
    <p:sldId id="422" r:id="rId11"/>
    <p:sldId id="420" r:id="rId12"/>
    <p:sldId id="400" r:id="rId13"/>
    <p:sldId id="405" r:id="rId14"/>
    <p:sldId id="425" r:id="rId15"/>
    <p:sldId id="401" r:id="rId16"/>
    <p:sldId id="403" r:id="rId17"/>
    <p:sldId id="428" r:id="rId18"/>
    <p:sldId id="427" r:id="rId19"/>
    <p:sldId id="429" r:id="rId20"/>
    <p:sldId id="426" r:id="rId21"/>
    <p:sldId id="383" r:id="rId22"/>
    <p:sldId id="430" r:id="rId23"/>
    <p:sldId id="411" r:id="rId24"/>
    <p:sldId id="410" r:id="rId25"/>
    <p:sldId id="415" r:id="rId2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6" autoAdjust="0"/>
  </p:normalViewPr>
  <p:slideViewPr>
    <p:cSldViewPr>
      <p:cViewPr varScale="1">
        <p:scale>
          <a:sx n="213" d="100"/>
          <a:sy n="213" d="100"/>
        </p:scale>
        <p:origin x="876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6E61-EEBF-449A-A58D-8D6DCDCACF84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7E1B-5357-4524-B5C4-778DC9B50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31" y="860425"/>
            <a:ext cx="3233969" cy="1760603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endParaRPr lang="ru-RU" sz="1749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ещё сказать о местонахождении предмета. </a:t>
            </a:r>
          </a:p>
        </p:txBody>
      </p:sp>
      <p:sp>
        <p:nvSpPr>
          <p:cNvPr id="5" name="object 5"/>
          <p:cNvSpPr/>
          <p:nvPr/>
        </p:nvSpPr>
        <p:spPr>
          <a:xfrm>
            <a:off x="37732" y="1233141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66930" y="2082051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Машинка Тося. Изучаем понятия за, перед, над, под. Развивающие мультики для  малышей. смотреть онлай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89" y="1125166"/>
            <a:ext cx="1929252" cy="1301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ворительный падеж имён существительных 1-го склонен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7630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2500" y="840860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0" y="1774825"/>
            <a:ext cx="53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-ом</a:t>
            </a:r>
          </a:p>
          <a:p>
            <a:r>
              <a:rPr lang="ru-RU" sz="1400" b="1" dirty="0" smtClean="0"/>
              <a:t>-ем </a:t>
            </a:r>
            <a:endParaRPr lang="ru-RU" sz="1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Творительный падеж имён существительных 1-го склон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876300"/>
            <a:ext cx="2361513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Творительный падеж имён существительных 1-го склонен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7630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Творительный падеж имён существительных 1-го склоне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87630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2500" y="840860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0" y="1774825"/>
            <a:ext cx="53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-ом</a:t>
            </a:r>
          </a:p>
          <a:p>
            <a:r>
              <a:rPr lang="ru-RU" sz="1400" b="1" dirty="0" smtClean="0"/>
              <a:t>-ем </a:t>
            </a:r>
            <a:endParaRPr lang="ru-RU" sz="1400" b="1" dirty="0"/>
          </a:p>
        </p:txBody>
      </p:sp>
      <p:pic>
        <p:nvPicPr>
          <p:cNvPr id="10" name="Picture 2" descr="Творительный падеж имён существительных 1-го склон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1174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9300" y="70802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7500" y="1774396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-</a:t>
            </a:r>
            <a:r>
              <a:rPr lang="ru-RU" b="1" dirty="0" err="1" smtClean="0"/>
              <a:t>ью</a:t>
            </a:r>
            <a:endParaRPr lang="ru-RU" b="1" dirty="0"/>
          </a:p>
        </p:txBody>
      </p:sp>
      <p:pic>
        <p:nvPicPr>
          <p:cNvPr id="13" name="Picture 2" descr="Творительный падеж имён существительных 1-го склонен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82049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16300" y="840860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Мн.ч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4500" y="1622425"/>
            <a:ext cx="60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400" b="1" dirty="0" err="1" smtClean="0"/>
              <a:t>ами</a:t>
            </a:r>
            <a:endParaRPr lang="ru-RU" sz="1400" b="1" dirty="0" smtClean="0"/>
          </a:p>
          <a:p>
            <a:r>
              <a:rPr lang="ru-RU" sz="1400" b="1" dirty="0" smtClean="0"/>
              <a:t>-</a:t>
            </a:r>
            <a:r>
              <a:rPr lang="ru-RU" sz="1400" b="1" dirty="0" err="1" smtClean="0"/>
              <a:t>ями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29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325348" cy="243143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Расскажите, где находятся вещи, по образцу.</a:t>
            </a:r>
          </a:p>
          <a:p>
            <a:r>
              <a:rPr lang="ru-RU" sz="1800" dirty="0"/>
              <a:t>Висит над стол</a:t>
            </a:r>
            <a:r>
              <a:rPr lang="ru-RU" sz="1800" b="1" dirty="0">
                <a:solidFill>
                  <a:srgbClr val="FF0000"/>
                </a:solidFill>
              </a:rPr>
              <a:t>ом</a:t>
            </a:r>
            <a:r>
              <a:rPr lang="ru-RU" sz="1800" dirty="0"/>
              <a:t> (диван, буфет, вход, сундук, стол).</a:t>
            </a:r>
          </a:p>
          <a:p>
            <a:r>
              <a:rPr lang="ru-RU" sz="1800" dirty="0"/>
              <a:t>Стоит перед </a:t>
            </a:r>
            <a:r>
              <a:rPr lang="ru-RU" sz="1800" dirty="0" smtClean="0"/>
              <a:t>здани</a:t>
            </a:r>
            <a:r>
              <a:rPr lang="ru-RU" sz="1800" b="1" dirty="0" smtClean="0">
                <a:solidFill>
                  <a:srgbClr val="FF0000"/>
                </a:solidFill>
              </a:rPr>
              <a:t>ем</a:t>
            </a:r>
          </a:p>
          <a:p>
            <a:r>
              <a:rPr lang="ru-RU" sz="1800" dirty="0" smtClean="0"/>
              <a:t>Лежит </a:t>
            </a:r>
            <a:r>
              <a:rPr lang="ru-RU" sz="1800" dirty="0"/>
              <a:t>под книг</a:t>
            </a:r>
            <a:r>
              <a:rPr lang="ru-RU" sz="1800" b="1" dirty="0">
                <a:solidFill>
                  <a:srgbClr val="FF0000"/>
                </a:solidFill>
              </a:rPr>
              <a:t>ой</a:t>
            </a:r>
            <a:r>
              <a:rPr lang="ru-RU" sz="1800" dirty="0"/>
              <a:t> (парта, папка, коробка).</a:t>
            </a:r>
          </a:p>
          <a:p>
            <a:r>
              <a:rPr lang="ru-RU" sz="1800" dirty="0"/>
              <a:t>Прячется за домом (угол, забор, дерево; стена, школа, река).</a:t>
            </a:r>
          </a:p>
          <a:p>
            <a:r>
              <a:rPr lang="ru-RU" sz="1800" dirty="0"/>
              <a:t>Лежит за кроват</a:t>
            </a:r>
            <a:r>
              <a:rPr lang="ru-RU" sz="1800" b="1" dirty="0">
                <a:solidFill>
                  <a:srgbClr val="FF0000"/>
                </a:solidFill>
              </a:rPr>
              <a:t>ью</a:t>
            </a:r>
            <a:r>
              <a:rPr lang="ru-RU" sz="1800" dirty="0"/>
              <a:t> (дверь).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54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325348" cy="2800767"/>
          </a:xfrm>
        </p:spPr>
        <p:txBody>
          <a:bodyPr/>
          <a:lstStyle/>
          <a:p>
            <a:r>
              <a:rPr lang="ru-RU" b="1" dirty="0"/>
              <a:t>Прочитайте диалог. Расспросите одноклассников, где ваши вещи (учебник, тетрадь, классный журнал, мел).</a:t>
            </a:r>
          </a:p>
          <a:p>
            <a:r>
              <a:rPr lang="ru-RU" sz="1800" dirty="0"/>
              <a:t>- Малика, ты не видела, где мой портфель? </a:t>
            </a:r>
          </a:p>
          <a:p>
            <a:r>
              <a:rPr lang="ru-RU" sz="1800" dirty="0"/>
              <a:t>- Наверное, стоит </a:t>
            </a:r>
            <a:r>
              <a:rPr lang="ru-RU" sz="1800" b="1" i="1" dirty="0"/>
              <a:t>под столом</a:t>
            </a:r>
            <a:r>
              <a:rPr lang="ru-RU" sz="1800" dirty="0"/>
              <a:t>.</a:t>
            </a:r>
          </a:p>
          <a:p>
            <a:r>
              <a:rPr lang="ru-RU" sz="1800" dirty="0"/>
              <a:t>- Нет, здесь его нет.</a:t>
            </a:r>
          </a:p>
          <a:p>
            <a:r>
              <a:rPr lang="ru-RU" sz="1800" dirty="0"/>
              <a:t>- А </a:t>
            </a:r>
            <a:r>
              <a:rPr lang="ru-RU" sz="1800" b="1" i="1" dirty="0"/>
              <a:t>между столом</a:t>
            </a:r>
            <a:r>
              <a:rPr lang="ru-RU" sz="1800" dirty="0"/>
              <a:t> </a:t>
            </a:r>
            <a:r>
              <a:rPr lang="ru-RU" sz="1800" b="1" i="1" dirty="0"/>
              <a:t>и стеной</a:t>
            </a:r>
            <a:r>
              <a:rPr lang="ru-RU" sz="1800" dirty="0"/>
              <a:t> ты смотрел?</a:t>
            </a:r>
          </a:p>
          <a:p>
            <a:r>
              <a:rPr lang="ru-RU" sz="1800" dirty="0"/>
              <a:t>- </a:t>
            </a:r>
            <a:r>
              <a:rPr lang="ru-RU" sz="1800" b="1" i="1" dirty="0"/>
              <a:t>За столом</a:t>
            </a:r>
            <a:r>
              <a:rPr lang="ru-RU" sz="1800" dirty="0"/>
              <a:t> тоже нет.</a:t>
            </a:r>
          </a:p>
          <a:p>
            <a:r>
              <a:rPr lang="ru-RU" sz="1800" dirty="0"/>
              <a:t>- Может, он лежит в коридоре </a:t>
            </a:r>
            <a:r>
              <a:rPr lang="ru-RU" sz="1800" b="1" i="1" dirty="0"/>
              <a:t>под вешалкой</a:t>
            </a:r>
            <a:r>
              <a:rPr lang="ru-RU" sz="1800" dirty="0"/>
              <a:t>?</a:t>
            </a:r>
          </a:p>
          <a:p>
            <a:r>
              <a:rPr lang="ru-RU" sz="1800" dirty="0"/>
              <a:t>- Конечно, я его там оставил после школы!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51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325348" cy="2431435"/>
          </a:xfrm>
        </p:spPr>
        <p:txBody>
          <a:bodyPr/>
          <a:lstStyle/>
          <a:p>
            <a:r>
              <a:rPr lang="ru-RU" sz="1800" dirty="0" smtClean="0"/>
              <a:t>- </a:t>
            </a:r>
            <a:r>
              <a:rPr lang="ru-RU" sz="1800" dirty="0" err="1" smtClean="0"/>
              <a:t>Азиз</a:t>
            </a:r>
            <a:r>
              <a:rPr lang="ru-RU" sz="1800" dirty="0" smtClean="0"/>
              <a:t>, </a:t>
            </a:r>
            <a:r>
              <a:rPr lang="ru-RU" sz="1800" dirty="0"/>
              <a:t>ты не </a:t>
            </a:r>
            <a:r>
              <a:rPr lang="ru-RU" sz="1800" dirty="0" smtClean="0"/>
              <a:t>видел, </a:t>
            </a:r>
            <a:r>
              <a:rPr lang="ru-RU" sz="1800" dirty="0"/>
              <a:t>где мой </a:t>
            </a:r>
            <a:r>
              <a:rPr lang="ru-RU" sz="1800" dirty="0" smtClean="0"/>
              <a:t>учебник? </a:t>
            </a:r>
            <a:endParaRPr lang="ru-RU" sz="1800" dirty="0"/>
          </a:p>
          <a:p>
            <a:r>
              <a:rPr lang="ru-RU" sz="1800" dirty="0"/>
              <a:t>- Наверное, </a:t>
            </a:r>
            <a:r>
              <a:rPr lang="ru-RU" sz="1800" dirty="0" smtClean="0"/>
              <a:t>лежит </a:t>
            </a:r>
            <a:r>
              <a:rPr lang="ru-RU" sz="1800" b="1" i="1" dirty="0" smtClean="0"/>
              <a:t>под партой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- Нет, здесь его нет.</a:t>
            </a:r>
          </a:p>
          <a:p>
            <a:r>
              <a:rPr lang="ru-RU" sz="1800" dirty="0" smtClean="0"/>
              <a:t>- Посмотри в портфеле, </a:t>
            </a:r>
            <a:r>
              <a:rPr lang="ru-RU" sz="1800" b="1" i="1" dirty="0" smtClean="0"/>
              <a:t>между учебниками</a:t>
            </a:r>
            <a:r>
              <a:rPr lang="ru-RU" sz="1800" i="1" dirty="0" smtClean="0"/>
              <a:t>.</a:t>
            </a:r>
          </a:p>
          <a:p>
            <a:r>
              <a:rPr lang="ru-RU" sz="1800" dirty="0" smtClean="0"/>
              <a:t>- Его и там нет.</a:t>
            </a:r>
          </a:p>
          <a:p>
            <a:r>
              <a:rPr lang="ru-RU" sz="1800" dirty="0" smtClean="0"/>
              <a:t>- Может он на полке </a:t>
            </a:r>
            <a:r>
              <a:rPr lang="ru-RU" sz="1800" b="1" i="1" dirty="0" smtClean="0"/>
              <a:t>за журналом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- Спасибо. Нашёл.</a:t>
            </a:r>
          </a:p>
          <a:p>
            <a:pPr marL="457200" indent="-457200">
              <a:buFontTx/>
              <a:buChar char="-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825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pPr algn="ctr" fontAlgn="t"/>
            <a:r>
              <a:rPr lang="ru-RU" dirty="0" smtClean="0"/>
              <a:t>Составим предложения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555625"/>
            <a:ext cx="2438400" cy="248276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5765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30500" y="708025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Моя школа рядом с домом.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сад за домом.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домом построили детскую площадку.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2369880"/>
          </a:xfrm>
        </p:spPr>
        <p:txBody>
          <a:bodyPr/>
          <a:lstStyle/>
          <a:p>
            <a:r>
              <a:rPr lang="ru-RU" b="1" dirty="0"/>
              <a:t>Вставьте правильно предлоги </a:t>
            </a:r>
            <a:r>
              <a:rPr lang="ru-RU" b="1" i="1" dirty="0"/>
              <a:t>под, над, перед, за</a:t>
            </a:r>
            <a:r>
              <a:rPr lang="ru-RU" b="1" dirty="0"/>
              <a:t>. </a:t>
            </a:r>
          </a:p>
          <a:p>
            <a:r>
              <a:rPr lang="ru-RU" sz="1800" dirty="0" smtClean="0"/>
              <a:t>В комнате …  обеденным столом висит красивая люстра. Мы посадили цветы  …     нашим домом. Мальчик сидел … письменным столом и делал уроки. Газета упала и лежит  …    журнальным столиком. Пыль   … диваном лучше убирать пылесосом. Сестра причёсывалась  …     зеркалом. В саду    …    деревьями стоят скамейки.</a:t>
            </a:r>
          </a:p>
          <a:p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958090" y="2155825"/>
            <a:ext cx="8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39900" y="1889194"/>
            <a:ext cx="617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39958" y="1579354"/>
            <a:ext cx="6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31063" y="130593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за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1500" y="1012825"/>
            <a:ext cx="914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30300" y="784225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1905" y="2430060"/>
            <a:ext cx="840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1905000"/>
          </a:xfrm>
        </p:spPr>
        <p:txBody>
          <a:bodyPr/>
          <a:lstStyle/>
          <a:p>
            <a:r>
              <a:rPr lang="ru-RU" b="1" dirty="0" smtClean="0"/>
              <a:t>Ребята </a:t>
            </a:r>
            <a:r>
              <a:rPr lang="ru-RU" b="1" dirty="0"/>
              <a:t>играют во дворе в прятки. Помогите Анвару найти их. </a:t>
            </a:r>
          </a:p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Образец:</a:t>
            </a:r>
            <a:r>
              <a:rPr lang="ru-RU" dirty="0"/>
              <a:t> Коля спрятался </a:t>
            </a:r>
            <a:r>
              <a:rPr lang="ru-RU" b="1" i="1" dirty="0"/>
              <a:t>за дерево</a:t>
            </a:r>
            <a:r>
              <a:rPr lang="ru-RU" dirty="0"/>
              <a:t>. Где Коля?  - </a:t>
            </a:r>
            <a:r>
              <a:rPr lang="ru-RU" b="1" i="1" dirty="0"/>
              <a:t>За деревом</a:t>
            </a:r>
            <a:r>
              <a:rPr lang="ru-RU" dirty="0"/>
              <a:t>!</a:t>
            </a:r>
          </a:p>
          <a:p>
            <a:r>
              <a:rPr lang="ru-RU" sz="2000" dirty="0"/>
              <a:t>Малика спряталась за машину. Рустам присел под куст. </a:t>
            </a:r>
            <a:r>
              <a:rPr lang="ru-RU" sz="2000" dirty="0" err="1"/>
              <a:t>Даврон</a:t>
            </a:r>
            <a:r>
              <a:rPr lang="ru-RU" sz="2000" dirty="0"/>
              <a:t> зашёл за угол дома. Карим залез под стол. Ирода присела за скамейку. Санжар скрылся за забор. Андрей забежал за сарай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а машиной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од кустом</a:t>
            </a:r>
          </a:p>
          <a:p>
            <a:endParaRPr lang="ru-RU" sz="20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92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2523768"/>
          </a:xfrm>
        </p:spPr>
        <p:txBody>
          <a:bodyPr/>
          <a:lstStyle/>
          <a:p>
            <a:r>
              <a:rPr lang="ru-RU" b="1" dirty="0" smtClean="0"/>
              <a:t>Ребята </a:t>
            </a:r>
            <a:r>
              <a:rPr lang="ru-RU" b="1" dirty="0"/>
              <a:t>играют во дворе в прятки. Помогите Анвару найти их. </a:t>
            </a:r>
          </a:p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Образец:</a:t>
            </a:r>
            <a:r>
              <a:rPr lang="ru-RU" dirty="0"/>
              <a:t> Коля спрятался </a:t>
            </a:r>
            <a:r>
              <a:rPr lang="ru-RU" b="1" i="1" dirty="0"/>
              <a:t>за дерево</a:t>
            </a:r>
            <a:r>
              <a:rPr lang="ru-RU" dirty="0"/>
              <a:t>. Где Коля?  - </a:t>
            </a:r>
            <a:r>
              <a:rPr lang="ru-RU" b="1" i="1" dirty="0"/>
              <a:t>За деревом</a:t>
            </a:r>
            <a:r>
              <a:rPr lang="ru-RU" dirty="0"/>
              <a:t>!</a:t>
            </a:r>
          </a:p>
          <a:p>
            <a:r>
              <a:rPr lang="ru-RU" sz="2000" dirty="0"/>
              <a:t>Малика спряталась за машину. Рустам присел под куст. </a:t>
            </a:r>
            <a:r>
              <a:rPr lang="ru-RU" sz="2000" dirty="0" err="1"/>
              <a:t>Даврон</a:t>
            </a:r>
            <a:r>
              <a:rPr lang="ru-RU" sz="2000" dirty="0"/>
              <a:t> зашёл за угол дома. Карим залез под стол. Ирода присела за скамейку. Санжар скрылся за забор. Андрей забежал за сарай.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а углом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од столом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50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5486400" cy="2523768"/>
          </a:xfrm>
        </p:spPr>
        <p:txBody>
          <a:bodyPr/>
          <a:lstStyle/>
          <a:p>
            <a:r>
              <a:rPr lang="ru-RU" b="1" dirty="0" smtClean="0"/>
              <a:t>Ребята </a:t>
            </a:r>
            <a:r>
              <a:rPr lang="ru-RU" b="1" dirty="0"/>
              <a:t>играют во дворе в прятки. Помогите Анвару найти их. </a:t>
            </a:r>
          </a:p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Образец:</a:t>
            </a:r>
            <a:r>
              <a:rPr lang="ru-RU" dirty="0"/>
              <a:t> Коля спрятался </a:t>
            </a:r>
            <a:r>
              <a:rPr lang="ru-RU" b="1" i="1" dirty="0"/>
              <a:t>за дерево</a:t>
            </a:r>
            <a:r>
              <a:rPr lang="ru-RU" dirty="0"/>
              <a:t>. Где Коля?  - </a:t>
            </a:r>
            <a:r>
              <a:rPr lang="ru-RU" b="1" i="1" dirty="0"/>
              <a:t>За деревом</a:t>
            </a:r>
            <a:r>
              <a:rPr lang="ru-RU" dirty="0"/>
              <a:t>!</a:t>
            </a:r>
          </a:p>
          <a:p>
            <a:r>
              <a:rPr lang="ru-RU" sz="2000" dirty="0"/>
              <a:t>Малика спряталась за машину. Рустам присел под куст. </a:t>
            </a:r>
            <a:r>
              <a:rPr lang="ru-RU" sz="2000" dirty="0" err="1"/>
              <a:t>Даврон</a:t>
            </a:r>
            <a:r>
              <a:rPr lang="ru-RU" sz="2000" dirty="0"/>
              <a:t> зашёл за угол дома. Карим залез под стол. Ирода присела за скамейку. Санжар скрылся за забор. Андрей забежал за сарай.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а скамейкой</a:t>
            </a:r>
          </a:p>
          <a:p>
            <a:r>
              <a:rPr lang="ru-RU" sz="2000" dirty="0" smtClean="0"/>
              <a:t>под забором     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5700" y="2689225"/>
            <a:ext cx="1390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сараем</a:t>
            </a:r>
          </a:p>
        </p:txBody>
      </p:sp>
    </p:spTree>
    <p:extLst>
      <p:ext uri="{BB962C8B-B14F-4D97-AF65-F5344CB8AC3E}">
        <p14:creationId xmlns:p14="http://schemas.microsoft.com/office/powerpoint/2010/main" val="16436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19151" y="613165"/>
            <a:ext cx="5396867" cy="2427152"/>
            <a:chOff x="1132670" y="686598"/>
            <a:chExt cx="3445378" cy="18573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32670" y="700878"/>
              <a:ext cx="3348999" cy="184309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rot="10800000" flipV="1">
              <a:off x="2132801" y="1415258"/>
              <a:ext cx="857256" cy="78581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2347115" y="177244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/>
                <a:t>по</a:t>
              </a:r>
              <a:endParaRPr lang="ru-RU" sz="2400" b="1" dirty="0"/>
            </a:p>
          </p:txBody>
        </p:sp>
        <p:pic>
          <p:nvPicPr>
            <p:cNvPr id="8" name="Picture 3" descr="D:\клипарт\сказочный лес\post_64_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128897">
              <a:off x="1696743" y="952055"/>
              <a:ext cx="1199205" cy="1373818"/>
            </a:xfrm>
            <a:prstGeom prst="rect">
              <a:avLst/>
            </a:prstGeom>
            <a:noFill/>
          </p:spPr>
        </p:pic>
        <p:pic>
          <p:nvPicPr>
            <p:cNvPr id="9" name="Picture 5" descr="D:\клипарт\Деревья\cliparts10_small.png"/>
            <p:cNvPicPr>
              <a:picLocks noChangeAspect="1" noChangeArrowheads="1"/>
            </p:cNvPicPr>
            <p:nvPr/>
          </p:nvPicPr>
          <p:blipFill>
            <a:blip r:embed="rId3"/>
            <a:srcRect l="12499" r="12500"/>
            <a:stretch>
              <a:fillRect/>
            </a:stretch>
          </p:blipFill>
          <p:spPr bwMode="auto">
            <a:xfrm>
              <a:off x="1275545" y="819942"/>
              <a:ext cx="785818" cy="1047750"/>
            </a:xfrm>
            <a:prstGeom prst="rect">
              <a:avLst/>
            </a:prstGeom>
            <a:noFill/>
          </p:spPr>
        </p:pic>
        <p:pic>
          <p:nvPicPr>
            <p:cNvPr id="11" name="Picture 6" descr="D:\клипарт\Деревья\0_73886_e7118016_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92751" y="686598"/>
              <a:ext cx="703298" cy="604836"/>
            </a:xfrm>
            <a:prstGeom prst="rect">
              <a:avLst/>
            </a:prstGeom>
            <a:noFill/>
          </p:spPr>
        </p:pic>
        <p:sp>
          <p:nvSpPr>
            <p:cNvPr id="12" name="TextBox 19"/>
            <p:cNvSpPr txBox="1"/>
            <p:nvPr/>
          </p:nvSpPr>
          <p:spPr>
            <a:xfrm>
              <a:off x="3132934" y="1129506"/>
              <a:ext cx="1445114" cy="91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i="1" dirty="0" smtClean="0"/>
                <a:t>проспект</a:t>
              </a:r>
              <a:r>
                <a:rPr lang="ru-RU" sz="2400" b="1" i="1" dirty="0" smtClean="0">
                  <a:solidFill>
                    <a:srgbClr val="FF0000"/>
                  </a:solidFill>
                </a:rPr>
                <a:t>у</a:t>
              </a:r>
            </a:p>
            <a:p>
              <a:r>
                <a:rPr lang="ru-RU" sz="2400" b="1" i="1" dirty="0" smtClean="0"/>
                <a:t>улиц</a:t>
              </a:r>
              <a:r>
                <a:rPr lang="ru-RU" sz="2400" b="1" i="1" dirty="0" smtClean="0">
                  <a:solidFill>
                    <a:srgbClr val="FF0000"/>
                  </a:solidFill>
                </a:rPr>
                <a:t>е</a:t>
              </a:r>
            </a:p>
            <a:p>
              <a:r>
                <a:rPr lang="ru-RU" sz="2400" b="1" i="1" dirty="0" smtClean="0"/>
                <a:t>площад</a:t>
              </a:r>
              <a:r>
                <a:rPr lang="ru-RU" sz="2400" b="1" i="1" dirty="0" smtClean="0">
                  <a:solidFill>
                    <a:srgbClr val="FF0000"/>
                  </a:solidFill>
                </a:rPr>
                <a:t>и</a:t>
              </a:r>
              <a:endParaRPr lang="ru-RU" sz="24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6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699" y="631825"/>
            <a:ext cx="5486400" cy="2831544"/>
          </a:xfrm>
        </p:spPr>
        <p:txBody>
          <a:bodyPr/>
          <a:lstStyle/>
          <a:p>
            <a:r>
              <a:rPr lang="ru-RU" b="1" dirty="0"/>
              <a:t>Прочитайте и запишите предложения, правильно вставляя предлоги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над </a:t>
            </a:r>
            <a:r>
              <a:rPr lang="ru-RU" b="1" dirty="0"/>
              <a:t>и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</a:t>
            </a:r>
            <a:r>
              <a:rPr lang="ru-RU" b="1" dirty="0"/>
              <a:t>.</a:t>
            </a:r>
          </a:p>
          <a:p>
            <a:r>
              <a:rPr lang="ru-RU" sz="2400" dirty="0" smtClean="0"/>
              <a:t>1) Самолёт </a:t>
            </a:r>
            <a:r>
              <a:rPr lang="ru-RU" sz="2400" dirty="0"/>
              <a:t>летит … облаками. … самолётом проплывают облака.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 … столом висят часы. … часами стоит стол. 3) Лунный свет разливается … </a:t>
            </a:r>
            <a:r>
              <a:rPr lang="ru-RU" sz="2400" dirty="0" smtClean="0"/>
              <a:t> лесом</a:t>
            </a:r>
            <a:r>
              <a:rPr lang="ru-RU" sz="2400" dirty="0"/>
              <a:t>. Весь лес блестит … лунным светом.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8700" y="1702549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752" y="1774825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3100" y="96146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1759" y="9614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2300" y="2460625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6500" y="2829957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846659"/>
          </a:xfrm>
        </p:spPr>
        <p:txBody>
          <a:bodyPr/>
          <a:lstStyle/>
          <a:p>
            <a:r>
              <a:rPr lang="ru-RU" sz="2400" i="1" dirty="0" smtClean="0"/>
              <a:t>Летит над облаками.</a:t>
            </a:r>
          </a:p>
          <a:p>
            <a:r>
              <a:rPr lang="ru-RU" sz="2400" i="1" dirty="0" smtClean="0"/>
              <a:t>Под самолётом </a:t>
            </a:r>
          </a:p>
          <a:p>
            <a:r>
              <a:rPr lang="ru-RU" sz="2400" i="1" dirty="0"/>
              <a:t>п</a:t>
            </a:r>
            <a:r>
              <a:rPr lang="ru-RU" sz="2400" i="1" dirty="0" smtClean="0"/>
              <a:t>лывут облака.</a:t>
            </a:r>
          </a:p>
          <a:p>
            <a:endParaRPr lang="ru-RU" sz="2400" i="1" dirty="0"/>
          </a:p>
        </p:txBody>
      </p:sp>
      <p:pic>
        <p:nvPicPr>
          <p:cNvPr id="9218" name="Picture 2" descr="Самолет над облаками&quot; Фотообои флизелиновые. Фотопечать для шкафа купе.  Купить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69" y="741234"/>
            <a:ext cx="274700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2580513" cy="1538883"/>
          </a:xfrm>
        </p:spPr>
        <p:txBody>
          <a:bodyPr/>
          <a:lstStyle/>
          <a:p>
            <a:r>
              <a:rPr lang="ru-RU" sz="2000" dirty="0" smtClean="0"/>
              <a:t>Лунный свет разливается над лесом.</a:t>
            </a:r>
          </a:p>
          <a:p>
            <a:r>
              <a:rPr lang="ru-RU" sz="2000" dirty="0" smtClean="0"/>
              <a:t>Весь лес блестит под лунным светом.</a:t>
            </a:r>
            <a:endParaRPr lang="ru-RU" sz="2000" dirty="0"/>
          </a:p>
        </p:txBody>
      </p:sp>
      <p:pic>
        <p:nvPicPr>
          <p:cNvPr id="10244" name="Picture 4" descr="поэтРусанов Instagram posts (photos and videos) - Picuk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7" y="631826"/>
            <a:ext cx="2338333" cy="22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Здесь лунной ночью чудеса рождаются... :: Vanda Kremer – Социальная сеть  ФотоКто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08" y="627278"/>
            <a:ext cx="2508250" cy="22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Где Дед Мороз?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6221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Дед Мороз и Снегурочка. Откуда они появилис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7" y="749043"/>
            <a:ext cx="2352675" cy="21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Великий Устюг: в гости к Деду Морозу, 4-дневный автобусный тур — экскурсия  в Ульянов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7" y="736687"/>
            <a:ext cx="2495660" cy="21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еред    за   над  под  между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анта-Клаус»: настоящий Санта искупается в Мёртвом мо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46" y="703734"/>
            <a:ext cx="2539255" cy="21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лет упряжки оленей Санта-Клауса над Канадой и США контролируют истребит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6" y="703735"/>
            <a:ext cx="2508123" cy="21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246221"/>
          </a:xfrm>
        </p:spPr>
        <p:txBody>
          <a:bodyPr/>
          <a:lstStyle/>
          <a:p>
            <a:r>
              <a:rPr lang="ru-RU" sz="1600" dirty="0" smtClean="0"/>
              <a:t>      Задание для самостоятельного выполнения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500" y="708025"/>
            <a:ext cx="4800600" cy="1846659"/>
          </a:xfrm>
        </p:spPr>
        <p:txBody>
          <a:bodyPr/>
          <a:lstStyle/>
          <a:p>
            <a:r>
              <a:rPr lang="ru-RU" sz="2400" dirty="0" smtClean="0"/>
              <a:t>Упражнение 6</a:t>
            </a:r>
            <a:r>
              <a:rPr lang="ru-RU" sz="2400" dirty="0" smtClean="0"/>
              <a:t>,</a:t>
            </a:r>
            <a:r>
              <a:rPr lang="en-US" sz="2400" smtClean="0"/>
              <a:t> </a:t>
            </a:r>
            <a:r>
              <a:rPr lang="ru-RU" sz="2400" smtClean="0"/>
              <a:t>7 </a:t>
            </a:r>
            <a:r>
              <a:rPr lang="ru-RU" sz="2400" dirty="0" smtClean="0"/>
              <a:t>на странице 66.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Прочитайте стихотворение Орлова «Письмо ровеснику».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стр.63)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7799" y="631825"/>
            <a:ext cx="5410200" cy="2893100"/>
          </a:xfrm>
        </p:spPr>
        <p:txBody>
          <a:bodyPr/>
          <a:lstStyle/>
          <a:p>
            <a:r>
              <a:rPr lang="ru-RU" b="1" dirty="0"/>
              <a:t>Запишите рассказ Анвара о дороге из школы домой. Правильно поставьте окончания слов. Расскажите, как вы идёте до школы. </a:t>
            </a:r>
          </a:p>
          <a:p>
            <a:r>
              <a:rPr lang="ru-RU" sz="1600" dirty="0"/>
              <a:t>Наша школа недалеко от дома. Обычно я возвращаюсь домой по </a:t>
            </a:r>
            <a:r>
              <a:rPr lang="ru-RU" sz="1600" dirty="0" smtClean="0"/>
              <a:t>улиц</a:t>
            </a:r>
            <a:r>
              <a:rPr lang="ru-RU" sz="1600" b="1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</a:t>
            </a:r>
            <a:r>
              <a:rPr lang="ru-RU" sz="1600" dirty="0" err="1"/>
              <a:t>Гульзор</a:t>
            </a:r>
            <a:r>
              <a:rPr lang="ru-RU" sz="1600" dirty="0"/>
              <a:t>. По </a:t>
            </a:r>
            <a:r>
              <a:rPr lang="ru-RU" sz="1600" dirty="0" smtClean="0"/>
              <a:t>эт</a:t>
            </a:r>
            <a:r>
              <a:rPr lang="ru-RU" sz="1600" b="1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трасс</a:t>
            </a:r>
            <a:r>
              <a:rPr lang="ru-RU" sz="1600" b="1" dirty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</a:t>
            </a:r>
            <a:r>
              <a:rPr lang="ru-RU" sz="1600" dirty="0"/>
              <a:t>не ездит много машин, она безопасная. Я иду по </a:t>
            </a:r>
            <a:r>
              <a:rPr lang="ru-RU" sz="1600" dirty="0" smtClean="0"/>
              <a:t>тротуар</a:t>
            </a:r>
            <a:r>
              <a:rPr lang="ru-RU" sz="1600" b="1" dirty="0" smtClean="0">
                <a:solidFill>
                  <a:srgbClr val="FF0000"/>
                </a:solidFill>
              </a:rPr>
              <a:t>у </a:t>
            </a:r>
            <a:r>
              <a:rPr lang="ru-RU" sz="1600" dirty="0"/>
              <a:t>. По </a:t>
            </a:r>
            <a:r>
              <a:rPr lang="ru-RU" sz="1600" dirty="0" smtClean="0"/>
              <a:t>дорог</a:t>
            </a:r>
            <a:r>
              <a:rPr lang="ru-RU" sz="1600" b="1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</a:t>
            </a:r>
            <a:r>
              <a:rPr lang="ru-RU" sz="1600" dirty="0"/>
              <a:t>я внимательно смотрю по </a:t>
            </a:r>
            <a:r>
              <a:rPr lang="ru-RU" sz="1600" dirty="0" smtClean="0"/>
              <a:t>сторон</a:t>
            </a:r>
            <a:r>
              <a:rPr lang="ru-RU" sz="1600" b="1" dirty="0" smtClean="0">
                <a:solidFill>
                  <a:srgbClr val="FF0000"/>
                </a:solidFill>
              </a:rPr>
              <a:t>ам</a:t>
            </a:r>
            <a:r>
              <a:rPr lang="ru-RU" sz="1600" dirty="0" smtClean="0"/>
              <a:t> </a:t>
            </a:r>
            <a:r>
              <a:rPr lang="ru-RU" sz="1600" dirty="0"/>
              <a:t>. Потом я поворачиваю направо и иду по </a:t>
            </a:r>
            <a:r>
              <a:rPr lang="ru-RU" sz="1600" dirty="0" smtClean="0"/>
              <a:t>маленьк</a:t>
            </a:r>
            <a:r>
              <a:rPr lang="ru-RU" sz="1600" b="1" dirty="0" smtClean="0">
                <a:solidFill>
                  <a:srgbClr val="FF0000"/>
                </a:solidFill>
              </a:rPr>
              <a:t>ому </a:t>
            </a:r>
            <a:r>
              <a:rPr lang="ru-RU" sz="1600" dirty="0" smtClean="0"/>
              <a:t>переулк</a:t>
            </a:r>
            <a:r>
              <a:rPr lang="ru-RU" sz="1600" b="1" dirty="0">
                <a:solidFill>
                  <a:srgbClr val="FF0000"/>
                </a:solidFill>
              </a:rPr>
              <a:t>у</a:t>
            </a:r>
            <a:r>
              <a:rPr lang="ru-RU" sz="1600" dirty="0" smtClean="0"/>
              <a:t> </a:t>
            </a:r>
            <a:r>
              <a:rPr lang="ru-RU" sz="1600" dirty="0"/>
              <a:t>. По </a:t>
            </a:r>
            <a:r>
              <a:rPr lang="ru-RU" sz="1600" dirty="0" smtClean="0"/>
              <a:t>нашем</a:t>
            </a:r>
            <a:r>
              <a:rPr lang="ru-RU" sz="1600" b="1" dirty="0" smtClean="0">
                <a:solidFill>
                  <a:srgbClr val="FF0000"/>
                </a:solidFill>
              </a:rPr>
              <a:t>у</a:t>
            </a:r>
            <a:r>
              <a:rPr lang="ru-RU" sz="1600" dirty="0" smtClean="0"/>
              <a:t> двор</a:t>
            </a:r>
            <a:r>
              <a:rPr lang="ru-RU" sz="1600" b="1" dirty="0" smtClean="0">
                <a:solidFill>
                  <a:srgbClr val="FF0000"/>
                </a:solidFill>
              </a:rPr>
              <a:t>у</a:t>
            </a:r>
            <a:r>
              <a:rPr lang="ru-RU" sz="1600" dirty="0" smtClean="0"/>
              <a:t> </a:t>
            </a:r>
            <a:r>
              <a:rPr lang="ru-RU" sz="1600" dirty="0"/>
              <a:t>нужно идти осторожно. Летом многие ребята катаются по </a:t>
            </a:r>
            <a:r>
              <a:rPr lang="ru-RU" sz="1600" dirty="0" smtClean="0"/>
              <a:t>дорожк</a:t>
            </a:r>
            <a:r>
              <a:rPr lang="ru-RU" sz="1600" b="1" dirty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</a:t>
            </a:r>
            <a:r>
              <a:rPr lang="ru-RU" sz="1600" dirty="0"/>
              <a:t>на велосипедах и </a:t>
            </a:r>
            <a:r>
              <a:rPr lang="ru-RU" sz="1600" dirty="0" err="1"/>
              <a:t>скейтах</a:t>
            </a:r>
            <a:r>
              <a:rPr lang="ru-RU" sz="1600" dirty="0"/>
              <a:t>. Зимой все любят скользить по </a:t>
            </a:r>
            <a:r>
              <a:rPr lang="ru-RU" sz="1600" dirty="0" smtClean="0"/>
              <a:t>снег</a:t>
            </a:r>
            <a:r>
              <a:rPr lang="ru-RU" sz="1600" b="1" dirty="0" smtClean="0">
                <a:solidFill>
                  <a:srgbClr val="FF0000"/>
                </a:solidFill>
              </a:rPr>
              <a:t>у </a:t>
            </a:r>
            <a:r>
              <a:rPr lang="ru-RU" sz="1600" dirty="0"/>
              <a:t>на санках.</a:t>
            </a:r>
          </a:p>
          <a:p>
            <a:r>
              <a:rPr lang="ru-RU" sz="16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39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лица            дорога       проспект</a:t>
            </a:r>
            <a:endParaRPr lang="ru-RU" dirty="0"/>
          </a:p>
        </p:txBody>
      </p:sp>
      <p:pic>
        <p:nvPicPr>
          <p:cNvPr id="3074" name="Picture 2" descr="ночной Ташкент, яркие улица и мрачные улицы в тумане - Фото - Mi Community  - Xiaom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орога на Юнусабаде стала шире благодаря достроенной линии метро — Nova24.uz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Нужны ли такие велодорожки? В Ташкенте строят велоинфраструктуру. Она не  прошла наш тест – Газета.u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4"/>
            <a:ext cx="2508250" cy="21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Узбекистан расчертят под велодорож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0300" y="2384425"/>
            <a:ext cx="94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тротуар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68625" y="1622425"/>
            <a:ext cx="250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елосипедная дорожка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шоссе</a:t>
            </a:r>
            <a:endParaRPr lang="ru-RU" dirty="0"/>
          </a:p>
        </p:txBody>
      </p:sp>
      <p:pic>
        <p:nvPicPr>
          <p:cNvPr id="4098" name="Picture 2" descr="Строить нужно не дороги, а улицы» — Ян Гейл – Газета.u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41235"/>
            <a:ext cx="2508250" cy="21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едложено ограничить движение грузового автотранспорта в Ташкенте -  Новости Узбекистана сегодня: nuz.uz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3"/>
            <a:ext cx="2508250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редняя Азия 2015 (Астана, Ташкент, Самарканд, Бухара, Худжанд). Свежая  информ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" y="741233"/>
            <a:ext cx="2508250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6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630942"/>
          </a:xfrm>
        </p:spPr>
        <p:txBody>
          <a:bodyPr/>
          <a:lstStyle/>
          <a:p>
            <a:r>
              <a:rPr lang="ru-RU" dirty="0"/>
              <a:t>Интервью Анвара в гостях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600" dirty="0"/>
              <a:t>- Где у тебя лежат учебники?</a:t>
            </a:r>
          </a:p>
          <a:p>
            <a:r>
              <a:rPr lang="ru-RU" sz="1600" dirty="0"/>
              <a:t>- Учебники лежат </a:t>
            </a:r>
            <a:r>
              <a:rPr lang="ru-RU" sz="1600" b="1" i="1" dirty="0"/>
              <a:t>на полке над столом</a:t>
            </a:r>
            <a:r>
              <a:rPr lang="ru-RU" sz="1600" dirty="0"/>
              <a:t>. </a:t>
            </a:r>
          </a:p>
          <a:p>
            <a:r>
              <a:rPr lang="ru-RU" sz="1600" dirty="0"/>
              <a:t>- А где твой футбольный мяч?</a:t>
            </a:r>
          </a:p>
          <a:p>
            <a:r>
              <a:rPr lang="ru-RU" sz="1600" dirty="0"/>
              <a:t>- Мяч лежит </a:t>
            </a:r>
            <a:r>
              <a:rPr lang="ru-RU" sz="1600" b="1" i="1" dirty="0"/>
              <a:t>под кроватью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5" name="Объект 4" descr="D:\Маме\Учительская деятельность\школа\Учебник2 6 класс\фото урок 15\2240_file_6.jpg"/>
          <p:cNvPicPr>
            <a:picLocks noGrp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25" y="784225"/>
            <a:ext cx="2508250" cy="2103691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555624"/>
            <a:ext cx="51816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сказать,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где, перед (под, над, за) чем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предмет (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nimaning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oldida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nimaning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ustida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nimaning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orqasida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nimaning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tagida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нужны существительные в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творительном падеже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предлогами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под, над, перед,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22" y="102424"/>
            <a:ext cx="4796725" cy="31547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редлоги Творительного падежа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291" y="586574"/>
            <a:ext cx="5176756" cy="23013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454272" y="1515268"/>
            <a:ext cx="500066" cy="4143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11264" y="586574"/>
            <a:ext cx="500066" cy="4857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Picture 3" descr="D:\клипарт\предметы\сто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25" y="788891"/>
            <a:ext cx="2102642" cy="165277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668322" y="2015334"/>
            <a:ext cx="642942" cy="6286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68454" y="2015334"/>
            <a:ext cx="357190" cy="3571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TextBox 19"/>
          <p:cNvSpPr txBox="1"/>
          <p:nvPr/>
        </p:nvSpPr>
        <p:spPr>
          <a:xfrm>
            <a:off x="3240090" y="800888"/>
            <a:ext cx="1001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над</a:t>
            </a:r>
          </a:p>
          <a:p>
            <a:r>
              <a:rPr lang="ru-RU" sz="2400" b="1" dirty="0" smtClean="0"/>
              <a:t>за</a:t>
            </a:r>
          </a:p>
          <a:p>
            <a:r>
              <a:rPr lang="ru-RU" sz="2400" b="1" dirty="0" smtClean="0"/>
              <a:t>под</a:t>
            </a:r>
          </a:p>
          <a:p>
            <a:r>
              <a:rPr lang="ru-RU" sz="2400" b="1" dirty="0" smtClean="0"/>
              <a:t>перед</a:t>
            </a:r>
            <a:endParaRPr lang="ru-RU" sz="2400" b="1" dirty="0"/>
          </a:p>
        </p:txBody>
      </p:sp>
      <p:sp>
        <p:nvSpPr>
          <p:cNvPr id="12" name="TextBox 20"/>
          <p:cNvSpPr txBox="1"/>
          <p:nvPr/>
        </p:nvSpPr>
        <p:spPr>
          <a:xfrm>
            <a:off x="4097346" y="1229516"/>
            <a:ext cx="1260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/>
              <a:t>стол</a:t>
            </a:r>
            <a:r>
              <a:rPr lang="ru-RU" sz="2400" b="1" i="1" dirty="0" smtClean="0">
                <a:solidFill>
                  <a:srgbClr val="FF0000"/>
                </a:solidFill>
              </a:rPr>
              <a:t>ом</a:t>
            </a:r>
          </a:p>
          <a:p>
            <a:r>
              <a:rPr lang="ru-RU" sz="2400" b="1" i="1" dirty="0" smtClean="0"/>
              <a:t>парт</a:t>
            </a:r>
            <a:r>
              <a:rPr lang="ru-RU" sz="2400" b="1" i="1" dirty="0" smtClean="0">
                <a:solidFill>
                  <a:srgbClr val="FF0000"/>
                </a:solidFill>
              </a:rPr>
              <a:t>ой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1811330" y="800888"/>
            <a:ext cx="1500198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7"/>
          </p:cNvCxnSpPr>
          <p:nvPr/>
        </p:nvCxnSpPr>
        <p:spPr>
          <a:xfrm rot="10800000" flipV="1">
            <a:off x="2881106" y="1443830"/>
            <a:ext cx="430423" cy="1321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954208" y="1801020"/>
            <a:ext cx="1357321" cy="3464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5"/>
          </p:cNvCxnSpPr>
          <p:nvPr/>
        </p:nvCxnSpPr>
        <p:spPr>
          <a:xfrm rot="10800000" flipV="1">
            <a:off x="1217108" y="2158209"/>
            <a:ext cx="2094421" cy="3937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842</Words>
  <Application>Microsoft Office PowerPoint</Application>
  <PresentationFormat>Произвольный</PresentationFormat>
  <Paragraphs>122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 Русский язык</vt:lpstr>
      <vt:lpstr>Презентация PowerPoint</vt:lpstr>
      <vt:lpstr>Упражнение 8 (стр.63)</vt:lpstr>
      <vt:lpstr>улица            дорога       проспект</vt:lpstr>
      <vt:lpstr>Презентация PowerPoint</vt:lpstr>
      <vt:lpstr>шоссе</vt:lpstr>
      <vt:lpstr>Интервью Анвара в гостях </vt:lpstr>
      <vt:lpstr>Запомните!</vt:lpstr>
      <vt:lpstr>предлоги Творительного падежа</vt:lpstr>
      <vt:lpstr>Презентация PowerPoint</vt:lpstr>
      <vt:lpstr>Презентация PowerPoint</vt:lpstr>
      <vt:lpstr>Упражнение 1</vt:lpstr>
      <vt:lpstr>Упражнение 2</vt:lpstr>
      <vt:lpstr>Упражнение 2</vt:lpstr>
      <vt:lpstr>Составим предложения</vt:lpstr>
      <vt:lpstr>Упражнение 3</vt:lpstr>
      <vt:lpstr>Упражнение 4</vt:lpstr>
      <vt:lpstr>Упражнение 4</vt:lpstr>
      <vt:lpstr>Упражнение 4</vt:lpstr>
      <vt:lpstr>Упражнение 5</vt:lpstr>
      <vt:lpstr>Презентация PowerPoint</vt:lpstr>
      <vt:lpstr>Презентация PowerPoint</vt:lpstr>
      <vt:lpstr>Где Дед Мороз?</vt:lpstr>
      <vt:lpstr>перед    за   над  под  между   </vt:lpstr>
      <vt:lpstr>      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User</cp:lastModifiedBy>
  <cp:revision>133</cp:revision>
  <dcterms:created xsi:type="dcterms:W3CDTF">2020-04-13T08:06:06Z</dcterms:created>
  <dcterms:modified xsi:type="dcterms:W3CDTF">2020-11-14T10:48:06Z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