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6" r:id="rId2"/>
    <p:sldId id="388" r:id="rId3"/>
    <p:sldId id="431" r:id="rId4"/>
    <p:sldId id="432" r:id="rId5"/>
    <p:sldId id="433" r:id="rId6"/>
    <p:sldId id="419" r:id="rId7"/>
    <p:sldId id="400" r:id="rId8"/>
    <p:sldId id="434" r:id="rId9"/>
    <p:sldId id="435" r:id="rId10"/>
    <p:sldId id="424" r:id="rId11"/>
    <p:sldId id="421" r:id="rId12"/>
    <p:sldId id="436" r:id="rId13"/>
    <p:sldId id="437" r:id="rId14"/>
    <p:sldId id="405" r:id="rId15"/>
    <p:sldId id="425" r:id="rId16"/>
    <p:sldId id="438" r:id="rId17"/>
    <p:sldId id="439" r:id="rId18"/>
    <p:sldId id="428" r:id="rId19"/>
    <p:sldId id="427" r:id="rId20"/>
    <p:sldId id="429" r:id="rId21"/>
    <p:sldId id="440" r:id="rId22"/>
    <p:sldId id="441" r:id="rId23"/>
    <p:sldId id="442" r:id="rId24"/>
    <p:sldId id="443" r:id="rId25"/>
    <p:sldId id="444" r:id="rId26"/>
    <p:sldId id="415" r:id="rId2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136" d="100"/>
          <a:sy n="136" d="100"/>
        </p:scale>
        <p:origin x="64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97E1B-5357-4524-B5C4-778DC9B50E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3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31" y="860425"/>
            <a:ext cx="3233969" cy="1760603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ещё сказать о местонахождении предмета. </a:t>
            </a:r>
          </a:p>
        </p:txBody>
      </p:sp>
      <p:sp>
        <p:nvSpPr>
          <p:cNvPr id="5" name="object 5"/>
          <p:cNvSpPr/>
          <p:nvPr/>
        </p:nvSpPr>
        <p:spPr>
          <a:xfrm>
            <a:off x="150712" y="1310669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42482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4362" y="208128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Машинка Тося. Изучаем понятия за, перед, над, под. Развивающие мультики для  малышей. смотреть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317763"/>
            <a:ext cx="1929252" cy="1301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555624"/>
            <a:ext cx="51816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сказать,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находится предмет, нужны существительные в предложном падеже с предлогами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в, 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22" y="102424"/>
            <a:ext cx="4796725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редлоги Творительного падежа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291" y="586574"/>
            <a:ext cx="5176756" cy="2301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454272" y="1515268"/>
            <a:ext cx="500066" cy="4143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11264" y="586574"/>
            <a:ext cx="500066" cy="4857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3" descr="D:\клипарт\предметы\ст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25" y="788891"/>
            <a:ext cx="2102642" cy="165277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668322" y="2015334"/>
            <a:ext cx="642942" cy="6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68454" y="2015334"/>
            <a:ext cx="357190" cy="3571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9"/>
          <p:cNvSpPr txBox="1"/>
          <p:nvPr/>
        </p:nvSpPr>
        <p:spPr>
          <a:xfrm>
            <a:off x="3240090" y="800888"/>
            <a:ext cx="1001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над</a:t>
            </a:r>
          </a:p>
          <a:p>
            <a:r>
              <a:rPr lang="ru-RU" sz="2400" b="1" dirty="0" smtClean="0"/>
              <a:t>за</a:t>
            </a:r>
          </a:p>
          <a:p>
            <a:r>
              <a:rPr lang="ru-RU" sz="2400" b="1" dirty="0" smtClean="0"/>
              <a:t>под</a:t>
            </a:r>
          </a:p>
          <a:p>
            <a:r>
              <a:rPr lang="ru-RU" sz="2400" b="1" dirty="0" smtClean="0"/>
              <a:t>перед</a:t>
            </a:r>
            <a:endParaRPr lang="ru-RU" sz="2400" b="1" dirty="0"/>
          </a:p>
        </p:txBody>
      </p:sp>
      <p:sp>
        <p:nvSpPr>
          <p:cNvPr id="12" name="TextBox 20"/>
          <p:cNvSpPr txBox="1"/>
          <p:nvPr/>
        </p:nvSpPr>
        <p:spPr>
          <a:xfrm>
            <a:off x="4097346" y="1229516"/>
            <a:ext cx="1260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/>
              <a:t>стол</a:t>
            </a:r>
            <a:r>
              <a:rPr lang="ru-RU" sz="2400" b="1" i="1" dirty="0" smtClean="0">
                <a:solidFill>
                  <a:srgbClr val="FF0000"/>
                </a:solidFill>
              </a:rPr>
              <a:t>ом</a:t>
            </a:r>
          </a:p>
          <a:p>
            <a:r>
              <a:rPr lang="ru-RU" sz="2400" b="1" i="1" dirty="0" smtClean="0"/>
              <a:t>парт</a:t>
            </a:r>
            <a:r>
              <a:rPr lang="ru-RU" sz="2400" b="1" i="1" dirty="0" smtClean="0">
                <a:solidFill>
                  <a:srgbClr val="FF0000"/>
                </a:solidFill>
              </a:rPr>
              <a:t>ой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1811330" y="800888"/>
            <a:ext cx="1500198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7"/>
          </p:cNvCxnSpPr>
          <p:nvPr/>
        </p:nvCxnSpPr>
        <p:spPr>
          <a:xfrm rot="10800000" flipV="1">
            <a:off x="2881106" y="1443830"/>
            <a:ext cx="430423" cy="1321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954208" y="1801020"/>
            <a:ext cx="1357321" cy="3464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5"/>
          </p:cNvCxnSpPr>
          <p:nvPr/>
        </p:nvCxnSpPr>
        <p:spPr>
          <a:xfrm rot="10800000" flipV="1">
            <a:off x="1217108" y="2158209"/>
            <a:ext cx="2094421" cy="3937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99" y="102424"/>
            <a:ext cx="4715748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редлоги Предложного падежа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9299" y="631825"/>
            <a:ext cx="4267201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6" name="Picture 3" descr="D:\клипарт\предметы\ст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6" y="1165225"/>
            <a:ext cx="2159552" cy="160991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677993" y="1080537"/>
            <a:ext cx="513601" cy="4561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 rot="12078951">
            <a:off x="1250992" y="2079998"/>
            <a:ext cx="481095" cy="492533"/>
          </a:xfrm>
          <a:prstGeom prst="chor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TextBox 44"/>
          <p:cNvSpPr txBox="1"/>
          <p:nvPr/>
        </p:nvSpPr>
        <p:spPr>
          <a:xfrm>
            <a:off x="3035316" y="1265243"/>
            <a:ext cx="58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на</a:t>
            </a:r>
          </a:p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0" name="TextBox 45"/>
          <p:cNvSpPr txBox="1"/>
          <p:nvPr/>
        </p:nvSpPr>
        <p:spPr>
          <a:xfrm>
            <a:off x="3535382" y="1265243"/>
            <a:ext cx="1100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/>
              <a:t>стол</a:t>
            </a:r>
            <a:r>
              <a:rPr lang="ru-RU" sz="2400" b="1" i="1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2400" b="1" i="1" dirty="0" smtClean="0"/>
              <a:t>парт</a:t>
            </a:r>
            <a:r>
              <a:rPr lang="ru-RU" sz="2400" b="1" i="1" dirty="0" smtClean="0">
                <a:solidFill>
                  <a:srgbClr val="FF0000"/>
                </a:solidFill>
              </a:rPr>
              <a:t>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2191594" y="1308619"/>
            <a:ext cx="916956" cy="1712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677994" y="1979623"/>
            <a:ext cx="157163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02424"/>
            <a:ext cx="3420347" cy="315471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или на?</a:t>
            </a:r>
            <a:endParaRPr lang="ru-RU" dirty="0"/>
          </a:p>
        </p:txBody>
      </p:sp>
      <p:sp>
        <p:nvSpPr>
          <p:cNvPr id="6" name="TextBox 4"/>
          <p:cNvSpPr txBox="1"/>
          <p:nvPr/>
        </p:nvSpPr>
        <p:spPr>
          <a:xfrm>
            <a:off x="470984" y="530207"/>
            <a:ext cx="2411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Евразии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стране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парке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комнате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416301" y="453930"/>
            <a:ext cx="1924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севере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улице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заводе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курсе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стене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острове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4944348" cy="3416320"/>
          </a:xfrm>
        </p:spPr>
        <p:txBody>
          <a:bodyPr/>
          <a:lstStyle/>
          <a:p>
            <a:r>
              <a:rPr lang="ru-RU" b="1" dirty="0" smtClean="0"/>
              <a:t>   Прочитайте </a:t>
            </a:r>
            <a:r>
              <a:rPr lang="ru-RU" b="1" dirty="0"/>
              <a:t>стихотворение </a:t>
            </a:r>
            <a:r>
              <a:rPr lang="ru-RU" b="1" dirty="0" err="1"/>
              <a:t>С.Маршака</a:t>
            </a:r>
            <a:r>
              <a:rPr lang="ru-RU" b="1" dirty="0"/>
              <a:t>, правильно вставляя окончания слов. </a:t>
            </a:r>
          </a:p>
          <a:p>
            <a:r>
              <a:rPr lang="ru-RU" sz="2400" dirty="0"/>
              <a:t>В январе, в январе</a:t>
            </a:r>
          </a:p>
          <a:p>
            <a:r>
              <a:rPr lang="ru-RU" sz="2400" dirty="0" smtClean="0"/>
              <a:t>Много снегу во двор… .</a:t>
            </a:r>
          </a:p>
          <a:p>
            <a:r>
              <a:rPr lang="ru-RU" sz="2400" dirty="0" smtClean="0"/>
              <a:t>Снег </a:t>
            </a:r>
            <a:r>
              <a:rPr lang="ru-RU" sz="2400" dirty="0"/>
              <a:t>- на крыш…, на </a:t>
            </a:r>
            <a:r>
              <a:rPr lang="ru-RU" sz="2400" dirty="0" err="1"/>
              <a:t>крылечк</a:t>
            </a:r>
            <a:r>
              <a:rPr lang="ru-RU" sz="2400" dirty="0"/>
              <a:t>….</a:t>
            </a:r>
          </a:p>
          <a:p>
            <a:r>
              <a:rPr lang="ru-RU" sz="2400" dirty="0"/>
              <a:t>Солнце в неб… голубом.</a:t>
            </a:r>
          </a:p>
          <a:p>
            <a:r>
              <a:rPr lang="ru-RU" sz="2400" dirty="0"/>
              <a:t>В наш… дом</a:t>
            </a:r>
            <a:r>
              <a:rPr lang="ru-RU" sz="2000" dirty="0"/>
              <a:t>…</a:t>
            </a:r>
            <a:r>
              <a:rPr lang="ru-RU" sz="2400" dirty="0"/>
              <a:t> топят печки,</a:t>
            </a:r>
          </a:p>
          <a:p>
            <a:r>
              <a:rPr lang="ru-RU" sz="2400" dirty="0"/>
              <a:t>В небо дым идет столбом.</a:t>
            </a:r>
          </a:p>
          <a:p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364423" y="17161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7700" y="13304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98400" y="1685382"/>
            <a:ext cx="254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4100" y="2460625"/>
            <a:ext cx="513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2817" y="2463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63163" y="206051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6151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325348" cy="492443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401" y="555625"/>
            <a:ext cx="5473093" cy="2551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15900" y="775250"/>
            <a:ext cx="2839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Куда положили?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письменный стол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книжн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своё место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новые коробки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(винительный падеж)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848676" y="784225"/>
            <a:ext cx="2764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лежит?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письменн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стол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книжн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сво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мест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нов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коробк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(предложный падеж)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100" y="555625"/>
            <a:ext cx="5261610" cy="2400657"/>
          </a:xfrm>
        </p:spPr>
        <p:txBody>
          <a:bodyPr/>
          <a:lstStyle/>
          <a:p>
            <a:r>
              <a:rPr lang="ru-RU" b="1" dirty="0" smtClean="0"/>
              <a:t>   Ответьте </a:t>
            </a:r>
            <a:r>
              <a:rPr lang="ru-RU" b="1" dirty="0"/>
              <a:t>на вопросы собеседника по образцу.</a:t>
            </a:r>
          </a:p>
          <a:p>
            <a:r>
              <a:rPr lang="ru-RU" sz="1800" dirty="0"/>
              <a:t>- Куда ты положил тетрадь?  </a:t>
            </a:r>
            <a:r>
              <a:rPr lang="ru-RU" sz="1800" b="1" i="1" dirty="0"/>
              <a:t>На стол</a:t>
            </a:r>
            <a:r>
              <a:rPr lang="ru-RU" sz="1800" dirty="0"/>
              <a:t>?</a:t>
            </a:r>
          </a:p>
          <a:p>
            <a:r>
              <a:rPr lang="ru-RU" sz="1800" dirty="0"/>
              <a:t>- Да, она лежит </a:t>
            </a:r>
            <a:r>
              <a:rPr lang="ru-RU" sz="1800" b="1" i="1" dirty="0"/>
              <a:t>на письменном столе</a:t>
            </a:r>
            <a:r>
              <a:rPr lang="ru-RU" sz="1800" dirty="0"/>
              <a:t>.</a:t>
            </a:r>
          </a:p>
          <a:p>
            <a:r>
              <a:rPr lang="ru-RU" sz="1800" dirty="0"/>
              <a:t>Вы поставили книги на полку? (книжная) </a:t>
            </a:r>
            <a:r>
              <a:rPr lang="ru-RU" sz="1800" dirty="0" err="1"/>
              <a:t>Мафтуна</a:t>
            </a:r>
            <a:r>
              <a:rPr lang="ru-RU" sz="1800" dirty="0"/>
              <a:t> повесила куртку в шкаф? (одёжный) Он положил книги в портфель? (школьный) Батыр поставил чайник на стол? (обеденный) Ребята повесили куртки на вешалку? (одёжная)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536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590391"/>
            <a:ext cx="5414010" cy="270843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Вы </a:t>
            </a:r>
            <a:r>
              <a:rPr lang="ru-RU" sz="1600" dirty="0"/>
              <a:t>поставили книги на полку?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Да. Они стоят на книжной полке.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/>
              <a:t>Мафтуна</a:t>
            </a:r>
            <a:r>
              <a:rPr lang="ru-RU" sz="1600" dirty="0" smtClean="0"/>
              <a:t> </a:t>
            </a:r>
            <a:r>
              <a:rPr lang="ru-RU" sz="1600" dirty="0"/>
              <a:t>повесила куртку в шкаф</a:t>
            </a:r>
            <a:r>
              <a:rPr lang="ru-RU" sz="1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Да, куртка висит в одёжном шкафу.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Он </a:t>
            </a:r>
            <a:r>
              <a:rPr lang="ru-RU" sz="1600" dirty="0"/>
              <a:t>положил книги в портфель</a:t>
            </a:r>
            <a:r>
              <a:rPr lang="ru-RU" sz="1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Да, они лежат в школьном портфеле.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Батыр </a:t>
            </a:r>
            <a:r>
              <a:rPr lang="ru-RU" sz="1600" dirty="0"/>
              <a:t>поставил чайник на стол?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Да, чайник стоит на обеденном столе.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Ребята </a:t>
            </a:r>
            <a:r>
              <a:rPr lang="ru-RU" sz="1600" dirty="0"/>
              <a:t>повесили куртки на вешалку?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Да, их куртки висят на одёжной вешалке.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83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738664"/>
          </a:xfrm>
        </p:spPr>
        <p:txBody>
          <a:bodyPr/>
          <a:lstStyle/>
          <a:p>
            <a:endParaRPr lang="ru-RU" sz="2000" dirty="0"/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97671"/>
              </p:ext>
            </p:extLst>
          </p:nvPr>
        </p:nvGraphicFramePr>
        <p:xfrm>
          <a:off x="139700" y="708025"/>
          <a:ext cx="54864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361006029"/>
                    </a:ext>
                  </a:extLst>
                </a:gridCol>
                <a:gridCol w="1088179">
                  <a:extLst>
                    <a:ext uri="{9D8B030D-6E8A-4147-A177-3AD203B41FA5}">
                      <a16:colId xmlns:a16="http://schemas.microsoft.com/office/drawing/2014/main" val="1807776502"/>
                    </a:ext>
                  </a:extLst>
                </a:gridCol>
                <a:gridCol w="2264621">
                  <a:extLst>
                    <a:ext uri="{9D8B030D-6E8A-4147-A177-3AD203B41FA5}">
                      <a16:colId xmlns:a16="http://schemas.microsoft.com/office/drawing/2014/main" val="1370429256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Музей «Эрмитаж»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Городище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Тупроккала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Гигантский кенгуру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Горный Бадахшан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Лемур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Пещера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Альтамира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Индийский слон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Вулкан Фудзияма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находится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живёт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обитает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0" marR="44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Петербурге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Австралии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острове Мадагаскар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Японии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джунглях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Памире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Хорезме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Испании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00" marR="44500" marT="0" marB="0"/>
                </a:tc>
                <a:extLst>
                  <a:ext uri="{0D108BD9-81ED-4DB2-BD59-A6C34878D82A}">
                    <a16:rowId xmlns:a16="http://schemas.microsoft.com/office/drawing/2014/main" val="30695156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751" y="475264"/>
            <a:ext cx="43347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предложения по таблице. Запишите в тетрадь.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2536825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 «Эрмитаж» находится в Санкт-Петербурге.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25143"/>
            <a:ext cx="5486400" cy="18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307777"/>
          </a:xfrm>
        </p:spPr>
        <p:txBody>
          <a:bodyPr/>
          <a:lstStyle/>
          <a:p>
            <a:r>
              <a:rPr lang="ru-RU" sz="2000" dirty="0" smtClean="0"/>
              <a:t>Городище </a:t>
            </a:r>
            <a:r>
              <a:rPr lang="ru-RU" sz="2000" dirty="0" err="1" smtClean="0"/>
              <a:t>Топрак</a:t>
            </a:r>
            <a:r>
              <a:rPr lang="ru-RU" sz="2000" dirty="0" smtClean="0"/>
              <a:t>-Кала находится в Хорезме.</a:t>
            </a:r>
            <a:endParaRPr lang="ru-RU" sz="2000" dirty="0"/>
          </a:p>
        </p:txBody>
      </p:sp>
      <p:pic>
        <p:nvPicPr>
          <p:cNvPr id="5122" name="Picture 2" descr="Городище Топрак-кала в Узбекистане. Культура и искусство Древнего Хорез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11" b="19433"/>
          <a:stretch/>
        </p:blipFill>
        <p:spPr bwMode="auto">
          <a:xfrm>
            <a:off x="161800" y="1121157"/>
            <a:ext cx="2886948" cy="19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ревнее государство Хорезм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48" y="1121157"/>
            <a:ext cx="2577352" cy="19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 (стр.66)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48299" cy="3030855"/>
          </a:xfrm>
        </p:spPr>
        <p:txBody>
          <a:bodyPr/>
          <a:lstStyle/>
          <a:p>
            <a:r>
              <a:rPr lang="ru-RU" b="1" dirty="0" smtClean="0"/>
              <a:t>   Прочитайте </a:t>
            </a:r>
            <a:r>
              <a:rPr lang="ru-RU" b="1" dirty="0"/>
              <a:t>рассказ Анвара о его рабочем месте. Слова в скобках поставьте в правильную форму. Расскажите, где вы готовите уроки дома.</a:t>
            </a:r>
          </a:p>
          <a:p>
            <a:r>
              <a:rPr lang="ru-RU" sz="1600" dirty="0" smtClean="0"/>
              <a:t>   Мой </a:t>
            </a:r>
            <a:r>
              <a:rPr lang="ru-RU" sz="1600" dirty="0"/>
              <a:t>письменный стол стоит рядом с </a:t>
            </a:r>
            <a:r>
              <a:rPr lang="ru-RU" sz="1600" dirty="0" smtClean="0"/>
              <a:t>окн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. </a:t>
            </a:r>
            <a:r>
              <a:rPr lang="ru-RU" sz="1600" dirty="0"/>
              <a:t>Оно находится слева. А справа – шкаф. Мой стол находится между </a:t>
            </a:r>
            <a:r>
              <a:rPr lang="ru-RU" sz="1600" dirty="0" smtClean="0"/>
              <a:t>окн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smtClean="0"/>
              <a:t>шкаф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. </a:t>
            </a:r>
            <a:r>
              <a:rPr lang="ru-RU" sz="1600" dirty="0"/>
              <a:t>А дальше за </a:t>
            </a:r>
            <a:r>
              <a:rPr lang="ru-RU" sz="1600" dirty="0" smtClean="0"/>
              <a:t>шкаф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</a:t>
            </a:r>
            <a:r>
              <a:rPr lang="ru-RU" sz="1600" dirty="0"/>
              <a:t>стоит мой диван. Моя кошка любит сидеть под </a:t>
            </a:r>
            <a:r>
              <a:rPr lang="ru-RU" sz="1600" dirty="0" smtClean="0"/>
              <a:t>диван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</a:t>
            </a:r>
            <a:r>
              <a:rPr lang="ru-RU" sz="1600" dirty="0"/>
              <a:t>или </a:t>
            </a:r>
            <a:r>
              <a:rPr lang="ru-RU" sz="1600" dirty="0" smtClean="0"/>
              <a:t>стол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. </a:t>
            </a:r>
            <a:r>
              <a:rPr lang="ru-RU" sz="1600" dirty="0"/>
              <a:t>Над </a:t>
            </a:r>
            <a:r>
              <a:rPr lang="ru-RU" sz="1600" dirty="0" smtClean="0"/>
              <a:t>письменн</a:t>
            </a:r>
            <a:r>
              <a:rPr lang="ru-RU" sz="1600" dirty="0" smtClean="0">
                <a:solidFill>
                  <a:srgbClr val="FF0000"/>
                </a:solidFill>
              </a:rPr>
              <a:t>ым</a:t>
            </a:r>
            <a:r>
              <a:rPr lang="ru-RU" sz="1600" dirty="0" smtClean="0"/>
              <a:t> стол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</a:t>
            </a:r>
            <a:r>
              <a:rPr lang="ru-RU" sz="1600" dirty="0"/>
              <a:t>висит книжная полка. </a:t>
            </a:r>
            <a:r>
              <a:rPr lang="ru-RU" sz="1600" dirty="0" smtClean="0"/>
              <a:t>На стол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справа </a:t>
            </a:r>
            <a:r>
              <a:rPr lang="ru-RU" sz="1600" dirty="0"/>
              <a:t>стоит компьютер. Настольная лампа стоит рядом с </a:t>
            </a:r>
            <a:r>
              <a:rPr lang="ru-RU" sz="1600" dirty="0" smtClean="0"/>
              <a:t>компьютер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. </a:t>
            </a:r>
            <a:r>
              <a:rPr lang="ru-RU" sz="1600" dirty="0"/>
              <a:t>Рядом с </a:t>
            </a:r>
            <a:r>
              <a:rPr lang="ru-RU" sz="1600" dirty="0" smtClean="0"/>
              <a:t>мо</a:t>
            </a:r>
            <a:r>
              <a:rPr lang="ru-RU" sz="1600" dirty="0" smtClean="0">
                <a:solidFill>
                  <a:srgbClr val="FF0000"/>
                </a:solidFill>
              </a:rPr>
              <a:t>им</a:t>
            </a:r>
            <a:r>
              <a:rPr lang="ru-RU" sz="1600" dirty="0" smtClean="0"/>
              <a:t> стол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</a:t>
            </a:r>
            <a:r>
              <a:rPr lang="ru-RU" sz="1600" dirty="0"/>
              <a:t>всегда стоит удобный мягкий стул.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3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410200" cy="307777"/>
          </a:xfrm>
        </p:spPr>
        <p:txBody>
          <a:bodyPr/>
          <a:lstStyle/>
          <a:p>
            <a:r>
              <a:rPr lang="ru-RU" sz="2000" dirty="0" smtClean="0"/>
              <a:t>Гигантский кенгуру обитает в Австралии.</a:t>
            </a:r>
            <a:endParaRPr lang="ru-RU" sz="2000" dirty="0"/>
          </a:p>
        </p:txBody>
      </p:sp>
      <p:pic>
        <p:nvPicPr>
          <p:cNvPr id="6146" name="Picture 2" descr="Просто кенгуру. | Пикаб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0" y="1012825"/>
            <a:ext cx="312179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ngaroo Joey GIF - Kangaroo Joey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22" y="1013450"/>
            <a:ext cx="2103378" cy="20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Упражнение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334000" cy="2646878"/>
          </a:xfrm>
        </p:spPr>
        <p:txBody>
          <a:bodyPr/>
          <a:lstStyle/>
          <a:p>
            <a:r>
              <a:rPr lang="ru-RU" b="1" dirty="0" smtClean="0"/>
              <a:t>Придумайте </a:t>
            </a:r>
            <a:r>
              <a:rPr lang="ru-RU" b="1" dirty="0"/>
              <a:t>и запишите предложения с данными словосочетаниями. Вставьте подходящий по смыслу предлог </a:t>
            </a:r>
            <a:r>
              <a:rPr lang="ru-RU" b="1" i="1" dirty="0"/>
              <a:t>в</a:t>
            </a:r>
            <a:r>
              <a:rPr lang="ru-RU" b="1" dirty="0"/>
              <a:t> или </a:t>
            </a:r>
            <a:r>
              <a:rPr lang="ru-RU" b="1" i="1" dirty="0"/>
              <a:t>на</a:t>
            </a:r>
            <a:r>
              <a:rPr lang="ru-RU" b="1" dirty="0"/>
              <a:t>.</a:t>
            </a:r>
          </a:p>
          <a:p>
            <a:r>
              <a:rPr lang="ru-RU" sz="1400" dirty="0"/>
              <a:t>Образец: Знаменитый лабиринт Минотавра находится на острове Крит.</a:t>
            </a:r>
          </a:p>
          <a:p>
            <a:r>
              <a:rPr lang="ru-RU" sz="1800" dirty="0"/>
              <a:t>Находится … острове Крит, были … Европе, гуляли … саду, жили … севере, отдыхали … море, проживает … Хавасте, сидели … втором этаже, давно не был … родине, нашел … песчаной пустыне, работают … заводах и </a:t>
            </a:r>
            <a:r>
              <a:rPr lang="ru-RU" sz="1800" dirty="0" smtClean="0"/>
              <a:t>фабриках.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0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02424"/>
            <a:ext cx="3725147" cy="315471"/>
          </a:xfrm>
        </p:spPr>
        <p:txBody>
          <a:bodyPr/>
          <a:lstStyle/>
          <a:p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334000" cy="2123658"/>
          </a:xfrm>
        </p:spPr>
        <p:txBody>
          <a:bodyPr/>
          <a:lstStyle/>
          <a:p>
            <a:r>
              <a:rPr lang="ru-RU" sz="1800" dirty="0" smtClean="0"/>
              <a:t>   В прошлом году мы были </a:t>
            </a:r>
            <a:r>
              <a:rPr lang="ru-RU" sz="1800" dirty="0"/>
              <a:t>в</a:t>
            </a:r>
            <a:r>
              <a:rPr lang="ru-RU" sz="1800" dirty="0" smtClean="0"/>
              <a:t> Европе. Девочки </a:t>
            </a:r>
            <a:r>
              <a:rPr lang="ru-RU" sz="1800" dirty="0"/>
              <a:t>гуляли </a:t>
            </a:r>
            <a:r>
              <a:rPr lang="ru-RU" sz="1800" dirty="0" smtClean="0"/>
              <a:t>в зимнем саду. Мамонты жили на севере. Летом мы отдыхали на море. Мой дедушка </a:t>
            </a:r>
            <a:r>
              <a:rPr lang="ru-RU" sz="1800" dirty="0"/>
              <a:t>проживает </a:t>
            </a:r>
            <a:r>
              <a:rPr lang="ru-RU" sz="1800" dirty="0" smtClean="0"/>
              <a:t>в Хавасте. Они </a:t>
            </a:r>
            <a:r>
              <a:rPr lang="ru-RU" sz="1800" dirty="0"/>
              <a:t>сидели </a:t>
            </a:r>
            <a:r>
              <a:rPr lang="ru-RU" sz="1800" dirty="0" smtClean="0"/>
              <a:t>на </a:t>
            </a:r>
            <a:r>
              <a:rPr lang="ru-RU" sz="1800" dirty="0"/>
              <a:t>втором </a:t>
            </a:r>
            <a:r>
              <a:rPr lang="ru-RU" sz="1800" dirty="0" smtClean="0"/>
              <a:t>этаже. Поэт давно </a:t>
            </a:r>
            <a:r>
              <a:rPr lang="ru-RU" sz="1800" dirty="0"/>
              <a:t>не был </a:t>
            </a:r>
            <a:r>
              <a:rPr lang="ru-RU" sz="1800" dirty="0" smtClean="0"/>
              <a:t>на родине. Что нашёл художник в </a:t>
            </a:r>
            <a:r>
              <a:rPr lang="ru-RU" sz="1800" dirty="0"/>
              <a:t>песчаной </a:t>
            </a:r>
            <a:r>
              <a:rPr lang="ru-RU" sz="1800" dirty="0" smtClean="0"/>
              <a:t>пустыне? </a:t>
            </a:r>
            <a:r>
              <a:rPr lang="ru-RU" sz="1800" smtClean="0"/>
              <a:t>Машины </a:t>
            </a:r>
            <a:r>
              <a:rPr lang="ru-RU" sz="1800" dirty="0" smtClean="0"/>
              <a:t>работают на заводах </a:t>
            </a:r>
            <a:r>
              <a:rPr lang="ru-RU" sz="1800" dirty="0"/>
              <a:t>и фабриках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630942"/>
          </a:xfrm>
        </p:spPr>
        <p:txBody>
          <a:bodyPr/>
          <a:lstStyle/>
          <a:p>
            <a:pPr algn="ctr"/>
            <a:r>
              <a:rPr lang="ru-RU" dirty="0"/>
              <a:t>Расскажите, кто где работает, по </a:t>
            </a:r>
            <a:r>
              <a:rPr lang="ru-RU" dirty="0" smtClean="0"/>
              <a:t>таблице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101" y="631825"/>
            <a:ext cx="1524000" cy="2576703"/>
          </a:xfrm>
        </p:spPr>
        <p:txBody>
          <a:bodyPr/>
          <a:lstStyle/>
          <a:p>
            <a:r>
              <a:rPr lang="ru-RU" sz="1600" dirty="0"/>
              <a:t>врач</a:t>
            </a:r>
          </a:p>
          <a:p>
            <a:r>
              <a:rPr lang="ru-RU" sz="1600" dirty="0"/>
              <a:t>продавец</a:t>
            </a:r>
          </a:p>
          <a:p>
            <a:r>
              <a:rPr lang="ru-RU" sz="1600" dirty="0"/>
              <a:t>учитель</a:t>
            </a:r>
          </a:p>
          <a:p>
            <a:r>
              <a:rPr lang="ru-RU" sz="1600" dirty="0"/>
              <a:t>экскурсовод</a:t>
            </a:r>
          </a:p>
          <a:p>
            <a:r>
              <a:rPr lang="ru-RU" sz="1600" dirty="0"/>
              <a:t>а</a:t>
            </a:r>
            <a:r>
              <a:rPr lang="ru-RU" sz="1600" dirty="0" smtClean="0"/>
              <a:t>втослесарь</a:t>
            </a:r>
          </a:p>
          <a:p>
            <a:r>
              <a:rPr lang="ru-RU" sz="1600" dirty="0"/>
              <a:t>ветеринар</a:t>
            </a:r>
          </a:p>
          <a:p>
            <a:r>
              <a:rPr lang="ru-RU" sz="1600" dirty="0"/>
              <a:t>рабочий</a:t>
            </a:r>
          </a:p>
          <a:p>
            <a:r>
              <a:rPr lang="ru-RU" sz="1600" dirty="0"/>
              <a:t>тренер</a:t>
            </a:r>
          </a:p>
          <a:p>
            <a:r>
              <a:rPr lang="ru-RU" sz="1600" dirty="0"/>
              <a:t>хлопкороб</a:t>
            </a:r>
          </a:p>
          <a:p>
            <a:r>
              <a:rPr lang="ru-RU" sz="1600" dirty="0"/>
              <a:t>строитель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92500" y="631825"/>
            <a:ext cx="1985010" cy="2462213"/>
          </a:xfrm>
        </p:spPr>
        <p:txBody>
          <a:bodyPr/>
          <a:lstStyle/>
          <a:p>
            <a:r>
              <a:rPr lang="ru-RU" sz="1600" dirty="0"/>
              <a:t>в музее</a:t>
            </a:r>
          </a:p>
          <a:p>
            <a:r>
              <a:rPr lang="ru-RU" sz="1600" dirty="0"/>
              <a:t>в больнице</a:t>
            </a:r>
          </a:p>
          <a:p>
            <a:r>
              <a:rPr lang="ru-RU" sz="1600" dirty="0"/>
              <a:t>в гараже</a:t>
            </a:r>
          </a:p>
          <a:p>
            <a:r>
              <a:rPr lang="ru-RU" sz="1600" dirty="0"/>
              <a:t>в школе</a:t>
            </a:r>
          </a:p>
          <a:p>
            <a:r>
              <a:rPr lang="ru-RU" sz="1600" dirty="0"/>
              <a:t>в </a:t>
            </a:r>
            <a:r>
              <a:rPr lang="ru-RU" sz="1600" dirty="0" smtClean="0"/>
              <a:t>магазине</a:t>
            </a:r>
          </a:p>
          <a:p>
            <a:r>
              <a:rPr lang="ru-RU" sz="1600" dirty="0"/>
              <a:t>на стадионе</a:t>
            </a:r>
          </a:p>
          <a:p>
            <a:r>
              <a:rPr lang="ru-RU" sz="1600" dirty="0"/>
              <a:t>на стройке</a:t>
            </a:r>
          </a:p>
          <a:p>
            <a:r>
              <a:rPr lang="ru-RU" sz="1600" dirty="0"/>
              <a:t>на заводе</a:t>
            </a:r>
          </a:p>
          <a:p>
            <a:r>
              <a:rPr lang="ru-RU" sz="1600" dirty="0"/>
              <a:t>на поле</a:t>
            </a:r>
          </a:p>
          <a:p>
            <a:r>
              <a:rPr lang="ru-RU" sz="1600" dirty="0"/>
              <a:t>на ферме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01700" y="784225"/>
            <a:ext cx="2514600" cy="264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82700" y="1048837"/>
            <a:ext cx="2133600" cy="681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34110" y="1313449"/>
            <a:ext cx="2282190" cy="232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511300" y="784226"/>
            <a:ext cx="1905000" cy="761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511300" y="1313448"/>
            <a:ext cx="1905000" cy="417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35100" y="1995249"/>
            <a:ext cx="1981200" cy="998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134110" y="2260039"/>
            <a:ext cx="2282190" cy="234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054100" y="1995249"/>
            <a:ext cx="2362200" cy="499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300002" y="2726765"/>
            <a:ext cx="2116298" cy="24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300002" y="2244943"/>
            <a:ext cx="2116298" cy="738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Российские школьники привезли четыре золотых медали с международной  олимпиады по физике › ПОЛИТИК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71" y="1203541"/>
            <a:ext cx="809539" cy="7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лассики - Васнецов Виктор Михайлович / Ковёр-самолёт (фрагмент) / Живопись  [Фэнтези] | Ковер-самолет, Краска, Живопись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631825"/>
            <a:ext cx="26670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 smtClean="0"/>
              <a:t>Упражнение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69770"/>
          </a:xfrm>
        </p:spPr>
        <p:txBody>
          <a:bodyPr/>
          <a:lstStyle/>
          <a:p>
            <a:r>
              <a:rPr lang="ru-RU" sz="1600" dirty="0"/>
              <a:t>Прочитайте стихотворение </a:t>
            </a:r>
            <a:r>
              <a:rPr lang="ru-RU" sz="1600" dirty="0" err="1"/>
              <a:t>А.Усачёва</a:t>
            </a:r>
            <a:r>
              <a:rPr lang="ru-RU" sz="1600" dirty="0"/>
              <a:t> по картине </a:t>
            </a:r>
            <a:r>
              <a:rPr lang="ru-RU" sz="1600" dirty="0" err="1"/>
              <a:t>В.М.Васнецова</a:t>
            </a:r>
            <a:r>
              <a:rPr lang="ru-RU" sz="1600" dirty="0"/>
              <a:t> «Ковёр-самолёт». Где раньше летал волшебный ковёр? Где он находится теперь?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94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8289" y="631825"/>
            <a:ext cx="24222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Ковёр-самолёт летал в вышине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 лесом, горами, полями…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Теперь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гостиной висит на стене.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Прибитый большими гвоздями.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Рисунок 3" descr="800px-Vasnetsov_sam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87" y="725658"/>
            <a:ext cx="2492160" cy="2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486400" cy="246221"/>
          </a:xfrm>
        </p:spPr>
        <p:txBody>
          <a:bodyPr/>
          <a:lstStyle/>
          <a:p>
            <a:pPr algn="ctr"/>
            <a:r>
              <a:rPr lang="ru-RU" sz="1600" dirty="0" smtClean="0"/>
              <a:t>      </a:t>
            </a:r>
            <a:r>
              <a:rPr lang="ru-RU" sz="1500" dirty="0" smtClean="0"/>
              <a:t>ЗАДАНИЕ ДЛЯ САМОСТОЯТЕЛЬНОГО ВЫПОЛНЕНИЯ</a:t>
            </a:r>
            <a:endParaRPr lang="ru-RU" sz="1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927695"/>
            <a:ext cx="5334000" cy="923330"/>
          </a:xfrm>
        </p:spPr>
        <p:txBody>
          <a:bodyPr/>
          <a:lstStyle/>
          <a:p>
            <a:r>
              <a:rPr lang="ru-RU" sz="2000" dirty="0" smtClean="0"/>
              <a:t>   Упражнение 16 на странице 69-70.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Прочитайте рубрику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«С русским языком  вокруг света».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 (стр.66)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48299" cy="3016210"/>
          </a:xfrm>
        </p:spPr>
        <p:txBody>
          <a:bodyPr/>
          <a:lstStyle/>
          <a:p>
            <a:r>
              <a:rPr lang="ru-RU" b="1" dirty="0" smtClean="0"/>
              <a:t>   Прочитайте </a:t>
            </a:r>
            <a:r>
              <a:rPr lang="ru-RU" b="1" dirty="0"/>
              <a:t>рассказ Анвара, правильно вставьте окончания слов. Расскажите, где любит играть ваш домашний питомец.</a:t>
            </a:r>
          </a:p>
          <a:p>
            <a:r>
              <a:rPr lang="ru-RU" sz="1800" dirty="0" smtClean="0"/>
              <a:t>   У </a:t>
            </a:r>
            <a:r>
              <a:rPr lang="ru-RU" sz="1800" dirty="0"/>
              <a:t>нас в </a:t>
            </a:r>
            <a:r>
              <a:rPr lang="ru-RU" sz="1800" dirty="0" smtClean="0"/>
              <a:t>дом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 </a:t>
            </a:r>
            <a:r>
              <a:rPr lang="ru-RU" sz="1800" dirty="0"/>
              <a:t>живёт кошка. Её зовут </a:t>
            </a:r>
            <a:r>
              <a:rPr lang="ru-RU" sz="1800" dirty="0" err="1"/>
              <a:t>Багира</a:t>
            </a:r>
            <a:r>
              <a:rPr lang="ru-RU" sz="1800" dirty="0"/>
              <a:t>. Она чёрная, а над </a:t>
            </a:r>
            <a:r>
              <a:rPr lang="ru-RU" sz="1800" dirty="0" smtClean="0"/>
              <a:t>глаз</a:t>
            </a:r>
            <a:r>
              <a:rPr lang="ru-RU" sz="1800" dirty="0" smtClean="0">
                <a:solidFill>
                  <a:srgbClr val="FF0000"/>
                </a:solidFill>
              </a:rPr>
              <a:t>ами</a:t>
            </a:r>
            <a:r>
              <a:rPr lang="ru-RU" sz="1800" dirty="0" smtClean="0"/>
              <a:t> </a:t>
            </a:r>
            <a:r>
              <a:rPr lang="ru-RU" sz="1800" dirty="0"/>
              <a:t>белое пятно. Кошка очень любит играть </a:t>
            </a:r>
            <a:r>
              <a:rPr lang="ru-RU" sz="1800" dirty="0" smtClean="0"/>
              <a:t>мячик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 </a:t>
            </a:r>
            <a:r>
              <a:rPr lang="ru-RU" sz="1800" dirty="0"/>
              <a:t>и гоняется за ним с </a:t>
            </a:r>
            <a:r>
              <a:rPr lang="ru-RU" sz="1800" dirty="0" smtClean="0"/>
              <a:t>утр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</a:t>
            </a:r>
            <a:r>
              <a:rPr lang="ru-RU" sz="1800" dirty="0"/>
              <a:t>до </a:t>
            </a:r>
            <a:r>
              <a:rPr lang="ru-RU" sz="1800" dirty="0" smtClean="0"/>
              <a:t>вечер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</a:t>
            </a:r>
            <a:r>
              <a:rPr lang="ru-RU" sz="1800" dirty="0"/>
              <a:t>по всему </a:t>
            </a:r>
            <a:r>
              <a:rPr lang="ru-RU" sz="1800" dirty="0" smtClean="0"/>
              <a:t>дом</a:t>
            </a:r>
            <a:r>
              <a:rPr lang="ru-RU" sz="1800" dirty="0" smtClean="0">
                <a:solidFill>
                  <a:srgbClr val="FF0000"/>
                </a:solidFill>
              </a:rPr>
              <a:t>у</a:t>
            </a:r>
            <a:r>
              <a:rPr lang="ru-RU" sz="1800" dirty="0" smtClean="0"/>
              <a:t>. </a:t>
            </a:r>
            <a:r>
              <a:rPr lang="ru-RU" sz="1800" dirty="0" err="1"/>
              <a:t>Багира</a:t>
            </a:r>
            <a:r>
              <a:rPr lang="ru-RU" sz="1800" dirty="0"/>
              <a:t> ищет мячик под </a:t>
            </a:r>
            <a:r>
              <a:rPr lang="ru-RU" sz="1800" dirty="0" smtClean="0"/>
              <a:t>диван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, </a:t>
            </a:r>
            <a:r>
              <a:rPr lang="ru-RU" sz="1800" dirty="0"/>
              <a:t>под </a:t>
            </a:r>
            <a:r>
              <a:rPr lang="ru-RU" sz="1800" dirty="0" smtClean="0"/>
              <a:t>книжн</a:t>
            </a:r>
            <a:r>
              <a:rPr lang="ru-RU" sz="1800" dirty="0" smtClean="0">
                <a:solidFill>
                  <a:srgbClr val="FF0000"/>
                </a:solidFill>
              </a:rPr>
              <a:t>ым</a:t>
            </a:r>
            <a:r>
              <a:rPr lang="ru-RU" sz="1800" dirty="0" smtClean="0"/>
              <a:t> шкаф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, </a:t>
            </a:r>
            <a:r>
              <a:rPr lang="ru-RU" sz="1800" dirty="0"/>
              <a:t>за </a:t>
            </a:r>
            <a:r>
              <a:rPr lang="ru-RU" sz="1800" dirty="0" smtClean="0"/>
              <a:t>кресл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, </a:t>
            </a:r>
            <a:r>
              <a:rPr lang="ru-RU" sz="1800" dirty="0"/>
              <a:t>за </a:t>
            </a:r>
            <a:r>
              <a:rPr lang="ru-RU" sz="1800" dirty="0" smtClean="0"/>
              <a:t>занавеск</a:t>
            </a:r>
            <a:r>
              <a:rPr lang="ru-RU" sz="1800" dirty="0" smtClean="0">
                <a:solidFill>
                  <a:srgbClr val="FF0000"/>
                </a:solidFill>
              </a:rPr>
              <a:t>ой</a:t>
            </a:r>
            <a:r>
              <a:rPr lang="ru-RU" sz="1800" dirty="0" smtClean="0"/>
              <a:t>. </a:t>
            </a:r>
            <a:r>
              <a:rPr lang="ru-RU" sz="1800" dirty="0"/>
              <a:t>Во дворе </a:t>
            </a:r>
            <a:r>
              <a:rPr lang="ru-RU" sz="1800" dirty="0" err="1"/>
              <a:t>Багира</a:t>
            </a:r>
            <a:r>
              <a:rPr lang="ru-RU" sz="1800" dirty="0"/>
              <a:t> гоняется за </a:t>
            </a:r>
            <a:r>
              <a:rPr lang="ru-RU" sz="1800" dirty="0" smtClean="0"/>
              <a:t>кузнечик</a:t>
            </a:r>
            <a:r>
              <a:rPr lang="ru-RU" sz="1800" dirty="0" smtClean="0">
                <a:solidFill>
                  <a:srgbClr val="FF0000"/>
                </a:solidFill>
              </a:rPr>
              <a:t>ами</a:t>
            </a:r>
            <a:r>
              <a:rPr lang="ru-RU" sz="1800" dirty="0" smtClean="0"/>
              <a:t> </a:t>
            </a:r>
            <a:r>
              <a:rPr lang="ru-RU" sz="1800" dirty="0"/>
              <a:t>и воробьями. Вечером кошка сидит рядом с </a:t>
            </a:r>
            <a:r>
              <a:rPr lang="ru-RU" sz="1800" dirty="0" err="1" smtClean="0"/>
              <a:t>Малик</a:t>
            </a:r>
            <a:r>
              <a:rPr lang="ru-RU" sz="1800" dirty="0" err="1" smtClean="0">
                <a:solidFill>
                  <a:srgbClr val="FF0000"/>
                </a:solidFill>
              </a:rPr>
              <a:t>ой</a:t>
            </a:r>
            <a:r>
              <a:rPr lang="ru-RU" sz="1800" dirty="0" smtClean="0"/>
              <a:t> </a:t>
            </a:r>
            <a:r>
              <a:rPr lang="ru-RU" sz="1800" dirty="0"/>
              <a:t>перед </a:t>
            </a:r>
            <a:r>
              <a:rPr lang="ru-RU" sz="1800" dirty="0" smtClean="0"/>
              <a:t>телевизор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 </a:t>
            </a:r>
            <a:r>
              <a:rPr lang="ru-RU" sz="1800" dirty="0"/>
              <a:t>и мурлычет.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93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Орлов. «Письмо ровеснику»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37076"/>
            <a:ext cx="3505200" cy="1723549"/>
          </a:xfrm>
        </p:spPr>
        <p:txBody>
          <a:bodyPr/>
          <a:lstStyle/>
          <a:p>
            <a:r>
              <a:rPr lang="ru-RU" sz="2200" dirty="0"/>
              <a:t>Твой дом за океаном</a:t>
            </a:r>
            <a:r>
              <a:rPr lang="ru-RU" sz="2200" dirty="0" smtClean="0"/>
              <a:t>,</a:t>
            </a:r>
          </a:p>
          <a:p>
            <a:r>
              <a:rPr lang="ru-RU" sz="2200" dirty="0" smtClean="0"/>
              <a:t>а </a:t>
            </a:r>
            <a:r>
              <a:rPr lang="ru-RU" sz="2200" dirty="0"/>
              <a:t>мой – на юге тёплом,</a:t>
            </a:r>
          </a:p>
          <a:p>
            <a:r>
              <a:rPr lang="ru-RU" sz="2200" dirty="0"/>
              <a:t>Но солнышко на небе </a:t>
            </a:r>
            <a:endParaRPr lang="ru-RU" sz="2200" dirty="0" smtClean="0"/>
          </a:p>
          <a:p>
            <a:r>
              <a:rPr lang="ru-RU" sz="2200" dirty="0" smtClean="0"/>
              <a:t>у </a:t>
            </a:r>
            <a:r>
              <a:rPr lang="ru-RU" sz="2200" dirty="0"/>
              <a:t>нас одно с тобой.</a:t>
            </a:r>
          </a:p>
          <a:p>
            <a:endParaRPr lang="ru-RU" sz="2400" dirty="0"/>
          </a:p>
        </p:txBody>
      </p:sp>
      <p:pic>
        <p:nvPicPr>
          <p:cNvPr id="1026" name="Picture 2" descr="Дом у океана: сколько стоит недвижимость на побережье Канады | Канада -  страна мечты | Яндекс Дзе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089025"/>
            <a:ext cx="2286000" cy="16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200400" cy="2769989"/>
          </a:xfrm>
        </p:spPr>
        <p:txBody>
          <a:bodyPr/>
          <a:lstStyle/>
          <a:p>
            <a:r>
              <a:rPr lang="ru-RU" sz="1400" dirty="0"/>
              <a:t>У нас одна планета, всего одна планета.</a:t>
            </a:r>
          </a:p>
          <a:p>
            <a:r>
              <a:rPr lang="ru-RU" sz="1400" dirty="0"/>
              <a:t>Прекрасная планета под крышей голубой.</a:t>
            </a:r>
          </a:p>
          <a:p>
            <a:r>
              <a:rPr lang="ru-RU" sz="1400" dirty="0"/>
              <a:t>Пускай над вашим краем, пускай над нашим краем</a:t>
            </a:r>
          </a:p>
          <a:p>
            <a:r>
              <a:rPr lang="ru-RU" sz="1400" dirty="0"/>
              <a:t>Цветут, не увядая, весенние сады.</a:t>
            </a:r>
          </a:p>
          <a:p>
            <a:r>
              <a:rPr lang="ru-RU" sz="1400" dirty="0"/>
              <a:t>Обнимем нашу землю, как маму обнимаем,</a:t>
            </a:r>
          </a:p>
          <a:p>
            <a:r>
              <a:rPr lang="ru-RU" sz="1400" dirty="0"/>
              <a:t>И защитим, как маму, от горя и беды.</a:t>
            </a:r>
          </a:p>
          <a:p>
            <a:endParaRPr lang="ru-RU" dirty="0"/>
          </a:p>
        </p:txBody>
      </p:sp>
      <p:pic>
        <p:nvPicPr>
          <p:cNvPr id="2050" name="Picture 2" descr="Изображения и Анимация GIF из планета земля ~ Gifmania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1825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Цветы анимация - Анимационные блестящие картинки GIF - Анимашки блест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Давай, обнимем мир своей душой! Подарим... - Небо дОм -  музыкально-поэтический дуэт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Давай, обнимем мир своей душой! Подарим... - Небо дОм -  музыкально-поэтический дуэт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555625"/>
            <a:ext cx="2143125" cy="2514600"/>
          </a:xfrm>
          <a:prstGeom prst="rect">
            <a:avLst/>
          </a:prstGeom>
        </p:spPr>
      </p:pic>
      <p:sp>
        <p:nvSpPr>
          <p:cNvPr id="9" name="AutoShape 12" descr="Я Землю обниму невидимым собою... (Сергей Сержанов) / Стихи.ру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59625"/>
            <a:ext cx="3200400" cy="25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630942"/>
          </a:xfrm>
        </p:spPr>
        <p:txBody>
          <a:bodyPr/>
          <a:lstStyle/>
          <a:p>
            <a:r>
              <a:rPr lang="ru-RU" dirty="0"/>
              <a:t>Интервью Анвара в гостях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3"/>
          </a:xfrm>
        </p:spPr>
        <p:txBody>
          <a:bodyPr/>
          <a:lstStyle/>
          <a:p>
            <a:r>
              <a:rPr lang="ru-RU" sz="1800" dirty="0"/>
              <a:t>- Где вы обычно проводите время зимой?</a:t>
            </a:r>
          </a:p>
          <a:p>
            <a:r>
              <a:rPr lang="ru-RU" sz="1800" dirty="0"/>
              <a:t>- После уроков мы любим играть </a:t>
            </a:r>
            <a:r>
              <a:rPr lang="ru-RU" sz="1800" b="1" i="1" dirty="0"/>
              <a:t>в нашем дворе</a:t>
            </a:r>
            <a:r>
              <a:rPr lang="ru-RU" sz="1800" dirty="0"/>
              <a:t> или </a:t>
            </a:r>
            <a:r>
              <a:rPr lang="ru-RU" sz="1800" b="1" i="1" dirty="0"/>
              <a:t>на спортивной площадке</a:t>
            </a:r>
            <a:r>
              <a:rPr lang="ru-RU" sz="1800" dirty="0"/>
              <a:t>.</a:t>
            </a:r>
          </a:p>
          <a:p>
            <a:endParaRPr lang="ru-RU" sz="1600" dirty="0"/>
          </a:p>
        </p:txBody>
      </p:sp>
      <p:pic>
        <p:nvPicPr>
          <p:cNvPr id="6" name="Объект 5" descr="D:\Маме\Учительская деятельность\школа\Учебник 6 класс\фото урок 15\10733.jpg"/>
          <p:cNvPicPr>
            <a:picLocks noGrp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5300" y="784225"/>
            <a:ext cx="2429747" cy="198120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1908215"/>
          </a:xfrm>
        </p:spPr>
        <p:txBody>
          <a:bodyPr/>
          <a:lstStyle/>
          <a:p>
            <a:r>
              <a:rPr lang="ru-RU" b="1" dirty="0" smtClean="0"/>
              <a:t>   Ответьте </a:t>
            </a:r>
            <a:r>
              <a:rPr lang="ru-RU" b="1" dirty="0"/>
              <a:t>на вопросы по образцу. </a:t>
            </a:r>
          </a:p>
          <a:p>
            <a:r>
              <a:rPr lang="ru-RU" sz="1800" dirty="0" smtClean="0"/>
              <a:t>- Где </a:t>
            </a:r>
            <a:r>
              <a:rPr lang="ru-RU" sz="1800" dirty="0"/>
              <a:t>ты учишься? </a:t>
            </a:r>
            <a:endParaRPr lang="ru-RU" sz="1800" dirty="0" smtClean="0"/>
          </a:p>
          <a:p>
            <a:r>
              <a:rPr lang="ru-RU" sz="1800" dirty="0" smtClean="0"/>
              <a:t>- В </a:t>
            </a:r>
            <a:r>
              <a:rPr lang="ru-RU" sz="1800" dirty="0"/>
              <a:t>музыкальном кружке (академический лицей, медицинский колледж, Национальный университет).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- В академическом лицее, в медицинском колледже, в Национальном университете.</a:t>
            </a:r>
            <a:endParaRPr lang="ru-RU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9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2154436"/>
          </a:xfrm>
        </p:spPr>
        <p:txBody>
          <a:bodyPr/>
          <a:lstStyle/>
          <a:p>
            <a:r>
              <a:rPr lang="ru-RU" b="1" dirty="0" smtClean="0"/>
              <a:t>    Ответьте </a:t>
            </a:r>
            <a:r>
              <a:rPr lang="ru-RU" b="1" dirty="0"/>
              <a:t>на вопросы по образцу. </a:t>
            </a:r>
          </a:p>
          <a:p>
            <a:r>
              <a:rPr lang="ru-RU" sz="2000" dirty="0" smtClean="0"/>
              <a:t>- Где </a:t>
            </a:r>
            <a:r>
              <a:rPr lang="ru-RU" sz="2000" dirty="0"/>
              <a:t>занимается твоя сестра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- В </a:t>
            </a:r>
            <a:r>
              <a:rPr lang="ru-RU" sz="2000" dirty="0"/>
              <a:t>художественной школе (спортивная секция, музыкальная студия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400" i="1" dirty="0" smtClean="0">
                <a:solidFill>
                  <a:schemeClr val="tx2"/>
                </a:solidFill>
              </a:rPr>
              <a:t>- В спортивной секции.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- В музыкальной студии.</a:t>
            </a:r>
            <a:endParaRPr lang="ru-R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9 (стр.67)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690166"/>
            <a:ext cx="5410200" cy="1846659"/>
          </a:xfrm>
        </p:spPr>
        <p:txBody>
          <a:bodyPr/>
          <a:lstStyle/>
          <a:p>
            <a:r>
              <a:rPr lang="ru-RU" b="1" dirty="0" smtClean="0"/>
              <a:t>   Ответьте </a:t>
            </a:r>
            <a:r>
              <a:rPr lang="ru-RU" b="1" dirty="0"/>
              <a:t>на вопросы по образцу. </a:t>
            </a:r>
          </a:p>
          <a:p>
            <a:r>
              <a:rPr lang="ru-RU" sz="2000" dirty="0" smtClean="0"/>
              <a:t>- Где </a:t>
            </a:r>
            <a:r>
              <a:rPr lang="ru-RU" sz="2000" dirty="0"/>
              <a:t>ты познакомился с Рустамом? </a:t>
            </a:r>
            <a:endParaRPr lang="ru-RU" sz="2000" dirty="0" smtClean="0"/>
          </a:p>
          <a:p>
            <a:r>
              <a:rPr lang="ru-RU" sz="2000" dirty="0" smtClean="0"/>
              <a:t>- На </a:t>
            </a:r>
            <a:r>
              <a:rPr lang="ru-RU" sz="2000" dirty="0"/>
              <a:t>курсах английского языка (тренировки по боксу, репетиции сказки)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- На тренировках по боксу.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- На репетициях сказки.</a:t>
            </a:r>
            <a:endParaRPr lang="ru-R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1062</Words>
  <Application>Microsoft Office PowerPoint</Application>
  <PresentationFormat>Произвольный</PresentationFormat>
  <Paragraphs>185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Русский язык</vt:lpstr>
      <vt:lpstr>Упражнение 6 (стр.66)</vt:lpstr>
      <vt:lpstr>Упражнение 7 (стр.66)</vt:lpstr>
      <vt:lpstr>Орлов. «Письмо ровеснику»</vt:lpstr>
      <vt:lpstr>Презентация PowerPoint</vt:lpstr>
      <vt:lpstr>Интервью Анвара в гостях </vt:lpstr>
      <vt:lpstr>Упражнение 9</vt:lpstr>
      <vt:lpstr>Упражнение 9</vt:lpstr>
      <vt:lpstr>Упражнение 9 (стр.67)</vt:lpstr>
      <vt:lpstr>Запомните!</vt:lpstr>
      <vt:lpstr>Предлоги Творительного падежа</vt:lpstr>
      <vt:lpstr>Предлоги Предложного падежа</vt:lpstr>
      <vt:lpstr>в или на?</vt:lpstr>
      <vt:lpstr>Упражнение 10</vt:lpstr>
      <vt:lpstr>Презентация PowerPoint</vt:lpstr>
      <vt:lpstr>Упражнение 11</vt:lpstr>
      <vt:lpstr>Упражнение 11</vt:lpstr>
      <vt:lpstr>Упражнение 12</vt:lpstr>
      <vt:lpstr>Упражнение 12</vt:lpstr>
      <vt:lpstr>Упражнение 12</vt:lpstr>
      <vt:lpstr>Упражнение 13</vt:lpstr>
      <vt:lpstr>Проверьте!</vt:lpstr>
      <vt:lpstr>Расскажите, кто где работает, по таблице  </vt:lpstr>
      <vt:lpstr>Упражнение 15</vt:lpstr>
      <vt:lpstr>Презентация PowerPoint</vt:lpstr>
      <vt:lpstr>    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161</cp:revision>
  <dcterms:created xsi:type="dcterms:W3CDTF">2020-04-13T08:06:06Z</dcterms:created>
  <dcterms:modified xsi:type="dcterms:W3CDTF">2020-12-29T07:40:47Z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