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66" r:id="rId2"/>
    <p:sldId id="432" r:id="rId3"/>
    <p:sldId id="449" r:id="rId4"/>
    <p:sldId id="433" r:id="rId5"/>
    <p:sldId id="388" r:id="rId6"/>
    <p:sldId id="431" r:id="rId7"/>
    <p:sldId id="419" r:id="rId8"/>
    <p:sldId id="400" r:id="rId9"/>
    <p:sldId id="458" r:id="rId10"/>
    <p:sldId id="445" r:id="rId11"/>
    <p:sldId id="446" r:id="rId12"/>
    <p:sldId id="459" r:id="rId13"/>
    <p:sldId id="434" r:id="rId14"/>
    <p:sldId id="460" r:id="rId15"/>
    <p:sldId id="447" r:id="rId16"/>
    <p:sldId id="461" r:id="rId17"/>
    <p:sldId id="435" r:id="rId18"/>
    <p:sldId id="448" r:id="rId19"/>
    <p:sldId id="462" r:id="rId20"/>
    <p:sldId id="450" r:id="rId21"/>
    <p:sldId id="451" r:id="rId22"/>
    <p:sldId id="463" r:id="rId23"/>
    <p:sldId id="453" r:id="rId24"/>
    <p:sldId id="415" r:id="rId25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396" autoAdjust="0"/>
  </p:normalViewPr>
  <p:slideViewPr>
    <p:cSldViewPr>
      <p:cViewPr varScale="1">
        <p:scale>
          <a:sx n="126" d="100"/>
          <a:sy n="126" d="100"/>
        </p:scale>
        <p:origin x="828" y="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16E61-EEBF-449A-A58D-8D6DCDCACF84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097E1B-5357-4524-B5C4-778DC9B50E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9195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33" y="2328"/>
            <a:ext cx="5757267" cy="102058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8755" y="228029"/>
            <a:ext cx="3361945" cy="537640"/>
          </a:xfrm>
          <a:prstGeom prst="rect">
            <a:avLst/>
          </a:prstGeom>
        </p:spPr>
        <p:txBody>
          <a:bodyPr vert="horz" wrap="square" lIns="0" tIns="14597" rIns="0" bIns="0" rtlCol="0" anchor="ctr">
            <a:spAutoFit/>
          </a:bodyPr>
          <a:lstStyle/>
          <a:p>
            <a:pPr marL="12693" algn="ctr">
              <a:spcBef>
                <a:spcPts val="114"/>
              </a:spcBef>
            </a:pPr>
            <a:r>
              <a:rPr lang="ru-RU" sz="3398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398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Русский</a:t>
            </a:r>
            <a:r>
              <a:rPr sz="3398" spc="-5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398" spc="10" dirty="0">
                <a:latin typeface="Arial" panose="020B0604020202020204" pitchFamily="34" charset="0"/>
                <a:cs typeface="Arial" panose="020B0604020202020204" pitchFamily="34" charset="0"/>
              </a:rPr>
              <a:t>язык</a:t>
            </a:r>
            <a:endParaRPr sz="339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1041" y="712535"/>
            <a:ext cx="4148369" cy="2129935"/>
          </a:xfrm>
          <a:prstGeom prst="rect">
            <a:avLst/>
          </a:prstGeom>
        </p:spPr>
        <p:txBody>
          <a:bodyPr vert="horz" wrap="square" lIns="0" tIns="13963" rIns="0" bIns="0" rtlCol="0">
            <a:spAutoFit/>
          </a:bodyPr>
          <a:lstStyle/>
          <a:p>
            <a:endParaRPr lang="ru-RU" sz="1749" b="1" spc="-20" dirty="0">
              <a:solidFill>
                <a:srgbClr val="2365C7"/>
              </a:solidFill>
              <a:latin typeface="Arial"/>
              <a:cs typeface="Arial"/>
            </a:endParaRPr>
          </a:p>
          <a:p>
            <a:pPr algn="ctr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сказать о цели </a:t>
            </a: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действия и назначении предмета</a:t>
            </a:r>
            <a:r>
              <a:rPr lang="ru-RU" sz="2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(для чего? с какой целью</a:t>
            </a:r>
            <a:r>
              <a:rPr lang="ru-RU" sz="2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2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44362" y="1247441"/>
            <a:ext cx="344001" cy="675944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9"/>
          </a:p>
        </p:txBody>
      </p:sp>
      <p:grpSp>
        <p:nvGrpSpPr>
          <p:cNvPr id="10" name="object 10"/>
          <p:cNvGrpSpPr/>
          <p:nvPr/>
        </p:nvGrpSpPr>
        <p:grpSpPr>
          <a:xfrm>
            <a:off x="4685877" y="213558"/>
            <a:ext cx="634055" cy="63405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79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3208" y="249697"/>
            <a:ext cx="173270" cy="362142"/>
          </a:xfrm>
          <a:prstGeom prst="rect">
            <a:avLst/>
          </a:prstGeom>
        </p:spPr>
        <p:txBody>
          <a:bodyPr vert="horz" wrap="square" lIns="0" tIns="15867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9" b="1" spc="10" dirty="0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2249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87900" y="542482"/>
            <a:ext cx="503021" cy="227620"/>
          </a:xfrm>
          <a:prstGeom prst="rect">
            <a:avLst/>
          </a:prstGeom>
        </p:spPr>
        <p:txBody>
          <a:bodyPr vert="horz" wrap="square" lIns="0" tIns="12059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4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7773" y="289663"/>
            <a:ext cx="467131" cy="466497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sz="1799"/>
            </a:p>
          </p:txBody>
        </p:sp>
      </p:grpSp>
      <p:sp>
        <p:nvSpPr>
          <p:cNvPr id="27" name="object 5"/>
          <p:cNvSpPr/>
          <p:nvPr/>
        </p:nvSpPr>
        <p:spPr>
          <a:xfrm>
            <a:off x="144362" y="2137742"/>
            <a:ext cx="344001" cy="675944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 sz="179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86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325347" cy="276999"/>
          </a:xfrm>
        </p:spPr>
        <p:txBody>
          <a:bodyPr/>
          <a:lstStyle/>
          <a:p>
            <a:pPr algn="ctr"/>
            <a:r>
              <a:rPr lang="ru-RU" sz="1800" dirty="0" smtClean="0"/>
              <a:t>Как сказать о цели действия?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92100" y="555625"/>
            <a:ext cx="5334000" cy="1969770"/>
          </a:xfrm>
        </p:spPr>
        <p:txBody>
          <a:bodyPr/>
          <a:lstStyle/>
          <a:p>
            <a:r>
              <a:rPr lang="ru-RU" sz="2000" dirty="0" smtClean="0">
                <a:solidFill>
                  <a:srgbClr val="FF0000"/>
                </a:solidFill>
              </a:rPr>
              <a:t>             </a:t>
            </a:r>
            <a:r>
              <a:rPr lang="ru-RU" sz="2000" b="1" dirty="0" smtClean="0">
                <a:solidFill>
                  <a:srgbClr val="FF0000"/>
                </a:solidFill>
              </a:rPr>
              <a:t>ЗАЧЕМ</a:t>
            </a:r>
            <a:r>
              <a:rPr lang="ru-RU" sz="2800" dirty="0" smtClean="0">
                <a:solidFill>
                  <a:srgbClr val="FF0000"/>
                </a:solidFill>
              </a:rPr>
              <a:t>? </a:t>
            </a:r>
            <a:r>
              <a:rPr lang="ru-RU" sz="2000" b="1" dirty="0" smtClean="0">
                <a:solidFill>
                  <a:srgbClr val="FF0000"/>
                </a:solidFill>
              </a:rPr>
              <a:t>С КАКОЙ ЦЕЛЬЮ</a:t>
            </a:r>
            <a:r>
              <a:rPr lang="ru-RU" sz="2400" dirty="0" smtClean="0">
                <a:solidFill>
                  <a:srgbClr val="FF0000"/>
                </a:solidFill>
              </a:rPr>
              <a:t>?</a:t>
            </a:r>
            <a:endParaRPr lang="ru-RU" sz="1800" dirty="0" smtClean="0">
              <a:solidFill>
                <a:srgbClr val="FF0000"/>
              </a:solidFill>
            </a:endParaRPr>
          </a:p>
          <a:p>
            <a:r>
              <a:rPr lang="ru-RU" sz="2000" b="1" dirty="0" smtClean="0">
                <a:solidFill>
                  <a:srgbClr val="FF0000"/>
                </a:solidFill>
              </a:rPr>
              <a:t>!!!</a:t>
            </a:r>
            <a:r>
              <a:rPr lang="ru-RU" sz="2000" dirty="0" smtClean="0"/>
              <a:t>  </a:t>
            </a:r>
            <a:r>
              <a:rPr lang="ru-RU" sz="2000" dirty="0"/>
              <a:t>Чтобы сказать о цели действия (</a:t>
            </a:r>
            <a:r>
              <a:rPr lang="en-US" sz="2000" i="1" dirty="0" err="1"/>
              <a:t>harakatning</a:t>
            </a:r>
            <a:r>
              <a:rPr lang="en-US" sz="2000" i="1" dirty="0"/>
              <a:t> </a:t>
            </a:r>
            <a:r>
              <a:rPr lang="en-US" sz="2000" i="1" dirty="0" err="1"/>
              <a:t>maqsadi</a:t>
            </a:r>
            <a:r>
              <a:rPr lang="ru-RU" sz="2000" dirty="0"/>
              <a:t>), нужны имена существительные в родительном падеже с предлогами </a:t>
            </a:r>
            <a:r>
              <a:rPr lang="ru-RU" sz="2000" b="1" i="1" dirty="0"/>
              <a:t>для, с целью</a:t>
            </a:r>
            <a:r>
              <a:rPr lang="ru-RU" sz="2000" dirty="0"/>
              <a:t>.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99331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39700" y="555625"/>
            <a:ext cx="5486400" cy="2616101"/>
          </a:xfrm>
        </p:spPr>
        <p:txBody>
          <a:bodyPr/>
          <a:lstStyle/>
          <a:p>
            <a:r>
              <a:rPr lang="ru-RU" b="1" dirty="0"/>
              <a:t>Подумайте, для чего это нужно делать. </a:t>
            </a:r>
          </a:p>
          <a:p>
            <a:r>
              <a:rPr lang="ru-RU" sz="1800" dirty="0" smtClean="0"/>
              <a:t>   Свежие </a:t>
            </a:r>
            <a:r>
              <a:rPr lang="ru-RU" sz="1800" dirty="0"/>
              <a:t>фрукты и овощи очень полезно есть для … . Обливаться холодной водой нужно для … . Мы приехали в Чимган для … . Нам очень нужна для … спортивная форма. Ноутбук требуется писателю для … .</a:t>
            </a:r>
          </a:p>
          <a:p>
            <a:r>
              <a:rPr lang="ru-RU" sz="1600" dirty="0"/>
              <a:t>Слова для справок: работа, закаливание, отдых, тренировка, </a:t>
            </a:r>
            <a:r>
              <a:rPr lang="ru-RU" sz="1600" dirty="0" smtClean="0"/>
              <a:t>здоровье. </a:t>
            </a:r>
            <a:endParaRPr lang="ru-RU" sz="1600" dirty="0"/>
          </a:p>
          <a:p>
            <a:endParaRPr lang="ru-RU" sz="36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36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15900" y="555625"/>
            <a:ext cx="5410200" cy="2031325"/>
          </a:xfrm>
        </p:spPr>
        <p:txBody>
          <a:bodyPr/>
          <a:lstStyle/>
          <a:p>
            <a:r>
              <a:rPr lang="ru-RU" b="1" dirty="0"/>
              <a:t>Подумайте, для чего это нужно делать. </a:t>
            </a:r>
          </a:p>
          <a:p>
            <a:r>
              <a:rPr lang="ru-RU" sz="1800" dirty="0" smtClean="0"/>
              <a:t>   </a:t>
            </a:r>
            <a:r>
              <a:rPr lang="ru-RU" sz="2000" dirty="0" smtClean="0"/>
              <a:t>Свежие </a:t>
            </a:r>
            <a:r>
              <a:rPr lang="ru-RU" sz="2000" dirty="0"/>
              <a:t>фрукты и овощи очень полезно есть </a:t>
            </a:r>
            <a:r>
              <a:rPr lang="ru-RU" sz="2000" u="sng" dirty="0"/>
              <a:t>для </a:t>
            </a:r>
            <a:r>
              <a:rPr lang="ru-RU" sz="2000" u="sng" dirty="0" smtClean="0"/>
              <a:t>здоровь</a:t>
            </a:r>
            <a:r>
              <a:rPr lang="ru-RU" sz="2000" u="sng" dirty="0" smtClean="0">
                <a:solidFill>
                  <a:srgbClr val="FF0000"/>
                </a:solidFill>
              </a:rPr>
              <a:t>я</a:t>
            </a:r>
            <a:r>
              <a:rPr lang="ru-RU" sz="2000" dirty="0" smtClean="0"/>
              <a:t>. </a:t>
            </a:r>
            <a:r>
              <a:rPr lang="ru-RU" sz="2000" dirty="0"/>
              <a:t>Обливаться холодной водой нужно </a:t>
            </a:r>
            <a:r>
              <a:rPr lang="ru-RU" sz="2000" u="sng" dirty="0"/>
              <a:t>для </a:t>
            </a:r>
            <a:r>
              <a:rPr lang="ru-RU" sz="2000" u="sng" dirty="0" smtClean="0"/>
              <a:t>закаливани</a:t>
            </a:r>
            <a:r>
              <a:rPr lang="ru-RU" sz="2000" u="sng" dirty="0" smtClean="0">
                <a:solidFill>
                  <a:srgbClr val="FF0000"/>
                </a:solidFill>
              </a:rPr>
              <a:t>я</a:t>
            </a:r>
            <a:r>
              <a:rPr lang="ru-RU" sz="2000" dirty="0" smtClean="0"/>
              <a:t>. </a:t>
            </a:r>
            <a:r>
              <a:rPr lang="ru-RU" sz="2000" dirty="0"/>
              <a:t>Мы приехали в Чимган </a:t>
            </a:r>
            <a:r>
              <a:rPr lang="ru-RU" sz="2000" u="sng" dirty="0"/>
              <a:t>для </a:t>
            </a:r>
            <a:r>
              <a:rPr lang="ru-RU" sz="2000" u="sng" dirty="0" smtClean="0"/>
              <a:t>отдых</a:t>
            </a:r>
            <a:r>
              <a:rPr lang="ru-RU" sz="2000" u="sng" dirty="0" smtClean="0">
                <a:solidFill>
                  <a:srgbClr val="FF0000"/>
                </a:solidFill>
              </a:rPr>
              <a:t>а</a:t>
            </a:r>
            <a:r>
              <a:rPr lang="ru-RU" sz="2000" dirty="0" smtClean="0"/>
              <a:t>. </a:t>
            </a:r>
            <a:r>
              <a:rPr lang="ru-RU" sz="2000" dirty="0"/>
              <a:t>Нам очень нужна </a:t>
            </a:r>
            <a:r>
              <a:rPr lang="ru-RU" sz="2000" u="sng" dirty="0"/>
              <a:t>для </a:t>
            </a:r>
            <a:r>
              <a:rPr lang="ru-RU" sz="2000" u="sng" dirty="0" smtClean="0"/>
              <a:t>тренировк</a:t>
            </a:r>
            <a:r>
              <a:rPr lang="ru-RU" sz="2000" u="sng" dirty="0" smtClean="0">
                <a:solidFill>
                  <a:srgbClr val="FF0000"/>
                </a:solidFill>
              </a:rPr>
              <a:t>и </a:t>
            </a:r>
            <a:r>
              <a:rPr lang="ru-RU" sz="2000" dirty="0"/>
              <a:t>спортивная форма. Ноутбук требуется писателю </a:t>
            </a:r>
            <a:r>
              <a:rPr lang="ru-RU" sz="2000" u="sng" dirty="0"/>
              <a:t>для </a:t>
            </a:r>
            <a:r>
              <a:rPr lang="ru-RU" sz="2000" u="sng" dirty="0" smtClean="0"/>
              <a:t>работ</a:t>
            </a:r>
            <a:r>
              <a:rPr lang="ru-RU" sz="2000" u="sng" dirty="0" smtClean="0">
                <a:solidFill>
                  <a:srgbClr val="FF0000"/>
                </a:solidFill>
              </a:rPr>
              <a:t>ы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91162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3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15900" y="555625"/>
            <a:ext cx="5410200" cy="2985433"/>
          </a:xfrm>
        </p:spPr>
        <p:txBody>
          <a:bodyPr/>
          <a:lstStyle/>
          <a:p>
            <a:r>
              <a:rPr lang="ru-RU" b="1" dirty="0"/>
              <a:t>Как можно сказать по-другому?</a:t>
            </a:r>
          </a:p>
          <a:p>
            <a:r>
              <a:rPr lang="ru-RU" sz="1400" dirty="0"/>
              <a:t>Образец: Бабушка испекла этот торт </a:t>
            </a:r>
            <a:r>
              <a:rPr lang="ru-RU" sz="1400" b="1" i="1" dirty="0"/>
              <a:t>внуку</a:t>
            </a:r>
            <a:r>
              <a:rPr lang="ru-RU" sz="1400" dirty="0"/>
              <a:t>. – Бабушка испекла торт </a:t>
            </a:r>
            <a:r>
              <a:rPr lang="ru-RU" sz="1400" b="1" i="1" dirty="0"/>
              <a:t>для внука</a:t>
            </a:r>
            <a:r>
              <a:rPr lang="ru-RU" sz="1400" dirty="0"/>
              <a:t>.</a:t>
            </a:r>
          </a:p>
          <a:p>
            <a:r>
              <a:rPr lang="ru-RU" sz="2000" dirty="0"/>
              <a:t>Внучка купила бабушке продукты в магазине. Ребята написали поздравление ветеранам. </a:t>
            </a:r>
            <a:r>
              <a:rPr lang="ru-RU" sz="2000" dirty="0" err="1"/>
              <a:t>Севара</a:t>
            </a:r>
            <a:r>
              <a:rPr lang="ru-RU" sz="2000" dirty="0"/>
              <a:t> связала свитер младшему брату. Шефы привезли малышам подарки. Мама приготовила обед детям. </a:t>
            </a:r>
          </a:p>
          <a:p>
            <a:endParaRPr lang="ru-RU" sz="54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15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3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15900" y="555625"/>
            <a:ext cx="5410200" cy="3293209"/>
          </a:xfrm>
        </p:spPr>
        <p:txBody>
          <a:bodyPr/>
          <a:lstStyle/>
          <a:p>
            <a:r>
              <a:rPr lang="ru-RU" b="1" dirty="0"/>
              <a:t>Как можно сказать по-другому?</a:t>
            </a:r>
          </a:p>
          <a:p>
            <a:r>
              <a:rPr lang="ru-RU" sz="1400" dirty="0"/>
              <a:t>Образец: Бабушка испекла этот торт </a:t>
            </a:r>
            <a:r>
              <a:rPr lang="ru-RU" sz="1400" b="1" i="1" dirty="0"/>
              <a:t>внуку</a:t>
            </a:r>
            <a:r>
              <a:rPr lang="ru-RU" sz="1400" dirty="0"/>
              <a:t>. – Бабушка испекла торт </a:t>
            </a:r>
            <a:r>
              <a:rPr lang="ru-RU" sz="1400" b="1" i="1" dirty="0"/>
              <a:t>для внука</a:t>
            </a:r>
            <a:r>
              <a:rPr lang="ru-RU" sz="1400" dirty="0"/>
              <a:t>.</a:t>
            </a:r>
          </a:p>
          <a:p>
            <a:r>
              <a:rPr lang="ru-RU" sz="2000" dirty="0"/>
              <a:t>Внучка </a:t>
            </a:r>
            <a:r>
              <a:rPr lang="ru-RU" sz="2000" dirty="0" smtClean="0"/>
              <a:t>купила </a:t>
            </a:r>
            <a:r>
              <a:rPr lang="ru-RU" sz="2000" u="sng" dirty="0" smtClean="0"/>
              <a:t>для бабушк</a:t>
            </a:r>
            <a:r>
              <a:rPr lang="ru-RU" sz="2000" u="sng" dirty="0" smtClean="0">
                <a:solidFill>
                  <a:srgbClr val="FF0000"/>
                </a:solidFill>
              </a:rPr>
              <a:t>и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/>
              <a:t>продукты в магазине. Ребята написали поздравление </a:t>
            </a:r>
            <a:r>
              <a:rPr lang="ru-RU" sz="2000" u="sng" dirty="0" smtClean="0"/>
              <a:t>для ветеран</a:t>
            </a:r>
            <a:r>
              <a:rPr lang="ru-RU" sz="2000" u="sng" dirty="0" smtClean="0">
                <a:solidFill>
                  <a:srgbClr val="FF0000"/>
                </a:solidFill>
              </a:rPr>
              <a:t>ов</a:t>
            </a:r>
            <a:r>
              <a:rPr lang="ru-RU" sz="2000" dirty="0" smtClean="0"/>
              <a:t>. </a:t>
            </a:r>
            <a:r>
              <a:rPr lang="ru-RU" sz="2000" dirty="0" err="1"/>
              <a:t>Севара</a:t>
            </a:r>
            <a:r>
              <a:rPr lang="ru-RU" sz="2000" dirty="0"/>
              <a:t> связала </a:t>
            </a:r>
            <a:r>
              <a:rPr lang="ru-RU" sz="2000" dirty="0" smtClean="0"/>
              <a:t>свитер </a:t>
            </a:r>
            <a:r>
              <a:rPr lang="ru-RU" sz="2000" u="sng" dirty="0" smtClean="0"/>
              <a:t>для младш</a:t>
            </a:r>
            <a:r>
              <a:rPr lang="ru-RU" sz="2000" u="sng" dirty="0" smtClean="0">
                <a:solidFill>
                  <a:srgbClr val="FF0000"/>
                </a:solidFill>
              </a:rPr>
              <a:t>его</a:t>
            </a:r>
            <a:r>
              <a:rPr lang="ru-RU" sz="2000" u="sng" dirty="0" smtClean="0"/>
              <a:t> брат</a:t>
            </a:r>
            <a:r>
              <a:rPr lang="ru-RU" sz="2000" u="sng" dirty="0" smtClean="0">
                <a:solidFill>
                  <a:srgbClr val="FF0000"/>
                </a:solidFill>
              </a:rPr>
              <a:t>а</a:t>
            </a:r>
            <a:r>
              <a:rPr lang="ru-RU" sz="2000" dirty="0" smtClean="0"/>
              <a:t>. </a:t>
            </a:r>
            <a:r>
              <a:rPr lang="ru-RU" sz="2000" dirty="0"/>
              <a:t>Шефы привезли </a:t>
            </a:r>
            <a:r>
              <a:rPr lang="ru-RU" sz="2000" u="sng" dirty="0" smtClean="0"/>
              <a:t>для малыш</a:t>
            </a:r>
            <a:r>
              <a:rPr lang="ru-RU" sz="2000" u="sng" dirty="0" smtClean="0">
                <a:solidFill>
                  <a:srgbClr val="FF0000"/>
                </a:solidFill>
              </a:rPr>
              <a:t>ей</a:t>
            </a:r>
            <a:r>
              <a:rPr lang="ru-RU" sz="2000" dirty="0" smtClean="0"/>
              <a:t> </a:t>
            </a:r>
            <a:r>
              <a:rPr lang="ru-RU" sz="2000" dirty="0"/>
              <a:t>подарки. Мама приготовила обед </a:t>
            </a:r>
            <a:r>
              <a:rPr lang="ru-RU" sz="2000" u="sng" dirty="0" smtClean="0"/>
              <a:t>для дет</a:t>
            </a:r>
            <a:r>
              <a:rPr lang="ru-RU" sz="2000" u="sng" dirty="0" smtClean="0">
                <a:solidFill>
                  <a:srgbClr val="FF0000"/>
                </a:solidFill>
              </a:rPr>
              <a:t>ей</a:t>
            </a:r>
            <a:r>
              <a:rPr lang="ru-RU" sz="2000" dirty="0" smtClean="0"/>
              <a:t>. </a:t>
            </a:r>
            <a:endParaRPr lang="ru-RU" sz="2000" dirty="0"/>
          </a:p>
          <a:p>
            <a:endParaRPr lang="ru-RU" sz="54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80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4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15900" y="631825"/>
            <a:ext cx="5249147" cy="1846659"/>
          </a:xfrm>
        </p:spPr>
        <p:txBody>
          <a:bodyPr/>
          <a:lstStyle/>
          <a:p>
            <a:r>
              <a:rPr lang="ru-RU" b="1" dirty="0"/>
              <a:t>Прочитайте стихотворение Агнии </a:t>
            </a:r>
            <a:r>
              <a:rPr lang="ru-RU" b="1" dirty="0" err="1"/>
              <a:t>Барто</a:t>
            </a:r>
            <a:r>
              <a:rPr lang="ru-RU" b="1" dirty="0"/>
              <a:t> «Разлука». Для кого мальчик всё делает? Расскажите что делаете вы для близких.</a:t>
            </a:r>
          </a:p>
          <a:p>
            <a:endParaRPr lang="ru-RU" dirty="0" smtClean="0"/>
          </a:p>
          <a:p>
            <a:r>
              <a:rPr lang="ru-RU" sz="1800" dirty="0" smtClean="0"/>
              <a:t>Всё </a:t>
            </a:r>
            <a:r>
              <a:rPr lang="ru-RU" sz="1800" dirty="0"/>
              <a:t>я делаю для мамы:</a:t>
            </a:r>
          </a:p>
          <a:p>
            <a:r>
              <a:rPr lang="ru-RU" sz="1800" dirty="0"/>
              <a:t>Для неё играю гаммы,</a:t>
            </a:r>
          </a:p>
          <a:p>
            <a:r>
              <a:rPr lang="ru-RU" sz="1800" dirty="0"/>
              <a:t>Для неё хожу к врачу,</a:t>
            </a:r>
          </a:p>
          <a:p>
            <a:r>
              <a:rPr lang="ru-RU" sz="1800" dirty="0"/>
              <a:t>Математику учу.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761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4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00752" y="631825"/>
            <a:ext cx="2971800" cy="2708434"/>
          </a:xfrm>
        </p:spPr>
        <p:txBody>
          <a:bodyPr/>
          <a:lstStyle/>
          <a:p>
            <a:r>
              <a:rPr lang="ru-RU" sz="1600" dirty="0"/>
              <a:t>Все мальчишки в речку лезли,</a:t>
            </a:r>
          </a:p>
          <a:p>
            <a:r>
              <a:rPr lang="ru-RU" sz="1600" dirty="0"/>
              <a:t>Я один сидел на пляже.</a:t>
            </a:r>
          </a:p>
          <a:p>
            <a:r>
              <a:rPr lang="ru-RU" sz="1600" dirty="0"/>
              <a:t>Для неё, после болезни,</a:t>
            </a:r>
          </a:p>
          <a:p>
            <a:r>
              <a:rPr lang="ru-RU" sz="1600" dirty="0"/>
              <a:t>Не купался в речке даже.</a:t>
            </a:r>
          </a:p>
          <a:p>
            <a:r>
              <a:rPr lang="ru-RU" sz="1600" dirty="0"/>
              <a:t> </a:t>
            </a:r>
          </a:p>
          <a:p>
            <a:r>
              <a:rPr lang="ru-RU" sz="1600" dirty="0"/>
              <a:t>Для неё я мою руки,</a:t>
            </a:r>
          </a:p>
          <a:p>
            <a:r>
              <a:rPr lang="ru-RU" sz="1600" dirty="0"/>
              <a:t>Ем какие-то морковки...</a:t>
            </a:r>
          </a:p>
          <a:p>
            <a:r>
              <a:rPr lang="ru-RU" sz="1600" dirty="0"/>
              <a:t>Только мы теперь в разлуке.</a:t>
            </a:r>
          </a:p>
          <a:p>
            <a:r>
              <a:rPr lang="ru-RU" sz="1600" dirty="0"/>
              <a:t>Мама в городе Прилуки,</a:t>
            </a:r>
          </a:p>
          <a:p>
            <a:r>
              <a:rPr lang="ru-RU" sz="1600" dirty="0"/>
              <a:t>Пятый день в командировке.</a:t>
            </a:r>
          </a:p>
          <a:p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281476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4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77799" y="555625"/>
            <a:ext cx="2705101" cy="2769989"/>
          </a:xfrm>
        </p:spPr>
        <p:txBody>
          <a:bodyPr/>
          <a:lstStyle/>
          <a:p>
            <a:r>
              <a:rPr lang="ru-RU" sz="1600" dirty="0"/>
              <a:t>Ну, сначала я, без мамы,</a:t>
            </a:r>
          </a:p>
          <a:p>
            <a:r>
              <a:rPr lang="ru-RU" sz="1600" dirty="0"/>
              <a:t>Отложил в сторонку гаммы,</a:t>
            </a:r>
          </a:p>
          <a:p>
            <a:r>
              <a:rPr lang="ru-RU" sz="1600" dirty="0"/>
              <a:t>И сегодня целый вечер</a:t>
            </a:r>
          </a:p>
          <a:p>
            <a:r>
              <a:rPr lang="ru-RU" sz="1600" dirty="0"/>
              <a:t>Что-то мне заняться нечем!</a:t>
            </a:r>
          </a:p>
          <a:p>
            <a:r>
              <a:rPr lang="ru-RU" sz="1600" dirty="0"/>
              <a:t> </a:t>
            </a:r>
          </a:p>
          <a:p>
            <a:r>
              <a:rPr lang="ru-RU" sz="1600" dirty="0"/>
              <a:t>И, наверно, по привычке</a:t>
            </a:r>
          </a:p>
          <a:p>
            <a:r>
              <a:rPr lang="ru-RU" sz="1600" dirty="0"/>
              <a:t>Или, может быть, со скуки</a:t>
            </a:r>
          </a:p>
          <a:p>
            <a:r>
              <a:rPr lang="ru-RU" sz="1600" dirty="0"/>
              <a:t>Я кладу на место спички</a:t>
            </a:r>
          </a:p>
          <a:p>
            <a:r>
              <a:rPr lang="ru-RU" sz="1600" dirty="0"/>
              <a:t>И зачем-то мою руки.</a:t>
            </a:r>
          </a:p>
          <a:p>
            <a:r>
              <a:rPr lang="ru-RU" sz="1600" dirty="0"/>
              <a:t> </a:t>
            </a:r>
          </a:p>
          <a:p>
            <a:endParaRPr lang="ru-RU" sz="2000" i="1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54300" y="1546225"/>
            <a:ext cx="31115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 звучат печально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гаммы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 нашей комнате. Без мамы.</a:t>
            </a:r>
          </a:p>
        </p:txBody>
      </p:sp>
    </p:spTree>
    <p:extLst>
      <p:ext uri="{BB962C8B-B14F-4D97-AF65-F5344CB8AC3E}">
        <p14:creationId xmlns:p14="http://schemas.microsoft.com/office/powerpoint/2010/main" val="283267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</a:t>
            </a:r>
            <a:r>
              <a:rPr lang="ru-RU" dirty="0"/>
              <a:t>5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77799" y="555625"/>
            <a:ext cx="5410200" cy="2339102"/>
          </a:xfrm>
        </p:spPr>
        <p:txBody>
          <a:bodyPr/>
          <a:lstStyle/>
          <a:p>
            <a:r>
              <a:rPr lang="ru-RU" b="1" dirty="0"/>
              <a:t>Закончите предложения, выбрав правильный вариант. </a:t>
            </a:r>
          </a:p>
          <a:p>
            <a:r>
              <a:rPr lang="ru-RU" sz="2000" dirty="0" smtClean="0"/>
              <a:t>   Ради </a:t>
            </a:r>
            <a:r>
              <a:rPr lang="ru-RU" sz="2000" dirty="0"/>
              <a:t>мира на земле нужно … . Для защиты редких животных необходимо … . С целью закаливания организма следует … . Для профилактики заболеваний надо … .</a:t>
            </a:r>
          </a:p>
          <a:p>
            <a:r>
              <a:rPr lang="ru-RU" sz="1600" dirty="0"/>
              <a:t>Слова для справок: заниматься зарядкой, принимать витамины, создавать заповедники, уничтожить </a:t>
            </a:r>
            <a:r>
              <a:rPr lang="ru-RU" sz="1600" dirty="0" smtClean="0"/>
              <a:t>оружие. </a:t>
            </a:r>
            <a:endParaRPr lang="ru-RU" sz="1600" dirty="0"/>
          </a:p>
          <a:p>
            <a:endParaRPr lang="ru-RU" sz="28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75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</a:t>
            </a:r>
            <a:r>
              <a:rPr lang="ru-RU" dirty="0"/>
              <a:t>5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77799" y="555625"/>
            <a:ext cx="5410200" cy="2769989"/>
          </a:xfrm>
        </p:spPr>
        <p:txBody>
          <a:bodyPr/>
          <a:lstStyle/>
          <a:p>
            <a:r>
              <a:rPr lang="ru-RU" sz="2000" dirty="0" smtClean="0"/>
              <a:t>   </a:t>
            </a:r>
            <a:r>
              <a:rPr lang="ru-RU" sz="2000" i="1" u="sng" dirty="0" smtClean="0">
                <a:solidFill>
                  <a:schemeClr val="tx2"/>
                </a:solidFill>
              </a:rPr>
              <a:t>Ради</a:t>
            </a:r>
            <a:r>
              <a:rPr lang="ru-RU" sz="2000" i="1" dirty="0" smtClean="0">
                <a:solidFill>
                  <a:schemeClr val="tx2"/>
                </a:solidFill>
              </a:rPr>
              <a:t> </a:t>
            </a:r>
            <a:r>
              <a:rPr lang="ru-RU" sz="2000" i="1" dirty="0">
                <a:solidFill>
                  <a:schemeClr val="tx2"/>
                </a:solidFill>
              </a:rPr>
              <a:t>мир</a:t>
            </a:r>
            <a:r>
              <a:rPr lang="ru-RU" sz="2000" i="1" dirty="0">
                <a:solidFill>
                  <a:srgbClr val="FF0000"/>
                </a:solidFill>
              </a:rPr>
              <a:t>а</a:t>
            </a:r>
            <a:r>
              <a:rPr lang="ru-RU" sz="2000" i="1" dirty="0">
                <a:solidFill>
                  <a:schemeClr val="tx2"/>
                </a:solidFill>
              </a:rPr>
              <a:t> на земле нужно </a:t>
            </a:r>
            <a:r>
              <a:rPr lang="ru-RU" sz="2000" b="1" i="1" dirty="0" smtClean="0">
                <a:solidFill>
                  <a:schemeClr val="tx2"/>
                </a:solidFill>
              </a:rPr>
              <a:t>уничтожить оружие</a:t>
            </a:r>
            <a:r>
              <a:rPr lang="ru-RU" sz="2000" i="1" dirty="0" smtClean="0">
                <a:solidFill>
                  <a:schemeClr val="tx2"/>
                </a:solidFill>
              </a:rPr>
              <a:t>. </a:t>
            </a:r>
            <a:r>
              <a:rPr lang="ru-RU" sz="2000" i="1" u="sng" dirty="0">
                <a:solidFill>
                  <a:schemeClr val="tx2"/>
                </a:solidFill>
              </a:rPr>
              <a:t>Для защит</a:t>
            </a:r>
            <a:r>
              <a:rPr lang="ru-RU" sz="2000" i="1" u="sng" dirty="0">
                <a:solidFill>
                  <a:srgbClr val="FF0000"/>
                </a:solidFill>
              </a:rPr>
              <a:t>ы</a:t>
            </a:r>
            <a:r>
              <a:rPr lang="ru-RU" sz="2000" i="1" u="sng" dirty="0">
                <a:solidFill>
                  <a:schemeClr val="tx2"/>
                </a:solidFill>
              </a:rPr>
              <a:t> </a:t>
            </a:r>
            <a:r>
              <a:rPr lang="ru-RU" sz="2000" i="1" dirty="0">
                <a:solidFill>
                  <a:schemeClr val="tx2"/>
                </a:solidFill>
              </a:rPr>
              <a:t>редких животных необходимо </a:t>
            </a:r>
            <a:r>
              <a:rPr lang="ru-RU" sz="2000" b="1" i="1" dirty="0" smtClean="0">
                <a:solidFill>
                  <a:schemeClr val="tx2"/>
                </a:solidFill>
              </a:rPr>
              <a:t>создавать заповедники</a:t>
            </a:r>
            <a:r>
              <a:rPr lang="ru-RU" sz="2000" i="1" dirty="0" smtClean="0">
                <a:solidFill>
                  <a:schemeClr val="tx2"/>
                </a:solidFill>
              </a:rPr>
              <a:t>. </a:t>
            </a:r>
            <a:r>
              <a:rPr lang="ru-RU" sz="2000" i="1" u="sng" dirty="0">
                <a:solidFill>
                  <a:schemeClr val="tx2"/>
                </a:solidFill>
              </a:rPr>
              <a:t>С целью закаливани</a:t>
            </a:r>
            <a:r>
              <a:rPr lang="ru-RU" sz="2000" i="1" u="sng" dirty="0">
                <a:solidFill>
                  <a:srgbClr val="FF0000"/>
                </a:solidFill>
              </a:rPr>
              <a:t>я</a:t>
            </a:r>
            <a:r>
              <a:rPr lang="ru-RU" sz="2000" i="1" u="sng" dirty="0">
                <a:solidFill>
                  <a:schemeClr val="tx2"/>
                </a:solidFill>
              </a:rPr>
              <a:t> </a:t>
            </a:r>
            <a:r>
              <a:rPr lang="ru-RU" sz="2000" i="1" dirty="0">
                <a:solidFill>
                  <a:schemeClr val="tx2"/>
                </a:solidFill>
              </a:rPr>
              <a:t>организма следует </a:t>
            </a:r>
            <a:r>
              <a:rPr lang="ru-RU" sz="2000" b="1" i="1" dirty="0">
                <a:solidFill>
                  <a:schemeClr val="tx2"/>
                </a:solidFill>
              </a:rPr>
              <a:t>заниматься </a:t>
            </a:r>
            <a:r>
              <a:rPr lang="ru-RU" sz="2000" b="1" i="1" dirty="0" smtClean="0">
                <a:solidFill>
                  <a:schemeClr val="tx2"/>
                </a:solidFill>
              </a:rPr>
              <a:t>зарядкой</a:t>
            </a:r>
            <a:r>
              <a:rPr lang="ru-RU" sz="2000" i="1" dirty="0" smtClean="0">
                <a:solidFill>
                  <a:schemeClr val="tx2"/>
                </a:solidFill>
              </a:rPr>
              <a:t>. </a:t>
            </a:r>
            <a:r>
              <a:rPr lang="ru-RU" sz="2000" i="1" u="sng" dirty="0">
                <a:solidFill>
                  <a:schemeClr val="tx2"/>
                </a:solidFill>
              </a:rPr>
              <a:t>Для профилактик</a:t>
            </a:r>
            <a:r>
              <a:rPr lang="ru-RU" sz="2000" i="1" u="sng" dirty="0">
                <a:solidFill>
                  <a:srgbClr val="FF0000"/>
                </a:solidFill>
              </a:rPr>
              <a:t>и</a:t>
            </a:r>
            <a:r>
              <a:rPr lang="ru-RU" sz="2000" i="1" u="sng" dirty="0">
                <a:solidFill>
                  <a:schemeClr val="tx2"/>
                </a:solidFill>
              </a:rPr>
              <a:t> </a:t>
            </a:r>
            <a:r>
              <a:rPr lang="ru-RU" sz="2000" i="1" dirty="0">
                <a:solidFill>
                  <a:schemeClr val="tx2"/>
                </a:solidFill>
              </a:rPr>
              <a:t>заболеван</a:t>
            </a:r>
            <a:r>
              <a:rPr lang="ru-RU" sz="2000" i="1" dirty="0">
                <a:solidFill>
                  <a:srgbClr val="FF0000"/>
                </a:solidFill>
              </a:rPr>
              <a:t>ий</a:t>
            </a:r>
            <a:r>
              <a:rPr lang="ru-RU" sz="2000" i="1" dirty="0">
                <a:solidFill>
                  <a:schemeClr val="tx2"/>
                </a:solidFill>
              </a:rPr>
              <a:t> надо </a:t>
            </a:r>
            <a:r>
              <a:rPr lang="ru-RU" sz="2000" b="1" i="1" dirty="0" smtClean="0">
                <a:solidFill>
                  <a:schemeClr val="tx2"/>
                </a:solidFill>
              </a:rPr>
              <a:t>принимать витамины</a:t>
            </a:r>
            <a:r>
              <a:rPr lang="ru-RU" sz="2000" i="1" dirty="0" smtClean="0">
                <a:solidFill>
                  <a:schemeClr val="tx2"/>
                </a:solidFill>
              </a:rPr>
              <a:t>.</a:t>
            </a:r>
            <a:endParaRPr lang="ru-RU" sz="2000" i="1" dirty="0">
              <a:solidFill>
                <a:schemeClr val="tx2"/>
              </a:solidFill>
            </a:endParaRPr>
          </a:p>
          <a:p>
            <a:r>
              <a:rPr lang="ru-RU" sz="1600" dirty="0"/>
              <a:t>Слова для справок: заниматься зарядкой, принимать витамины, создавать заповедники, уничтожить </a:t>
            </a:r>
            <a:r>
              <a:rPr lang="ru-RU" sz="1600" dirty="0" smtClean="0"/>
              <a:t>оружие. </a:t>
            </a:r>
            <a:endParaRPr lang="ru-RU" sz="1600" dirty="0"/>
          </a:p>
          <a:p>
            <a:endParaRPr lang="ru-RU" sz="28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41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0300" y="102424"/>
            <a:ext cx="4334747" cy="315471"/>
          </a:xfrm>
        </p:spPr>
        <p:txBody>
          <a:bodyPr/>
          <a:lstStyle/>
          <a:p>
            <a:r>
              <a:rPr lang="ru-RU" dirty="0" smtClean="0"/>
              <a:t>Сегодня на уроке 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15900" y="631825"/>
            <a:ext cx="5410200" cy="2215991"/>
          </a:xfrm>
        </p:spPr>
        <p:txBody>
          <a:bodyPr/>
          <a:lstStyle/>
          <a:p>
            <a:r>
              <a:rPr lang="ru-RU" sz="1800" dirty="0" smtClean="0"/>
              <a:t>- проверим выполнение упражнения 7 на странице 73;</a:t>
            </a:r>
          </a:p>
          <a:p>
            <a:r>
              <a:rPr lang="ru-RU" sz="1800" dirty="0" smtClean="0"/>
              <a:t>- научимся говорить о цели действия и назначении предмета, используя в речи Имена </a:t>
            </a:r>
            <a:r>
              <a:rPr lang="ru-RU" sz="1800" dirty="0"/>
              <a:t>существительные в родительном падеже с </a:t>
            </a:r>
            <a:r>
              <a:rPr lang="ru-RU" sz="1800" dirty="0" smtClean="0"/>
              <a:t>предлогами </a:t>
            </a:r>
            <a:r>
              <a:rPr lang="ru-RU" sz="1800" b="1" dirty="0" smtClean="0"/>
              <a:t>для, с целью, ради</a:t>
            </a:r>
            <a:r>
              <a:rPr lang="ru-RU" sz="1800" dirty="0" smtClean="0"/>
              <a:t>;</a:t>
            </a:r>
            <a:endParaRPr lang="ru-RU" sz="1800" b="1" dirty="0" smtClean="0"/>
          </a:p>
          <a:p>
            <a:r>
              <a:rPr lang="ru-RU" sz="1800" dirty="0" smtClean="0"/>
              <a:t>-</a:t>
            </a:r>
            <a:r>
              <a:rPr lang="ru-RU" sz="1800" b="1" dirty="0" smtClean="0"/>
              <a:t> </a:t>
            </a:r>
            <a:r>
              <a:rPr lang="ru-RU" sz="1800" dirty="0"/>
              <a:t>в</a:t>
            </a:r>
            <a:r>
              <a:rPr lang="ru-RU" sz="1800" dirty="0" smtClean="0"/>
              <a:t>ыполним упражнения.</a:t>
            </a:r>
          </a:p>
          <a:p>
            <a:r>
              <a:rPr lang="ru-RU" sz="1800" dirty="0" smtClean="0"/>
              <a:t>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40686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</a:t>
            </a:r>
            <a:r>
              <a:rPr lang="ru-RU" dirty="0"/>
              <a:t>6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77799" y="555625"/>
            <a:ext cx="5410200" cy="1169551"/>
          </a:xfrm>
        </p:spPr>
        <p:txBody>
          <a:bodyPr/>
          <a:lstStyle/>
          <a:p>
            <a:r>
              <a:rPr lang="ru-RU" b="1" dirty="0"/>
              <a:t>Расскажите по таблице, для людей каких профессий важно знать эти науки. </a:t>
            </a:r>
          </a:p>
          <a:p>
            <a:r>
              <a:rPr lang="ru-RU" sz="1400" dirty="0"/>
              <a:t>Образец: Для конструктора очень важно знать черчение и физику. Для него важно уметь хорошо считать и чертить.</a:t>
            </a:r>
          </a:p>
          <a:p>
            <a:endParaRPr lang="ru-RU" sz="2400" i="1" dirty="0">
              <a:solidFill>
                <a:schemeClr val="tx2"/>
              </a:solidFill>
            </a:endParaRPr>
          </a:p>
        </p:txBody>
      </p:sp>
      <p:sp>
        <p:nvSpPr>
          <p:cNvPr id="5" name="AutoShape 2" descr="Газели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100" y="1317625"/>
            <a:ext cx="44196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1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</a:t>
            </a:r>
            <a:r>
              <a:rPr lang="ru-RU" dirty="0"/>
              <a:t>6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77799" y="555625"/>
            <a:ext cx="5410200" cy="2462213"/>
          </a:xfrm>
        </p:spPr>
        <p:txBody>
          <a:bodyPr/>
          <a:lstStyle/>
          <a:p>
            <a:r>
              <a:rPr lang="ru-RU" sz="2000" i="1" dirty="0" smtClean="0">
                <a:solidFill>
                  <a:schemeClr val="tx2"/>
                </a:solidFill>
              </a:rPr>
              <a:t>   Для инженера очень важно знать физику и математику. </a:t>
            </a:r>
            <a:r>
              <a:rPr lang="ru-RU" sz="2000" i="1" dirty="0">
                <a:solidFill>
                  <a:schemeClr val="tx2"/>
                </a:solidFill>
              </a:rPr>
              <a:t>О</a:t>
            </a:r>
            <a:r>
              <a:rPr lang="ru-RU" sz="2000" i="1" dirty="0" smtClean="0">
                <a:solidFill>
                  <a:schemeClr val="tx2"/>
                </a:solidFill>
              </a:rPr>
              <a:t>н должен уметь делать чертежи и хорошо считать.</a:t>
            </a:r>
          </a:p>
          <a:p>
            <a:r>
              <a:rPr lang="ru-RU" sz="2000" i="1" dirty="0">
                <a:solidFill>
                  <a:schemeClr val="tx2"/>
                </a:solidFill>
              </a:rPr>
              <a:t> </a:t>
            </a:r>
            <a:r>
              <a:rPr lang="ru-RU" sz="2000" i="1" dirty="0" smtClean="0">
                <a:solidFill>
                  <a:schemeClr val="tx2"/>
                </a:solidFill>
              </a:rPr>
              <a:t>  Для ветеринара очень важно знать биологию. Он должен любить животных.</a:t>
            </a:r>
          </a:p>
          <a:p>
            <a:r>
              <a:rPr lang="ru-RU" sz="2000" i="1" dirty="0">
                <a:solidFill>
                  <a:schemeClr val="tx2"/>
                </a:solidFill>
              </a:rPr>
              <a:t> </a:t>
            </a:r>
            <a:r>
              <a:rPr lang="ru-RU" sz="2000" i="1" dirty="0" smtClean="0">
                <a:solidFill>
                  <a:schemeClr val="tx2"/>
                </a:solidFill>
              </a:rPr>
              <a:t>  Для дипломата очень важно знать иностранные языки. Он должен уметь говорить на разных языках.</a:t>
            </a:r>
            <a:endParaRPr lang="ru-RU" sz="2000" i="1" dirty="0">
              <a:solidFill>
                <a:schemeClr val="tx2"/>
              </a:solidFill>
            </a:endParaRPr>
          </a:p>
        </p:txBody>
      </p:sp>
      <p:sp>
        <p:nvSpPr>
          <p:cNvPr id="5" name="AutoShape 2" descr="Газели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8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</a:t>
            </a:r>
            <a:r>
              <a:rPr lang="ru-RU" dirty="0"/>
              <a:t>6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77799" y="555625"/>
            <a:ext cx="5410200" cy="2154436"/>
          </a:xfrm>
        </p:spPr>
        <p:txBody>
          <a:bodyPr/>
          <a:lstStyle/>
          <a:p>
            <a:r>
              <a:rPr lang="ru-RU" sz="2000" i="1" dirty="0" smtClean="0">
                <a:solidFill>
                  <a:schemeClr val="tx2"/>
                </a:solidFill>
              </a:rPr>
              <a:t>   Для экономиста очень важно знать математику. </a:t>
            </a:r>
            <a:r>
              <a:rPr lang="ru-RU" sz="2000" i="1" dirty="0">
                <a:solidFill>
                  <a:schemeClr val="tx2"/>
                </a:solidFill>
              </a:rPr>
              <a:t>О</a:t>
            </a:r>
            <a:r>
              <a:rPr lang="ru-RU" sz="2000" i="1" dirty="0" smtClean="0">
                <a:solidFill>
                  <a:schemeClr val="tx2"/>
                </a:solidFill>
              </a:rPr>
              <a:t>н должен уметь быстро и хорошо считать.</a:t>
            </a:r>
          </a:p>
          <a:p>
            <a:r>
              <a:rPr lang="ru-RU" sz="2000" i="1" dirty="0">
                <a:solidFill>
                  <a:schemeClr val="tx2"/>
                </a:solidFill>
              </a:rPr>
              <a:t> </a:t>
            </a:r>
            <a:r>
              <a:rPr lang="ru-RU" sz="2000" i="1" dirty="0" smtClean="0">
                <a:solidFill>
                  <a:schemeClr val="tx2"/>
                </a:solidFill>
              </a:rPr>
              <a:t>  Для геолога очень важно знать географию. Он должен знать природу.</a:t>
            </a:r>
          </a:p>
          <a:p>
            <a:r>
              <a:rPr lang="ru-RU" sz="2000" i="1" dirty="0">
                <a:solidFill>
                  <a:schemeClr val="tx2"/>
                </a:solidFill>
              </a:rPr>
              <a:t> </a:t>
            </a:r>
            <a:r>
              <a:rPr lang="ru-RU" sz="2000" i="1" dirty="0" smtClean="0">
                <a:solidFill>
                  <a:schemeClr val="tx2"/>
                </a:solidFill>
              </a:rPr>
              <a:t>  Для  политика очень важно знать историю. Он должен много читать.</a:t>
            </a:r>
            <a:endParaRPr lang="ru-RU" sz="2000" i="1" dirty="0">
              <a:solidFill>
                <a:schemeClr val="tx2"/>
              </a:solidFill>
            </a:endParaRPr>
          </a:p>
        </p:txBody>
      </p:sp>
      <p:sp>
        <p:nvSpPr>
          <p:cNvPr id="5" name="AutoShape 2" descr="Газели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380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102424"/>
            <a:ext cx="4029947" cy="315471"/>
          </a:xfrm>
        </p:spPr>
        <p:txBody>
          <a:bodyPr/>
          <a:lstStyle/>
          <a:p>
            <a:r>
              <a:rPr lang="ru-RU" dirty="0" smtClean="0"/>
              <a:t>Упражнение </a:t>
            </a:r>
            <a:r>
              <a:rPr lang="ru-RU" dirty="0"/>
              <a:t>7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15900" y="631825"/>
            <a:ext cx="5334000" cy="2601456"/>
          </a:xfrm>
        </p:spPr>
        <p:txBody>
          <a:bodyPr/>
          <a:lstStyle/>
          <a:p>
            <a:r>
              <a:rPr lang="ru-RU" sz="1600" dirty="0"/>
              <a:t>Мы делили апельсин.</a:t>
            </a:r>
          </a:p>
          <a:p>
            <a:r>
              <a:rPr lang="ru-RU" sz="1600" dirty="0"/>
              <a:t>Много нас, </a:t>
            </a:r>
          </a:p>
          <a:p>
            <a:r>
              <a:rPr lang="ru-RU" sz="1600" dirty="0"/>
              <a:t>А он один.</a:t>
            </a:r>
          </a:p>
          <a:p>
            <a:r>
              <a:rPr lang="ru-RU" sz="1600" dirty="0"/>
              <a:t>Эта долька — для ежа.</a:t>
            </a:r>
          </a:p>
          <a:p>
            <a:r>
              <a:rPr lang="ru-RU" sz="1600" dirty="0"/>
              <a:t>Эта долька — для стрижа.</a:t>
            </a:r>
          </a:p>
          <a:p>
            <a:r>
              <a:rPr lang="ru-RU" sz="1600" dirty="0"/>
              <a:t>Эта долька — для утят.</a:t>
            </a:r>
          </a:p>
          <a:p>
            <a:r>
              <a:rPr lang="ru-RU" sz="1600" dirty="0"/>
              <a:t>Эта долька — для котят.</a:t>
            </a:r>
          </a:p>
          <a:p>
            <a:r>
              <a:rPr lang="ru-RU" sz="1600" dirty="0"/>
              <a:t>Эта долька — для бобра</a:t>
            </a:r>
          </a:p>
          <a:p>
            <a:r>
              <a:rPr lang="ru-RU" sz="1600" dirty="0"/>
              <a:t>А для волка — кожура. </a:t>
            </a:r>
            <a:endParaRPr lang="ru-RU" sz="1600" dirty="0" smtClean="0"/>
          </a:p>
          <a:p>
            <a:r>
              <a:rPr lang="ru-RU" sz="1600" dirty="0" smtClean="0"/>
              <a:t>Он </a:t>
            </a:r>
            <a:r>
              <a:rPr lang="ru-RU" sz="1600" dirty="0"/>
              <a:t>сердит на нас! </a:t>
            </a:r>
            <a:r>
              <a:rPr lang="ru-RU" sz="1600" dirty="0" smtClean="0"/>
              <a:t>Беда! Разбегайтесь </a:t>
            </a:r>
            <a:r>
              <a:rPr lang="ru-RU" sz="1600" dirty="0"/>
              <a:t>кто куда!</a:t>
            </a:r>
          </a:p>
          <a:p>
            <a:endParaRPr lang="ru-RU" sz="1400" dirty="0"/>
          </a:p>
        </p:txBody>
      </p:sp>
      <p:pic>
        <p:nvPicPr>
          <p:cNvPr id="4" name="Рисунок 3" descr="Файл:Апельсин (кадр)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62580" y="708025"/>
            <a:ext cx="2687320" cy="1944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5378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325347" cy="246221"/>
          </a:xfrm>
        </p:spPr>
        <p:txBody>
          <a:bodyPr/>
          <a:lstStyle/>
          <a:p>
            <a:r>
              <a:rPr lang="ru-RU" sz="1600" dirty="0" smtClean="0"/>
              <a:t>      Задание для самостоятельного выполнения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0700" y="784225"/>
            <a:ext cx="4648200" cy="2215991"/>
          </a:xfrm>
        </p:spPr>
        <p:txBody>
          <a:bodyPr/>
          <a:lstStyle/>
          <a:p>
            <a:pPr algn="ctr"/>
            <a:r>
              <a:rPr lang="ru-RU" sz="2400" dirty="0" smtClean="0"/>
              <a:t>Выполнить упражнения </a:t>
            </a:r>
            <a:r>
              <a:rPr lang="ru-RU" sz="2400" dirty="0"/>
              <a:t>7</a:t>
            </a:r>
            <a:r>
              <a:rPr lang="ru-RU" sz="2400" dirty="0" smtClean="0"/>
              <a:t>, 8</a:t>
            </a:r>
          </a:p>
          <a:p>
            <a:pPr algn="ctr"/>
            <a:r>
              <a:rPr lang="ru-RU" sz="2400" dirty="0"/>
              <a:t>н</a:t>
            </a:r>
            <a:r>
              <a:rPr lang="ru-RU" sz="2400" dirty="0" smtClean="0"/>
              <a:t>а странице 77.</a:t>
            </a:r>
          </a:p>
          <a:p>
            <a:pPr algn="ctr"/>
            <a:r>
              <a:rPr lang="ru-RU" sz="2400" dirty="0" smtClean="0"/>
              <a:t>Прочитать в интернете о лекарственных растениях.</a:t>
            </a:r>
          </a:p>
          <a:p>
            <a:pPr algn="ctr"/>
            <a:r>
              <a:rPr lang="ru-RU" sz="2400" dirty="0" smtClean="0"/>
              <a:t> </a:t>
            </a:r>
          </a:p>
          <a:p>
            <a:pPr algn="ctr"/>
            <a:r>
              <a:rPr lang="ru-RU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332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0752" y="766250"/>
            <a:ext cx="2431596" cy="1969770"/>
          </a:xfrm>
        </p:spPr>
        <p:txBody>
          <a:bodyPr/>
          <a:lstStyle/>
          <a:p>
            <a:pPr algn="just"/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Чтобы сказать о причине действия, нужны имена существительные в родительном падеже с предлогами </a:t>
            </a:r>
            <a:r>
              <a:rPr lang="ru-RU" sz="1600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из-за, от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или в дательном падеже с предлогом </a:t>
            </a:r>
            <a:r>
              <a:rPr lang="ru-RU" sz="1600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по, благодаря</a:t>
            </a:r>
            <a:r>
              <a:rPr lang="ru-RU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u-RU" sz="1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Мем: &quot;А все почему? И по какой причине? И какой из этого следует вывод?&quot; -  Все шаблоны - Meme-arsenal.co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43" b="6392"/>
          <a:stretch/>
        </p:blipFill>
        <p:spPr bwMode="auto">
          <a:xfrm>
            <a:off x="3035300" y="784225"/>
            <a:ext cx="2528395" cy="186336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568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39700" y="555625"/>
            <a:ext cx="3200400" cy="18466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AutoShape 4" descr="Цветы анимация - Анимационные блестящие картинки GIF - Анимашки блестяш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8" descr="Давай, обнимем мир своей душой! Подарим... - Небо дОм -  музыкально-поэтический дуэт | Facebook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10" descr="Давай, обнимем мир своей душой! Подарим... - Небо дОм -  музыкально-поэтический дуэт | Facebook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12" descr="Я Землю обниму невидимым собою... (Сергей Сержанов) / Стихи.ру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1" name="Группа 10"/>
          <p:cNvGrpSpPr/>
          <p:nvPr/>
        </p:nvGrpSpPr>
        <p:grpSpPr>
          <a:xfrm>
            <a:off x="163275" y="776269"/>
            <a:ext cx="5365525" cy="877175"/>
            <a:chOff x="184375" y="1050050"/>
            <a:chExt cx="5780684" cy="1146009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184375" y="1050050"/>
              <a:ext cx="5780684" cy="1143008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 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98756" y="1192926"/>
              <a:ext cx="404154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благодаря чему? (дат. падеж)</a:t>
              </a:r>
            </a:p>
            <a:p>
              <a:r>
                <a:rPr lang="ru-RU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расцвели </a:t>
              </a:r>
              <a:r>
                <a:rPr lang="ru-RU" sz="20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благодаря</a:t>
              </a:r>
              <a:r>
                <a:rPr lang="ru-RU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солнц</a:t>
              </a:r>
              <a:r>
                <a:rPr lang="ru-RU" sz="20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</a:t>
              </a:r>
              <a:endPara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4" name="Picture 9" descr="D:\клипарт\букеты\mod_article1144602_23.png"/>
            <p:cNvPicPr>
              <a:picLocks noChangeAspect="1" noChangeArrowheads="1"/>
            </p:cNvPicPr>
            <p:nvPr/>
          </p:nvPicPr>
          <p:blipFill>
            <a:blip r:embed="rId2" cstate="print"/>
            <a:srcRect l="47826"/>
            <a:stretch>
              <a:fillRect/>
            </a:stretch>
          </p:blipFill>
          <p:spPr bwMode="auto">
            <a:xfrm>
              <a:off x="255813" y="1121488"/>
              <a:ext cx="856397" cy="1074571"/>
            </a:xfrm>
            <a:prstGeom prst="rect">
              <a:avLst/>
            </a:prstGeom>
            <a:noFill/>
          </p:spPr>
        </p:pic>
        <p:pic>
          <p:nvPicPr>
            <p:cNvPr id="15" name="Picture 4" descr="D:\Маме\Учительская деятельность\школа\Учебник 6 класс\фото урок 16 причина\ee7b43ec58d3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27845" y="1121488"/>
              <a:ext cx="999131" cy="1019292"/>
            </a:xfrm>
            <a:prstGeom prst="rect">
              <a:avLst/>
            </a:prstGeom>
            <a:noFill/>
          </p:spPr>
        </p:pic>
      </p:grpSp>
      <p:sp>
        <p:nvSpPr>
          <p:cNvPr id="17" name="Скругленный прямоугольник 16"/>
          <p:cNvSpPr/>
          <p:nvPr/>
        </p:nvSpPr>
        <p:spPr>
          <a:xfrm>
            <a:off x="163276" y="1851025"/>
            <a:ext cx="5365524" cy="990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8" name="Picture 4" descr="D:\Маме\Учительская деятельность\школа\Учебник 6 класс\фото урок 16 причина\ee7b43ec58d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2005" y="1903248"/>
            <a:ext cx="965342" cy="825914"/>
          </a:xfrm>
          <a:prstGeom prst="rect">
            <a:avLst/>
          </a:prstGeom>
          <a:noFill/>
        </p:spPr>
      </p:pic>
      <p:sp>
        <p:nvSpPr>
          <p:cNvPr id="19" name="TextBox 17"/>
          <p:cNvSpPr txBox="1"/>
          <p:nvPr/>
        </p:nvSpPr>
        <p:spPr>
          <a:xfrm>
            <a:off x="1500197" y="1993901"/>
            <a:ext cx="30774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из-за чего? (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род.падеж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растаял </a:t>
            </a:r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из-за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солнц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4" descr="D:\Маме\Учительская деятельность\школа\Учебник 6 класс\фото урок 16 причина\054748_138569326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8937" y="2115895"/>
            <a:ext cx="1111261" cy="6132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9637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Проверим упражнение 7(стр.73)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39700" y="555625"/>
            <a:ext cx="5448299" cy="2954655"/>
          </a:xfrm>
        </p:spPr>
        <p:txBody>
          <a:bodyPr/>
          <a:lstStyle/>
          <a:p>
            <a:r>
              <a:rPr lang="ru-RU" b="1" dirty="0"/>
              <a:t>Прочитайте рассказ Анвара. Запишите, раскрывая скобки. Расскажите о погоде в вашей области</a:t>
            </a:r>
            <a:r>
              <a:rPr lang="ru-RU" b="1" dirty="0" smtClean="0"/>
              <a:t>.</a:t>
            </a:r>
            <a:endParaRPr lang="ru-RU" dirty="0"/>
          </a:p>
          <a:p>
            <a:r>
              <a:rPr lang="ru-RU" sz="1400" dirty="0" smtClean="0"/>
              <a:t>   В наших краях климат самый удивительный. Зимой никто не дрожит </a:t>
            </a:r>
            <a:r>
              <a:rPr lang="ru-RU" sz="1400" u="sng" dirty="0" smtClean="0"/>
              <a:t>от </a:t>
            </a:r>
            <a:r>
              <a:rPr lang="ru-RU" sz="1400" dirty="0" smtClean="0"/>
              <a:t>холод</a:t>
            </a:r>
            <a:r>
              <a:rPr lang="ru-RU" sz="1400" dirty="0" smtClean="0">
                <a:solidFill>
                  <a:srgbClr val="FF0000"/>
                </a:solidFill>
              </a:rPr>
              <a:t>а</a:t>
            </a:r>
            <a:r>
              <a:rPr lang="ru-RU" sz="1400" dirty="0" smtClean="0"/>
              <a:t>, снег выпадает редко. Многие птицы остаются зимовать, они не страдают </a:t>
            </a:r>
            <a:r>
              <a:rPr lang="ru-RU" sz="1400" u="sng" dirty="0" smtClean="0"/>
              <a:t>от</a:t>
            </a:r>
            <a:r>
              <a:rPr lang="ru-RU" sz="1400" dirty="0" smtClean="0"/>
              <a:t> мороз</a:t>
            </a:r>
            <a:r>
              <a:rPr lang="ru-RU" sz="1400" dirty="0" smtClean="0">
                <a:solidFill>
                  <a:srgbClr val="FF0000"/>
                </a:solidFill>
              </a:rPr>
              <a:t>ов</a:t>
            </a:r>
            <a:r>
              <a:rPr lang="ru-RU" sz="1400" dirty="0" smtClean="0"/>
              <a:t>. Весной </a:t>
            </a:r>
            <a:r>
              <a:rPr lang="ru-RU" sz="1400" u="sng" dirty="0" smtClean="0"/>
              <a:t>благодаря</a:t>
            </a:r>
            <a:r>
              <a:rPr lang="ru-RU" sz="1400" dirty="0" smtClean="0"/>
              <a:t> тёпл</a:t>
            </a:r>
            <a:r>
              <a:rPr lang="ru-RU" sz="1400" dirty="0" smtClean="0">
                <a:solidFill>
                  <a:srgbClr val="FF0000"/>
                </a:solidFill>
              </a:rPr>
              <a:t>ому</a:t>
            </a:r>
            <a:r>
              <a:rPr lang="ru-RU" sz="1400" dirty="0" smtClean="0"/>
              <a:t> солнц</a:t>
            </a:r>
            <a:r>
              <a:rPr lang="ru-RU" sz="1400" dirty="0" smtClean="0">
                <a:solidFill>
                  <a:srgbClr val="FF0000"/>
                </a:solidFill>
              </a:rPr>
              <a:t>у</a:t>
            </a:r>
            <a:r>
              <a:rPr lang="ru-RU" sz="1400" dirty="0" smtClean="0"/>
              <a:t> и дожд</a:t>
            </a:r>
            <a:r>
              <a:rPr lang="ru-RU" sz="1400" dirty="0" smtClean="0">
                <a:solidFill>
                  <a:srgbClr val="FF0000"/>
                </a:solidFill>
              </a:rPr>
              <a:t>ям</a:t>
            </a:r>
            <a:r>
              <a:rPr lang="ru-RU" sz="1400" dirty="0" smtClean="0"/>
              <a:t> всё красное </a:t>
            </a:r>
            <a:r>
              <a:rPr lang="ru-RU" sz="1400" u="sng" dirty="0" smtClean="0"/>
              <a:t>от</a:t>
            </a:r>
            <a:r>
              <a:rPr lang="ru-RU" sz="1400" dirty="0" smtClean="0"/>
              <a:t> тюльпан</a:t>
            </a:r>
            <a:r>
              <a:rPr lang="ru-RU" sz="1400" dirty="0" smtClean="0">
                <a:solidFill>
                  <a:srgbClr val="FF0000"/>
                </a:solidFill>
              </a:rPr>
              <a:t>ов</a:t>
            </a:r>
            <a:r>
              <a:rPr lang="ru-RU" sz="1400" dirty="0" smtClean="0"/>
              <a:t> и мак</a:t>
            </a:r>
            <a:r>
              <a:rPr lang="ru-RU" sz="1400" dirty="0" smtClean="0">
                <a:solidFill>
                  <a:srgbClr val="FF0000"/>
                </a:solidFill>
              </a:rPr>
              <a:t>ов</a:t>
            </a:r>
            <a:r>
              <a:rPr lang="ru-RU" sz="1400" dirty="0" smtClean="0"/>
              <a:t>. Летом из-за июльск</a:t>
            </a:r>
            <a:r>
              <a:rPr lang="ru-RU" sz="1400" dirty="0" smtClean="0">
                <a:solidFill>
                  <a:srgbClr val="FF0000"/>
                </a:solidFill>
              </a:rPr>
              <a:t>ой</a:t>
            </a:r>
            <a:r>
              <a:rPr lang="ru-RU" sz="1400" dirty="0" smtClean="0"/>
              <a:t> жар</a:t>
            </a:r>
            <a:r>
              <a:rPr lang="ru-RU" sz="1400" dirty="0" smtClean="0">
                <a:solidFill>
                  <a:srgbClr val="FF0000"/>
                </a:solidFill>
              </a:rPr>
              <a:t>ы</a:t>
            </a:r>
            <a:r>
              <a:rPr lang="ru-RU" sz="1400" dirty="0" smtClean="0"/>
              <a:t> горожане едут отдыхать в белые </a:t>
            </a:r>
            <a:r>
              <a:rPr lang="ru-RU" sz="1400" u="sng" dirty="0" smtClean="0"/>
              <a:t>от</a:t>
            </a:r>
            <a:r>
              <a:rPr lang="ru-RU" sz="1400" dirty="0" smtClean="0"/>
              <a:t> снега горы Чимган</a:t>
            </a:r>
            <a:r>
              <a:rPr lang="ru-RU" sz="1400" dirty="0" smtClean="0">
                <a:solidFill>
                  <a:srgbClr val="FF0000"/>
                </a:solidFill>
              </a:rPr>
              <a:t>а</a:t>
            </a:r>
            <a:r>
              <a:rPr lang="ru-RU" sz="1400" dirty="0" smtClean="0"/>
              <a:t> или в Заамин. А вот в пустынях </a:t>
            </a:r>
            <a:r>
              <a:rPr lang="ru-RU" sz="1400" u="sng" dirty="0" smtClean="0"/>
              <a:t>от </a:t>
            </a:r>
            <a:r>
              <a:rPr lang="ru-RU" sz="1400" dirty="0" smtClean="0"/>
              <a:t>палящ</a:t>
            </a:r>
            <a:r>
              <a:rPr lang="ru-RU" sz="1400" dirty="0" smtClean="0">
                <a:solidFill>
                  <a:srgbClr val="FF0000"/>
                </a:solidFill>
              </a:rPr>
              <a:t>его</a:t>
            </a:r>
            <a:r>
              <a:rPr lang="ru-RU" sz="1400" dirty="0" smtClean="0"/>
              <a:t> солнц</a:t>
            </a:r>
            <a:r>
              <a:rPr lang="ru-RU" sz="1400" dirty="0" smtClean="0">
                <a:solidFill>
                  <a:srgbClr val="FF0000"/>
                </a:solidFill>
              </a:rPr>
              <a:t>а</a:t>
            </a:r>
            <a:r>
              <a:rPr lang="ru-RU" sz="1400" dirty="0" smtClean="0"/>
              <a:t> и песчан</a:t>
            </a:r>
            <a:r>
              <a:rPr lang="ru-RU" sz="1400" dirty="0" smtClean="0">
                <a:solidFill>
                  <a:srgbClr val="FF0000"/>
                </a:solidFill>
              </a:rPr>
              <a:t>ых</a:t>
            </a:r>
            <a:r>
              <a:rPr lang="ru-RU" sz="1400" dirty="0" smtClean="0"/>
              <a:t> бурь никуда не скроешься.  Осенью глаза разбегаются </a:t>
            </a:r>
            <a:r>
              <a:rPr lang="ru-RU" sz="1400" u="sng" dirty="0" smtClean="0"/>
              <a:t>от</a:t>
            </a:r>
            <a:r>
              <a:rPr lang="ru-RU" sz="1400" dirty="0" smtClean="0"/>
              <a:t> богатств</a:t>
            </a:r>
            <a:r>
              <a:rPr lang="ru-RU" sz="1400" dirty="0" smtClean="0">
                <a:solidFill>
                  <a:srgbClr val="FF0000"/>
                </a:solidFill>
              </a:rPr>
              <a:t>а</a:t>
            </a:r>
            <a:r>
              <a:rPr lang="ru-RU" sz="1400" dirty="0" smtClean="0"/>
              <a:t> даров природы. Но уже в ноябре небо становится серым </a:t>
            </a:r>
            <a:r>
              <a:rPr lang="ru-RU" sz="1400" u="sng" dirty="0" smtClean="0"/>
              <a:t>из-за</a:t>
            </a:r>
            <a:r>
              <a:rPr lang="ru-RU" sz="1400" dirty="0" smtClean="0"/>
              <a:t> дождев</a:t>
            </a:r>
            <a:r>
              <a:rPr lang="ru-RU" sz="1400" dirty="0" smtClean="0">
                <a:solidFill>
                  <a:srgbClr val="FF0000"/>
                </a:solidFill>
              </a:rPr>
              <a:t>ых</a:t>
            </a:r>
            <a:r>
              <a:rPr lang="ru-RU" sz="1400" dirty="0" smtClean="0"/>
              <a:t> туч. Деревья и дома мокрые </a:t>
            </a:r>
            <a:r>
              <a:rPr lang="ru-RU" sz="1400" u="sng" dirty="0" smtClean="0"/>
              <a:t>от</a:t>
            </a:r>
            <a:r>
              <a:rPr lang="ru-RU" sz="1400" dirty="0" smtClean="0"/>
              <a:t> дождя.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2394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</a:t>
            </a:r>
            <a:r>
              <a:rPr lang="ru-RU" dirty="0"/>
              <a:t>8</a:t>
            </a:r>
            <a:r>
              <a:rPr lang="ru-RU" dirty="0" smtClean="0"/>
              <a:t>(стр.66)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3356610" cy="830997"/>
          </a:xfrm>
        </p:spPr>
        <p:txBody>
          <a:bodyPr/>
          <a:lstStyle/>
          <a:p>
            <a:r>
              <a:rPr lang="ru-RU" sz="1800" b="1" dirty="0" smtClean="0"/>
              <a:t>Таять от восторга </a:t>
            </a:r>
            <a:r>
              <a:rPr lang="ru-RU" dirty="0" smtClean="0"/>
              <a:t>– </a:t>
            </a:r>
            <a:r>
              <a:rPr lang="ru-RU" sz="1800" dirty="0"/>
              <a:t>восхищаться, ахать, </a:t>
            </a:r>
            <a:r>
              <a:rPr lang="ru-RU" sz="1800" dirty="0" smtClean="0"/>
              <a:t>быть </a:t>
            </a:r>
            <a:r>
              <a:rPr lang="ru-RU" sz="1800" dirty="0"/>
              <a:t>без ума, ахать от восхищения.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31849" y="2308225"/>
            <a:ext cx="4023598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89280"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сказать о цели действия и назначении предмета?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C:\Users\Маманя\AppData\Local\Microsoft\Windows\Temporary Internet Files\Content.Word\img89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4900" y="680345"/>
            <a:ext cx="1905000" cy="1627880"/>
          </a:xfrm>
          <a:prstGeom prst="round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5933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325347" cy="553998"/>
          </a:xfrm>
        </p:spPr>
        <p:txBody>
          <a:bodyPr/>
          <a:lstStyle/>
          <a:p>
            <a:pPr algn="ctr"/>
            <a:r>
              <a:rPr lang="ru-RU" sz="1800" dirty="0"/>
              <a:t>Интервью Анвара </a:t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15900" y="1021727"/>
            <a:ext cx="2865700" cy="1710392"/>
          </a:xfrm>
        </p:spPr>
        <p:txBody>
          <a:bodyPr/>
          <a:lstStyle/>
          <a:p>
            <a:r>
              <a:rPr lang="ru-RU" sz="1800" dirty="0"/>
              <a:t>-</a:t>
            </a:r>
            <a:r>
              <a:rPr lang="ru-RU" sz="1800" b="1" i="1" dirty="0"/>
              <a:t>Зачем</a:t>
            </a:r>
            <a:r>
              <a:rPr lang="ru-RU" sz="1800" dirty="0"/>
              <a:t> ты пьёшь молоко? </a:t>
            </a:r>
          </a:p>
          <a:p>
            <a:r>
              <a:rPr lang="ru-RU" sz="1800" dirty="0"/>
              <a:t>- Молоко очень полезно </a:t>
            </a:r>
            <a:r>
              <a:rPr lang="ru-RU" sz="1800" b="1" i="1" dirty="0"/>
              <a:t>для здоровья</a:t>
            </a:r>
            <a:r>
              <a:rPr lang="ru-RU" sz="1800" dirty="0"/>
              <a:t>! В нём много витаминов и кальция.</a:t>
            </a:r>
          </a:p>
          <a:p>
            <a:r>
              <a:rPr lang="ru-RU" sz="1800" dirty="0"/>
              <a:t> </a:t>
            </a:r>
          </a:p>
          <a:p>
            <a:endParaRPr lang="ru-RU" sz="1800" dirty="0"/>
          </a:p>
        </p:txBody>
      </p:sp>
      <p:pic>
        <p:nvPicPr>
          <p:cNvPr id="6" name="Объект 5" descr="D:\Маме\Учительская деятельность\школа\Учебник 6 класс\фото урок 17 цель\15.jpg"/>
          <p:cNvPicPr>
            <a:picLocks noGrp="1"/>
          </p:cNvPicPr>
          <p:nvPr>
            <p:ph sz="half" idx="3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81600" y="1021727"/>
            <a:ext cx="2395275" cy="1590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9625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15900" y="555625"/>
            <a:ext cx="5549900" cy="3323987"/>
          </a:xfrm>
        </p:spPr>
        <p:txBody>
          <a:bodyPr/>
          <a:lstStyle/>
          <a:p>
            <a:r>
              <a:rPr lang="ru-RU" b="1" dirty="0"/>
              <a:t>Научитесь говорить, для чего предназначены разные вещи, по образцу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   </a:t>
            </a:r>
            <a:r>
              <a:rPr lang="ru-RU" sz="1600" dirty="0" smtClean="0"/>
              <a:t>Казан </a:t>
            </a:r>
            <a:r>
              <a:rPr lang="ru-RU" sz="1600" dirty="0"/>
              <a:t>для плова, нож (хлеб), ложка (соус), фрукты (компот).</a:t>
            </a:r>
          </a:p>
          <a:p>
            <a:r>
              <a:rPr lang="ru-RU" sz="1600" dirty="0"/>
              <a:t>Альбом для рисования, бумага  (черчение), спицы (вязание).</a:t>
            </a:r>
          </a:p>
          <a:p>
            <a:r>
              <a:rPr lang="ru-RU" sz="1600" dirty="0"/>
              <a:t>Вешалка для одежды, полка (обувь), гель (посуда), приправа (курица).</a:t>
            </a:r>
          </a:p>
          <a:p>
            <a:r>
              <a:rPr lang="ru-RU" sz="1600" dirty="0"/>
              <a:t>Ваза – для цветов, сумка (продукты), ящик (инструменты), начинка (пирожки).</a:t>
            </a:r>
          </a:p>
          <a:p>
            <a:r>
              <a:rPr lang="ru-RU" sz="1600" dirty="0"/>
              <a:t>Шкаф для книг, пенал (ручки), сушилка (тарелки).</a:t>
            </a:r>
          </a:p>
          <a:p>
            <a:r>
              <a:rPr lang="ru-RU" sz="1600" dirty="0"/>
              <a:t>Фильм для детей, сувенир (друзья), торт (гости).</a:t>
            </a:r>
          </a:p>
          <a:p>
            <a:r>
              <a:rPr lang="ru-RU" sz="1600" dirty="0"/>
              <a:t> </a:t>
            </a:r>
          </a:p>
          <a:p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283543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Проверим!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39700" y="555625"/>
            <a:ext cx="5562600" cy="2954655"/>
          </a:xfrm>
        </p:spPr>
        <p:txBody>
          <a:bodyPr/>
          <a:lstStyle/>
          <a:p>
            <a:r>
              <a:rPr lang="ru-RU" sz="1600" dirty="0" smtClean="0"/>
              <a:t>   Казан </a:t>
            </a:r>
            <a:r>
              <a:rPr lang="ru-RU" sz="1600" dirty="0"/>
              <a:t>для плов</a:t>
            </a:r>
            <a:r>
              <a:rPr lang="ru-RU" sz="1600" dirty="0">
                <a:solidFill>
                  <a:srgbClr val="FF0000"/>
                </a:solidFill>
              </a:rPr>
              <a:t>а</a:t>
            </a:r>
            <a:r>
              <a:rPr lang="ru-RU" sz="1600" dirty="0"/>
              <a:t>, нож </a:t>
            </a:r>
            <a:r>
              <a:rPr lang="ru-RU" sz="1600" dirty="0" smtClean="0"/>
              <a:t>для хлеб</a:t>
            </a:r>
            <a:r>
              <a:rPr lang="ru-RU" sz="1600" dirty="0" smtClean="0">
                <a:solidFill>
                  <a:srgbClr val="FF0000"/>
                </a:solidFill>
              </a:rPr>
              <a:t>а</a:t>
            </a:r>
            <a:r>
              <a:rPr lang="ru-RU" sz="1600" dirty="0" smtClean="0"/>
              <a:t>, </a:t>
            </a:r>
            <a:r>
              <a:rPr lang="ru-RU" sz="1600" dirty="0"/>
              <a:t>ложка </a:t>
            </a:r>
            <a:r>
              <a:rPr lang="ru-RU" sz="1600" dirty="0" smtClean="0"/>
              <a:t>для соус</a:t>
            </a:r>
            <a:r>
              <a:rPr lang="ru-RU" sz="1600" dirty="0">
                <a:solidFill>
                  <a:srgbClr val="FF0000"/>
                </a:solidFill>
              </a:rPr>
              <a:t>а</a:t>
            </a:r>
            <a:r>
              <a:rPr lang="ru-RU" sz="1600" dirty="0" smtClean="0"/>
              <a:t>, </a:t>
            </a:r>
            <a:r>
              <a:rPr lang="ru-RU" sz="1600" dirty="0"/>
              <a:t>фрукты </a:t>
            </a:r>
            <a:r>
              <a:rPr lang="ru-RU" sz="1600" dirty="0" smtClean="0"/>
              <a:t>для компот</a:t>
            </a:r>
            <a:r>
              <a:rPr lang="ru-RU" sz="1600" dirty="0">
                <a:solidFill>
                  <a:srgbClr val="FF0000"/>
                </a:solidFill>
              </a:rPr>
              <a:t>а</a:t>
            </a:r>
            <a:r>
              <a:rPr lang="ru-RU" sz="1600" dirty="0" smtClean="0"/>
              <a:t>.</a:t>
            </a:r>
            <a:endParaRPr lang="ru-RU" sz="1600" dirty="0"/>
          </a:p>
          <a:p>
            <a:r>
              <a:rPr lang="ru-RU" sz="1600" dirty="0" smtClean="0"/>
              <a:t>   Альбом </a:t>
            </a:r>
            <a:r>
              <a:rPr lang="ru-RU" sz="1600" dirty="0"/>
              <a:t>для рисовани</a:t>
            </a:r>
            <a:r>
              <a:rPr lang="ru-RU" sz="1600" dirty="0">
                <a:solidFill>
                  <a:srgbClr val="FF0000"/>
                </a:solidFill>
              </a:rPr>
              <a:t>я</a:t>
            </a:r>
            <a:r>
              <a:rPr lang="ru-RU" sz="1600" dirty="0"/>
              <a:t>, бумага </a:t>
            </a:r>
            <a:r>
              <a:rPr lang="ru-RU" sz="1600" dirty="0" smtClean="0"/>
              <a:t>для черчени</a:t>
            </a:r>
            <a:r>
              <a:rPr lang="ru-RU" sz="1600" dirty="0" smtClean="0">
                <a:solidFill>
                  <a:srgbClr val="FF0000"/>
                </a:solidFill>
              </a:rPr>
              <a:t>я</a:t>
            </a:r>
            <a:r>
              <a:rPr lang="ru-RU" sz="1600" dirty="0" smtClean="0"/>
              <a:t>, </a:t>
            </a:r>
            <a:r>
              <a:rPr lang="ru-RU" sz="1600" dirty="0"/>
              <a:t>спицы </a:t>
            </a:r>
            <a:r>
              <a:rPr lang="ru-RU" sz="1600" dirty="0" smtClean="0"/>
              <a:t>для вязани</a:t>
            </a:r>
            <a:r>
              <a:rPr lang="ru-RU" sz="1600" dirty="0" smtClean="0">
                <a:solidFill>
                  <a:srgbClr val="FF0000"/>
                </a:solidFill>
              </a:rPr>
              <a:t>я</a:t>
            </a:r>
            <a:r>
              <a:rPr lang="ru-RU" sz="1600" dirty="0" smtClean="0"/>
              <a:t>.</a:t>
            </a:r>
            <a:endParaRPr lang="ru-RU" sz="1600" dirty="0"/>
          </a:p>
          <a:p>
            <a:r>
              <a:rPr lang="ru-RU" sz="1600" dirty="0" smtClean="0"/>
              <a:t>   Вешалка </a:t>
            </a:r>
            <a:r>
              <a:rPr lang="ru-RU" sz="1600" dirty="0"/>
              <a:t>для одежд</a:t>
            </a:r>
            <a:r>
              <a:rPr lang="ru-RU" sz="1600" dirty="0">
                <a:solidFill>
                  <a:srgbClr val="FF0000"/>
                </a:solidFill>
              </a:rPr>
              <a:t>ы</a:t>
            </a:r>
            <a:r>
              <a:rPr lang="ru-RU" sz="1600" dirty="0"/>
              <a:t>, полка </a:t>
            </a:r>
            <a:r>
              <a:rPr lang="ru-RU" sz="1600" dirty="0" smtClean="0"/>
              <a:t>для обув</a:t>
            </a:r>
            <a:r>
              <a:rPr lang="ru-RU" sz="1600" dirty="0" smtClean="0">
                <a:solidFill>
                  <a:srgbClr val="FF0000"/>
                </a:solidFill>
              </a:rPr>
              <a:t>и</a:t>
            </a:r>
            <a:r>
              <a:rPr lang="ru-RU" sz="1600" dirty="0" smtClean="0"/>
              <a:t>, </a:t>
            </a:r>
            <a:r>
              <a:rPr lang="ru-RU" sz="1600" dirty="0"/>
              <a:t>гель </a:t>
            </a:r>
            <a:r>
              <a:rPr lang="ru-RU" sz="1600" dirty="0" smtClean="0"/>
              <a:t>для посуд</a:t>
            </a:r>
            <a:r>
              <a:rPr lang="ru-RU" sz="1600" dirty="0" smtClean="0">
                <a:solidFill>
                  <a:srgbClr val="FF0000"/>
                </a:solidFill>
              </a:rPr>
              <a:t>ы</a:t>
            </a:r>
            <a:r>
              <a:rPr lang="ru-RU" sz="1600" dirty="0" smtClean="0"/>
              <a:t>, </a:t>
            </a:r>
            <a:r>
              <a:rPr lang="ru-RU" sz="1600" dirty="0"/>
              <a:t>приправа </a:t>
            </a:r>
            <a:r>
              <a:rPr lang="ru-RU" sz="1600" dirty="0" smtClean="0"/>
              <a:t>для куриц</a:t>
            </a:r>
            <a:r>
              <a:rPr lang="ru-RU" sz="1600" dirty="0" smtClean="0">
                <a:solidFill>
                  <a:srgbClr val="FF0000"/>
                </a:solidFill>
              </a:rPr>
              <a:t>ы</a:t>
            </a:r>
            <a:r>
              <a:rPr lang="ru-RU" sz="1600" dirty="0" smtClean="0"/>
              <a:t>.</a:t>
            </a:r>
            <a:endParaRPr lang="ru-RU" sz="1600" dirty="0"/>
          </a:p>
          <a:p>
            <a:r>
              <a:rPr lang="ru-RU" sz="1600" dirty="0" smtClean="0"/>
              <a:t>   Ваза </a:t>
            </a:r>
            <a:r>
              <a:rPr lang="ru-RU" sz="1600" dirty="0"/>
              <a:t>– для цвет</a:t>
            </a:r>
            <a:r>
              <a:rPr lang="ru-RU" sz="1600" dirty="0">
                <a:solidFill>
                  <a:srgbClr val="FF0000"/>
                </a:solidFill>
              </a:rPr>
              <a:t>ов</a:t>
            </a:r>
            <a:r>
              <a:rPr lang="ru-RU" sz="1600" dirty="0"/>
              <a:t>, сумка </a:t>
            </a:r>
            <a:r>
              <a:rPr lang="ru-RU" sz="1600" dirty="0" smtClean="0"/>
              <a:t>для продукт</a:t>
            </a:r>
            <a:r>
              <a:rPr lang="ru-RU" sz="1600" dirty="0" smtClean="0">
                <a:solidFill>
                  <a:srgbClr val="FF0000"/>
                </a:solidFill>
              </a:rPr>
              <a:t>ов</a:t>
            </a:r>
            <a:r>
              <a:rPr lang="ru-RU" sz="1600" dirty="0" smtClean="0"/>
              <a:t>, </a:t>
            </a:r>
            <a:r>
              <a:rPr lang="ru-RU" sz="1600" dirty="0"/>
              <a:t>ящик </a:t>
            </a:r>
            <a:r>
              <a:rPr lang="ru-RU" sz="1600" dirty="0" smtClean="0"/>
              <a:t>для инструмент</a:t>
            </a:r>
            <a:r>
              <a:rPr lang="ru-RU" sz="1600" dirty="0" smtClean="0">
                <a:solidFill>
                  <a:srgbClr val="FF0000"/>
                </a:solidFill>
              </a:rPr>
              <a:t>ов</a:t>
            </a:r>
            <a:r>
              <a:rPr lang="ru-RU" sz="1600" dirty="0" smtClean="0"/>
              <a:t>, </a:t>
            </a:r>
            <a:r>
              <a:rPr lang="ru-RU" sz="1600" dirty="0"/>
              <a:t>начинка </a:t>
            </a:r>
            <a:r>
              <a:rPr lang="ru-RU" sz="1600" dirty="0" smtClean="0"/>
              <a:t>для пирожк</a:t>
            </a:r>
            <a:r>
              <a:rPr lang="ru-RU" sz="1600" dirty="0" smtClean="0">
                <a:solidFill>
                  <a:srgbClr val="FF0000"/>
                </a:solidFill>
              </a:rPr>
              <a:t>ов</a:t>
            </a:r>
            <a:r>
              <a:rPr lang="ru-RU" sz="1600" dirty="0" smtClean="0"/>
              <a:t>.</a:t>
            </a:r>
            <a:endParaRPr lang="ru-RU" sz="1600" dirty="0"/>
          </a:p>
          <a:p>
            <a:r>
              <a:rPr lang="ru-RU" sz="1600" dirty="0" smtClean="0"/>
              <a:t>   Шкаф </a:t>
            </a:r>
            <a:r>
              <a:rPr lang="ru-RU" sz="1600" dirty="0"/>
              <a:t>для книг, пенал </a:t>
            </a:r>
            <a:r>
              <a:rPr lang="ru-RU" sz="1600" dirty="0" smtClean="0"/>
              <a:t>для ручек, </a:t>
            </a:r>
            <a:r>
              <a:rPr lang="ru-RU" sz="1600" dirty="0"/>
              <a:t>сушилка </a:t>
            </a:r>
            <a:r>
              <a:rPr lang="ru-RU" sz="1600" dirty="0" smtClean="0"/>
              <a:t>для тарелок.</a:t>
            </a:r>
            <a:endParaRPr lang="ru-RU" sz="1600" dirty="0"/>
          </a:p>
          <a:p>
            <a:r>
              <a:rPr lang="ru-RU" sz="1600" dirty="0" smtClean="0"/>
              <a:t>   Фильм </a:t>
            </a:r>
            <a:r>
              <a:rPr lang="ru-RU" sz="1600" dirty="0"/>
              <a:t>для дет</a:t>
            </a:r>
            <a:r>
              <a:rPr lang="ru-RU" sz="1600" dirty="0">
                <a:solidFill>
                  <a:srgbClr val="FF0000"/>
                </a:solidFill>
              </a:rPr>
              <a:t>ей</a:t>
            </a:r>
            <a:r>
              <a:rPr lang="ru-RU" sz="1600" dirty="0"/>
              <a:t>, сувенир </a:t>
            </a:r>
            <a:r>
              <a:rPr lang="ru-RU" sz="1600" dirty="0" smtClean="0"/>
              <a:t>для друз</a:t>
            </a:r>
            <a:r>
              <a:rPr lang="ru-RU" sz="1600" dirty="0" smtClean="0">
                <a:solidFill>
                  <a:srgbClr val="FF0000"/>
                </a:solidFill>
              </a:rPr>
              <a:t>ей</a:t>
            </a:r>
            <a:r>
              <a:rPr lang="ru-RU" sz="1600" dirty="0" smtClean="0"/>
              <a:t>, </a:t>
            </a:r>
            <a:r>
              <a:rPr lang="ru-RU" sz="1600" dirty="0"/>
              <a:t>торт </a:t>
            </a:r>
            <a:r>
              <a:rPr lang="ru-RU" sz="1600" dirty="0" smtClean="0"/>
              <a:t>для гост</a:t>
            </a:r>
            <a:r>
              <a:rPr lang="ru-RU" sz="1600" dirty="0" smtClean="0">
                <a:solidFill>
                  <a:srgbClr val="FF0000"/>
                </a:solidFill>
              </a:rPr>
              <a:t>ей</a:t>
            </a:r>
            <a:r>
              <a:rPr lang="ru-RU" sz="1600" dirty="0" smtClean="0"/>
              <a:t>.</a:t>
            </a:r>
            <a:endParaRPr lang="ru-RU" sz="1600" dirty="0"/>
          </a:p>
          <a:p>
            <a:r>
              <a:rPr lang="ru-RU" sz="1600" dirty="0"/>
              <a:t> </a:t>
            </a:r>
          </a:p>
          <a:p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290909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2905</TotalTime>
  <Words>1107</Words>
  <Application>Microsoft Office PowerPoint</Application>
  <PresentationFormat>Произвольный</PresentationFormat>
  <Paragraphs>130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Arial</vt:lpstr>
      <vt:lpstr>Calibri</vt:lpstr>
      <vt:lpstr>Times New Roman</vt:lpstr>
      <vt:lpstr>Office Theme</vt:lpstr>
      <vt:lpstr> Русский язык</vt:lpstr>
      <vt:lpstr>Сегодня на уроке мы</vt:lpstr>
      <vt:lpstr>Презентация PowerPoint</vt:lpstr>
      <vt:lpstr>Презентация PowerPoint</vt:lpstr>
      <vt:lpstr>Проверим упражнение 7(стр.73)</vt:lpstr>
      <vt:lpstr>Упражнение 8(стр.66)</vt:lpstr>
      <vt:lpstr>Интервью Анвара  </vt:lpstr>
      <vt:lpstr>Упражнение 1</vt:lpstr>
      <vt:lpstr>Проверим!</vt:lpstr>
      <vt:lpstr>Как сказать о цели действия?</vt:lpstr>
      <vt:lpstr>Упражнение 2</vt:lpstr>
      <vt:lpstr>Упражнение 2</vt:lpstr>
      <vt:lpstr>Упражнение 3 </vt:lpstr>
      <vt:lpstr>Упражнение 3 </vt:lpstr>
      <vt:lpstr>Упражнение 4 </vt:lpstr>
      <vt:lpstr>Упражнение 4 </vt:lpstr>
      <vt:lpstr>Упражнение 4 </vt:lpstr>
      <vt:lpstr>Упражнение 5 </vt:lpstr>
      <vt:lpstr>Упражнение 5 </vt:lpstr>
      <vt:lpstr>Упражнение 6 </vt:lpstr>
      <vt:lpstr>Упражнение 6 </vt:lpstr>
      <vt:lpstr>Упражнение 6 </vt:lpstr>
      <vt:lpstr>Упражнение 7</vt:lpstr>
      <vt:lpstr>    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cp:lastModifiedBy>Пользователь</cp:lastModifiedBy>
  <cp:revision>184</cp:revision>
  <dcterms:created xsi:type="dcterms:W3CDTF">2020-04-13T08:06:06Z</dcterms:created>
  <dcterms:modified xsi:type="dcterms:W3CDTF">2021-01-04T09:52:40Z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