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6" r:id="rId2"/>
    <p:sldId id="432" r:id="rId3"/>
    <p:sldId id="528" r:id="rId4"/>
    <p:sldId id="561" r:id="rId5"/>
    <p:sldId id="573" r:id="rId6"/>
    <p:sldId id="574" r:id="rId7"/>
    <p:sldId id="575" r:id="rId8"/>
    <p:sldId id="576" r:id="rId9"/>
    <p:sldId id="562" r:id="rId10"/>
    <p:sldId id="568" r:id="rId11"/>
    <p:sldId id="560" r:id="rId12"/>
    <p:sldId id="563" r:id="rId13"/>
    <p:sldId id="577" r:id="rId14"/>
    <p:sldId id="564" r:id="rId15"/>
    <p:sldId id="565" r:id="rId16"/>
    <p:sldId id="578" r:id="rId17"/>
    <p:sldId id="579" r:id="rId18"/>
    <p:sldId id="580" r:id="rId19"/>
    <p:sldId id="581" r:id="rId20"/>
    <p:sldId id="582" r:id="rId21"/>
    <p:sldId id="583" r:id="rId22"/>
    <p:sldId id="567" r:id="rId23"/>
    <p:sldId id="570" r:id="rId24"/>
    <p:sldId id="569" r:id="rId25"/>
    <p:sldId id="572" r:id="rId26"/>
    <p:sldId id="584" r:id="rId27"/>
    <p:sldId id="503" r:id="rId28"/>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p:cViewPr varScale="1">
        <p:scale>
          <a:sx n="136" d="100"/>
          <a:sy n="136" d="100"/>
        </p:scale>
        <p:origin x="64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19E16E61-EEBF-449A-A58D-8D6DCDCACF84}" type="datetimeFigureOut">
              <a:rPr lang="ru-RU" smtClean="0"/>
              <a:t>22.01.2021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89097E1B-5357-4524-B5C4-778DC9B50E52}" type="slidenum">
              <a:rPr lang="ru-RU" smtClean="0"/>
              <a:t>‹#›</a:t>
            </a:fld>
            <a:endParaRPr lang="ru-RU"/>
          </a:p>
        </p:txBody>
      </p:sp>
    </p:spTree>
    <p:extLst>
      <p:ext uri="{BB962C8B-B14F-4D97-AF65-F5344CB8AC3E}">
        <p14:creationId xmlns:p14="http://schemas.microsoft.com/office/powerpoint/2010/main" val="247919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33" y="2328"/>
            <a:ext cx="5757267" cy="1020581"/>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a:p>
        </p:txBody>
      </p:sp>
      <p:sp>
        <p:nvSpPr>
          <p:cNvPr id="3" name="object 3"/>
          <p:cNvSpPr txBox="1">
            <a:spLocks noGrp="1"/>
          </p:cNvSpPr>
          <p:nvPr>
            <p:ph type="title"/>
          </p:nvPr>
        </p:nvSpPr>
        <p:spPr>
          <a:xfrm>
            <a:off x="968755" y="228029"/>
            <a:ext cx="3361945" cy="537640"/>
          </a:xfrm>
          <a:prstGeom prst="rect">
            <a:avLst/>
          </a:prstGeom>
        </p:spPr>
        <p:txBody>
          <a:bodyPr vert="horz" wrap="square" lIns="0" tIns="14597" rIns="0" bIns="0" rtlCol="0" anchor="ctr">
            <a:spAutoFit/>
          </a:bodyPr>
          <a:lstStyle/>
          <a:p>
            <a:pPr marL="12693" algn="ctr">
              <a:spcBef>
                <a:spcPts val="114"/>
              </a:spcBef>
            </a:pPr>
            <a:r>
              <a:rPr lang="ru-RU" sz="3398" spc="-5" dirty="0" smtClean="0">
                <a:latin typeface="Arial" panose="020B0604020202020204" pitchFamily="34" charset="0"/>
                <a:cs typeface="Arial" panose="020B0604020202020204" pitchFamily="34" charset="0"/>
              </a:rPr>
              <a:t> </a:t>
            </a:r>
            <a:r>
              <a:rPr sz="3398" spc="-5" dirty="0" err="1" smtClean="0">
                <a:latin typeface="Arial" panose="020B0604020202020204" pitchFamily="34" charset="0"/>
                <a:cs typeface="Arial" panose="020B0604020202020204" pitchFamily="34" charset="0"/>
              </a:rPr>
              <a:t>Русский</a:t>
            </a:r>
            <a:r>
              <a:rPr sz="3398" spc="-55" dirty="0" smtClean="0">
                <a:latin typeface="Arial" panose="020B0604020202020204" pitchFamily="34" charset="0"/>
                <a:cs typeface="Arial" panose="020B0604020202020204" pitchFamily="34" charset="0"/>
              </a:rPr>
              <a:t> </a:t>
            </a:r>
            <a:r>
              <a:rPr sz="3398" spc="10" dirty="0">
                <a:latin typeface="Arial" panose="020B0604020202020204" pitchFamily="34" charset="0"/>
                <a:cs typeface="Arial" panose="020B0604020202020204" pitchFamily="34" charset="0"/>
              </a:rPr>
              <a:t>язык</a:t>
            </a:r>
            <a:endParaRPr sz="3398" dirty="0">
              <a:latin typeface="Arial" panose="020B0604020202020204" pitchFamily="34" charset="0"/>
              <a:cs typeface="Arial" panose="020B0604020202020204" pitchFamily="34" charset="0"/>
            </a:endParaRPr>
          </a:p>
        </p:txBody>
      </p:sp>
      <p:sp>
        <p:nvSpPr>
          <p:cNvPr id="4" name="object 4"/>
          <p:cNvSpPr txBox="1"/>
          <p:nvPr/>
        </p:nvSpPr>
        <p:spPr>
          <a:xfrm>
            <a:off x="813361" y="1326544"/>
            <a:ext cx="2755339" cy="1491427"/>
          </a:xfrm>
          <a:prstGeom prst="rect">
            <a:avLst/>
          </a:prstGeom>
        </p:spPr>
        <p:txBody>
          <a:bodyPr vert="horz" wrap="square" lIns="0" tIns="13963" rIns="0" bIns="0" rtlCol="0">
            <a:spAutoFit/>
          </a:bodyPr>
          <a:lstStyle/>
          <a:p>
            <a:pPr algn="ctr"/>
            <a:r>
              <a:rPr lang="ru-RU" sz="2400" b="1" dirty="0" smtClean="0">
                <a:solidFill>
                  <a:schemeClr val="accent1">
                    <a:lumMod val="75000"/>
                  </a:schemeClr>
                </a:solidFill>
                <a:latin typeface="Arial" panose="020B0604020202020204" pitchFamily="34" charset="0"/>
                <a:cs typeface="Arial" panose="020B0604020202020204" pitchFamily="34" charset="0"/>
              </a:rPr>
              <a:t>Как обозначить </a:t>
            </a:r>
          </a:p>
          <a:p>
            <a:pPr algn="ctr"/>
            <a:r>
              <a:rPr lang="ru-RU" sz="2400" b="1" dirty="0" smtClean="0">
                <a:solidFill>
                  <a:schemeClr val="accent1">
                    <a:lumMod val="75000"/>
                  </a:schemeClr>
                </a:solidFill>
                <a:latin typeface="Arial" panose="020B0604020202020204" pitchFamily="34" charset="0"/>
                <a:cs typeface="Arial" panose="020B0604020202020204" pitchFamily="34" charset="0"/>
              </a:rPr>
              <a:t>точную меру?</a:t>
            </a:r>
          </a:p>
          <a:p>
            <a:pPr algn="ctr"/>
            <a:endParaRPr lang="ru-RU" sz="2400" b="1" dirty="0" smtClean="0">
              <a:solidFill>
                <a:schemeClr val="accent1">
                  <a:lumMod val="75000"/>
                </a:schemeClr>
              </a:solidFill>
              <a:latin typeface="Arial" panose="020B0604020202020204" pitchFamily="34" charset="0"/>
              <a:cs typeface="Arial" panose="020B0604020202020204" pitchFamily="34" charset="0"/>
            </a:endParaRPr>
          </a:p>
          <a:p>
            <a:pPr algn="ctr"/>
            <a:r>
              <a:rPr lang="ru-RU" sz="2400" b="1" dirty="0" smtClean="0">
                <a:solidFill>
                  <a:schemeClr val="accent1">
                    <a:lumMod val="75000"/>
                  </a:schemeClr>
                </a:solidFill>
                <a:latin typeface="Arial" panose="020B0604020202020204" pitchFamily="34" charset="0"/>
                <a:cs typeface="Arial" panose="020B0604020202020204" pitchFamily="34" charset="0"/>
              </a:rPr>
              <a:t>(урок 2)</a:t>
            </a:r>
          </a:p>
        </p:txBody>
      </p:sp>
      <p:sp>
        <p:nvSpPr>
          <p:cNvPr id="5" name="object 5"/>
          <p:cNvSpPr/>
          <p:nvPr/>
        </p:nvSpPr>
        <p:spPr>
          <a:xfrm>
            <a:off x="316362" y="1326544"/>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864100" y="249697"/>
            <a:ext cx="245692" cy="385354"/>
          </a:xfrm>
          <a:prstGeom prst="rect">
            <a:avLst/>
          </a:prstGeom>
        </p:spPr>
        <p:txBody>
          <a:bodyPr vert="horz" wrap="square" lIns="0" tIns="15867" rIns="0" bIns="0" rtlCol="0">
            <a:spAutoFit/>
          </a:bodyPr>
          <a:lstStyle/>
          <a:p>
            <a:pPr algn="ctr">
              <a:spcBef>
                <a:spcPts val="125"/>
              </a:spcBef>
            </a:pPr>
            <a:r>
              <a:rPr lang="ru-RU" sz="2400" b="1" spc="10" dirty="0">
                <a:solidFill>
                  <a:srgbClr val="FFFFFF"/>
                </a:solidFill>
                <a:latin typeface="Arial"/>
                <a:cs typeface="Arial"/>
              </a:rPr>
              <a:t>6</a:t>
            </a:r>
            <a:endParaRPr sz="2400" dirty="0">
              <a:latin typeface="Arial"/>
              <a:cs typeface="Arial"/>
            </a:endParaRPr>
          </a:p>
        </p:txBody>
      </p:sp>
      <p:sp>
        <p:nvSpPr>
          <p:cNvPr id="14" name="object 14"/>
          <p:cNvSpPr txBox="1"/>
          <p:nvPr/>
        </p:nvSpPr>
        <p:spPr>
          <a:xfrm>
            <a:off x="4701110" y="556605"/>
            <a:ext cx="589811" cy="227620"/>
          </a:xfrm>
          <a:prstGeom prst="rect">
            <a:avLst/>
          </a:prstGeom>
        </p:spPr>
        <p:txBody>
          <a:bodyPr vert="horz" wrap="square" lIns="0" tIns="12059" rIns="0" bIns="0" rtlCol="0">
            <a:spAutoFit/>
          </a:bodyPr>
          <a:lstStyle/>
          <a:p>
            <a:pPr algn="ctr">
              <a:spcBef>
                <a:spcPts val="95"/>
              </a:spcBef>
            </a:pPr>
            <a:r>
              <a:rPr sz="1400" b="1" spc="5" dirty="0">
                <a:solidFill>
                  <a:srgbClr val="FFFFFF"/>
                </a:solidFill>
                <a:latin typeface="Arial"/>
                <a:cs typeface="Arial"/>
              </a:rPr>
              <a:t>к</a:t>
            </a:r>
            <a:r>
              <a:rPr sz="1400" b="1" spc="-5" dirty="0">
                <a:solidFill>
                  <a:srgbClr val="FFFFFF"/>
                </a:solidFill>
                <a:latin typeface="Arial"/>
                <a:cs typeface="Arial"/>
              </a:rPr>
              <a:t>ласс</a:t>
            </a:r>
            <a:endParaRPr sz="1400" b="1" dirty="0">
              <a:latin typeface="Arial"/>
              <a:cs typeface="Arial"/>
            </a:endParaRPr>
          </a:p>
        </p:txBody>
      </p:sp>
      <p:grpSp>
        <p:nvGrpSpPr>
          <p:cNvPr id="15" name="object 15"/>
          <p:cNvGrpSpPr/>
          <p:nvPr/>
        </p:nvGrpSpPr>
        <p:grpSpPr>
          <a:xfrm>
            <a:off x="347773" y="289663"/>
            <a:ext cx="467131" cy="466497"/>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1799"/>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1799"/>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1799"/>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1799"/>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1799"/>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1799"/>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1799"/>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1799"/>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1799"/>
            </a:p>
          </p:txBody>
        </p:sp>
      </p:grpSp>
      <p:sp>
        <p:nvSpPr>
          <p:cNvPr id="27" name="object 5"/>
          <p:cNvSpPr/>
          <p:nvPr/>
        </p:nvSpPr>
        <p:spPr>
          <a:xfrm>
            <a:off x="320893" y="2079625"/>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sz="1799" dirty="0">
              <a:latin typeface="Arial" panose="020B0604020202020204" pitchFamily="34" charset="0"/>
              <a:cs typeface="Arial" panose="020B0604020202020204" pitchFamily="34" charset="0"/>
            </a:endParaRPr>
          </a:p>
        </p:txBody>
      </p:sp>
      <p:pic>
        <p:nvPicPr>
          <p:cNvPr id="1028" name="Picture 4" descr="Самса уйгурская - пошаговый рецепт с фото на Повар.р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035" y="1473978"/>
            <a:ext cx="1871935" cy="119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86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9</a:t>
            </a:r>
            <a:endParaRPr lang="ru-RU" dirty="0"/>
          </a:p>
        </p:txBody>
      </p:sp>
      <p:sp>
        <p:nvSpPr>
          <p:cNvPr id="3" name="Объект 2"/>
          <p:cNvSpPr>
            <a:spLocks noGrp="1"/>
          </p:cNvSpPr>
          <p:nvPr>
            <p:ph sz="half" idx="2"/>
          </p:nvPr>
        </p:nvSpPr>
        <p:spPr>
          <a:xfrm>
            <a:off x="224552" y="631825"/>
            <a:ext cx="5172948" cy="2154436"/>
          </a:xfrm>
        </p:spPr>
        <p:txBody>
          <a:bodyPr/>
          <a:lstStyle/>
          <a:p>
            <a:r>
              <a:rPr lang="ru-RU" b="1" dirty="0"/>
              <a:t>Научитесь называть кулинарные меры.</a:t>
            </a:r>
          </a:p>
          <a:p>
            <a:r>
              <a:rPr lang="ru-RU" sz="1600" dirty="0"/>
              <a:t>Один стакан горячего </a:t>
            </a:r>
            <a:r>
              <a:rPr lang="ru-RU" sz="1600" dirty="0" smtClean="0"/>
              <a:t>молока, один стакан холодного кефира, два стакана морковного сока.</a:t>
            </a:r>
            <a:endParaRPr lang="ru-RU" sz="1600" dirty="0"/>
          </a:p>
          <a:p>
            <a:r>
              <a:rPr lang="ru-RU" sz="1600" dirty="0"/>
              <a:t>Три ложки свежей </a:t>
            </a:r>
            <a:r>
              <a:rPr lang="ru-RU" sz="1600" dirty="0" smtClean="0"/>
              <a:t>сметаны, кружку чистой воды, </a:t>
            </a:r>
            <a:r>
              <a:rPr lang="ru-RU" sz="1600" dirty="0" err="1" smtClean="0"/>
              <a:t>пол-банки</a:t>
            </a:r>
            <a:r>
              <a:rPr lang="ru-RU" sz="1600" dirty="0" smtClean="0"/>
              <a:t> томатной пасты.</a:t>
            </a:r>
            <a:endParaRPr lang="ru-RU" sz="1600" dirty="0"/>
          </a:p>
          <a:p>
            <a:r>
              <a:rPr lang="ru-RU" sz="1600" dirty="0"/>
              <a:t>Пять ломтиков </a:t>
            </a:r>
            <a:r>
              <a:rPr lang="ru-RU" sz="1600" dirty="0" smtClean="0"/>
              <a:t>лимона, четыре ломтика сыра,  семь долек яблока, два ломтя арбуз</a:t>
            </a:r>
            <a:r>
              <a:rPr lang="ru-RU" sz="1600" dirty="0"/>
              <a:t>а</a:t>
            </a:r>
            <a:r>
              <a:rPr lang="ru-RU" sz="1600" dirty="0" smtClean="0"/>
              <a:t>.</a:t>
            </a:r>
            <a:endParaRPr lang="ru-RU" sz="1600" dirty="0"/>
          </a:p>
          <a:p>
            <a:r>
              <a:rPr lang="ru-RU" sz="1600" dirty="0"/>
              <a:t>Десять капель </a:t>
            </a:r>
            <a:r>
              <a:rPr lang="ru-RU" sz="1600" dirty="0" smtClean="0"/>
              <a:t>уксуса, пятнадцать капель лекарства.</a:t>
            </a:r>
            <a:endParaRPr lang="ru-RU" sz="1600" dirty="0"/>
          </a:p>
          <a:p>
            <a:endParaRPr lang="ru-RU" sz="1600" dirty="0"/>
          </a:p>
        </p:txBody>
      </p:sp>
    </p:spTree>
    <p:extLst>
      <p:ext uri="{BB962C8B-B14F-4D97-AF65-F5344CB8AC3E}">
        <p14:creationId xmlns:p14="http://schemas.microsoft.com/office/powerpoint/2010/main" val="353711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Словарная работа</a:t>
            </a:r>
            <a:endParaRPr lang="ru-RU" dirty="0"/>
          </a:p>
        </p:txBody>
      </p:sp>
      <p:sp>
        <p:nvSpPr>
          <p:cNvPr id="3" name="Объект 2"/>
          <p:cNvSpPr>
            <a:spLocks noGrp="1"/>
          </p:cNvSpPr>
          <p:nvPr>
            <p:ph sz="half" idx="2"/>
          </p:nvPr>
        </p:nvSpPr>
        <p:spPr>
          <a:xfrm>
            <a:off x="222250" y="746315"/>
            <a:ext cx="2746376" cy="276999"/>
          </a:xfrm>
        </p:spPr>
        <p:txBody>
          <a:bodyPr/>
          <a:lstStyle/>
          <a:p>
            <a:r>
              <a:rPr lang="ru-RU" sz="1800" dirty="0" smtClean="0"/>
              <a:t>   </a:t>
            </a:r>
            <a:endParaRPr lang="ru-RU" sz="1800" dirty="0"/>
          </a:p>
        </p:txBody>
      </p:sp>
      <p:sp>
        <p:nvSpPr>
          <p:cNvPr id="4" name="Объект 3"/>
          <p:cNvSpPr>
            <a:spLocks noGrp="1"/>
          </p:cNvSpPr>
          <p:nvPr>
            <p:ph sz="half" idx="3"/>
          </p:nvPr>
        </p:nvSpPr>
        <p:spPr/>
        <p:txBody>
          <a:bodyPr/>
          <a:lstStyle/>
          <a:p>
            <a:endParaRPr lang="ru-RU" dirty="0"/>
          </a:p>
        </p:txBody>
      </p:sp>
      <p:sp>
        <p:nvSpPr>
          <p:cNvPr id="6" name="Скругленный прямоугольник 5"/>
          <p:cNvSpPr/>
          <p:nvPr/>
        </p:nvSpPr>
        <p:spPr>
          <a:xfrm>
            <a:off x="2972819" y="703876"/>
            <a:ext cx="2557474" cy="2226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solidFill>
                  <a:schemeClr val="tx1"/>
                </a:solidFill>
              </a:rPr>
              <a:t> </a:t>
            </a:r>
            <a:endParaRPr lang="ru-RU" dirty="0">
              <a:solidFill>
                <a:srgbClr val="FF0000"/>
              </a:solidFill>
            </a:endParaRPr>
          </a:p>
        </p:txBody>
      </p:sp>
      <p:sp>
        <p:nvSpPr>
          <p:cNvPr id="7" name="TextBox 12"/>
          <p:cNvSpPr txBox="1"/>
          <p:nvPr/>
        </p:nvSpPr>
        <p:spPr>
          <a:xfrm>
            <a:off x="2916604" y="827872"/>
            <a:ext cx="2338398" cy="203132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dirty="0" smtClean="0"/>
              <a:t>кусок – </a:t>
            </a:r>
            <a:r>
              <a:rPr lang="en-US" i="1" dirty="0" err="1" smtClean="0"/>
              <a:t>bo</a:t>
            </a:r>
            <a:r>
              <a:rPr lang="uz-Latn-UZ" i="1" dirty="0" smtClean="0"/>
              <a:t>‘</a:t>
            </a:r>
            <a:r>
              <a:rPr lang="en-US" i="1" dirty="0" err="1" smtClean="0"/>
              <a:t>lak</a:t>
            </a:r>
            <a:r>
              <a:rPr lang="en-US" i="1" dirty="0" smtClean="0"/>
              <a:t>, </a:t>
            </a:r>
            <a:r>
              <a:rPr lang="en-US" i="1" dirty="0" err="1" smtClean="0"/>
              <a:t>parcha</a:t>
            </a:r>
            <a:endParaRPr lang="ru-RU" i="1" dirty="0" smtClean="0"/>
          </a:p>
          <a:p>
            <a:pPr algn="ctr"/>
            <a:r>
              <a:rPr lang="ru-RU" dirty="0" smtClean="0"/>
              <a:t>половина - </a:t>
            </a:r>
            <a:r>
              <a:rPr lang="en-US" i="1" dirty="0" err="1" smtClean="0"/>
              <a:t>yarim</a:t>
            </a:r>
            <a:endParaRPr lang="ru-RU" i="1" dirty="0" smtClean="0"/>
          </a:p>
          <a:p>
            <a:pPr algn="ctr"/>
            <a:r>
              <a:rPr lang="ru-RU" dirty="0" smtClean="0"/>
              <a:t>четверть</a:t>
            </a:r>
            <a:r>
              <a:rPr lang="en-US" dirty="0" smtClean="0"/>
              <a:t> - </a:t>
            </a:r>
            <a:r>
              <a:rPr lang="en-US" dirty="0" err="1" smtClean="0"/>
              <a:t>chorak</a:t>
            </a:r>
            <a:endParaRPr lang="ru-RU" dirty="0" smtClean="0"/>
          </a:p>
          <a:p>
            <a:pPr algn="ctr"/>
            <a:r>
              <a:rPr lang="ru-RU" dirty="0" smtClean="0"/>
              <a:t>ломтик- </a:t>
            </a:r>
            <a:r>
              <a:rPr lang="en-US" i="1" dirty="0" err="1" smtClean="0"/>
              <a:t>pallacha</a:t>
            </a:r>
            <a:endParaRPr lang="ru-RU" i="1" dirty="0" smtClean="0"/>
          </a:p>
          <a:p>
            <a:pPr algn="ctr"/>
            <a:r>
              <a:rPr lang="ru-RU" dirty="0" smtClean="0"/>
              <a:t>горсть (ж.род) - </a:t>
            </a:r>
            <a:r>
              <a:rPr lang="en-US" i="1" dirty="0" err="1" smtClean="0"/>
              <a:t>siqim</a:t>
            </a:r>
            <a:endParaRPr lang="ru-RU" i="1" dirty="0" smtClean="0"/>
          </a:p>
          <a:p>
            <a:pPr algn="ctr"/>
            <a:r>
              <a:rPr lang="ru-RU" dirty="0" smtClean="0"/>
              <a:t>щепотка - </a:t>
            </a:r>
            <a:r>
              <a:rPr lang="en-US" i="1" dirty="0" err="1" smtClean="0"/>
              <a:t>bir</a:t>
            </a:r>
            <a:r>
              <a:rPr lang="en-US" i="1" dirty="0" smtClean="0"/>
              <a:t> </a:t>
            </a:r>
            <a:r>
              <a:rPr lang="en-US" i="1" dirty="0" err="1" smtClean="0"/>
              <a:t>chimdim</a:t>
            </a:r>
            <a:endParaRPr lang="ru-RU" i="1" dirty="0" smtClean="0"/>
          </a:p>
          <a:p>
            <a:pPr algn="ctr"/>
            <a:r>
              <a:rPr lang="ru-RU" dirty="0" smtClean="0"/>
              <a:t>капля – </a:t>
            </a:r>
            <a:r>
              <a:rPr lang="en-US" dirty="0" err="1" smtClean="0"/>
              <a:t>tomchi</a:t>
            </a:r>
            <a:endParaRPr lang="ru-RU" dirty="0" smtClean="0"/>
          </a:p>
        </p:txBody>
      </p:sp>
      <p:pic>
        <p:nvPicPr>
          <p:cNvPr id="2050" name="Picture 2" descr="Половина зеленого плодоовощ яблока Стоковое Фото - изображение  насчитывающей зеленого, половина: 1140078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004" y="653142"/>
            <a:ext cx="1084096" cy="1084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Ломтик хлеба | Премиум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892" y="665553"/>
            <a:ext cx="1050275" cy="14596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Ломоть свежего арбуза стоковое фото. изображение насчитывающей арбуза -  519570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41" y="1717084"/>
            <a:ext cx="1147445" cy="1002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Белорусский хлеб &quot;Нестерка&quot; бездрожжевой 500 г. четвертинка Витебскхлебпром  - купить с доставкой на дом по Москв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0207" y="2043905"/>
            <a:ext cx="817571" cy="64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5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Упражнение </a:t>
            </a:r>
            <a:r>
              <a:rPr lang="en-US" dirty="0" smtClean="0"/>
              <a:t>11</a:t>
            </a:r>
            <a:endParaRPr lang="ru-RU" dirty="0"/>
          </a:p>
        </p:txBody>
      </p:sp>
      <p:sp>
        <p:nvSpPr>
          <p:cNvPr id="3" name="Объект 2"/>
          <p:cNvSpPr>
            <a:spLocks noGrp="1"/>
          </p:cNvSpPr>
          <p:nvPr>
            <p:ph sz="half" idx="2"/>
          </p:nvPr>
        </p:nvSpPr>
        <p:spPr>
          <a:xfrm>
            <a:off x="288290" y="1000919"/>
            <a:ext cx="2508123" cy="307777"/>
          </a:xfrm>
        </p:spPr>
        <p:txBody>
          <a:bodyPr/>
          <a:lstStyle/>
          <a:p>
            <a:r>
              <a:rPr lang="ru-RU" sz="2000" dirty="0" smtClean="0"/>
              <a:t>   </a:t>
            </a:r>
            <a:endParaRPr lang="ru-RU" sz="2000" dirty="0"/>
          </a:p>
        </p:txBody>
      </p:sp>
      <p:sp>
        <p:nvSpPr>
          <p:cNvPr id="4" name="Объект 3"/>
          <p:cNvSpPr>
            <a:spLocks noGrp="1"/>
          </p:cNvSpPr>
          <p:nvPr>
            <p:ph sz="half" idx="3"/>
          </p:nvPr>
        </p:nvSpPr>
        <p:spPr>
          <a:xfrm>
            <a:off x="139700" y="555626"/>
            <a:ext cx="4191000" cy="2590800"/>
          </a:xfrm>
        </p:spPr>
        <p:txBody>
          <a:bodyPr/>
          <a:lstStyle/>
          <a:p>
            <a:r>
              <a:rPr lang="ru-RU" b="1" dirty="0" smtClean="0"/>
              <a:t>Прочитайте текст, правильно называя числительные.</a:t>
            </a:r>
            <a:endParaRPr lang="uz-Latn-UZ" b="1" dirty="0" smtClean="0"/>
          </a:p>
          <a:p>
            <a:r>
              <a:rPr lang="ru-RU" dirty="0" smtClean="0"/>
              <a:t> </a:t>
            </a:r>
            <a:r>
              <a:rPr lang="uz-Latn-UZ" dirty="0" smtClean="0"/>
              <a:t>  </a:t>
            </a:r>
            <a:r>
              <a:rPr lang="ru-RU" sz="1400" dirty="0" smtClean="0">
                <a:latin typeface="Arial" panose="020B0604020202020204" pitchFamily="34" charset="0"/>
                <a:ea typeface="Calibri" panose="020F0502020204030204" pitchFamily="34" charset="0"/>
                <a:cs typeface="Arial" panose="020B0604020202020204" pitchFamily="34" charset="0"/>
              </a:rPr>
              <a:t>Один стакан вмещает 140–175 г пшеничной муки, 180–220 г сахарного песка, 190–230 г </a:t>
            </a:r>
            <a:r>
              <a:rPr lang="ru-RU" sz="1600" dirty="0" smtClean="0">
                <a:latin typeface="Arial" panose="020B0604020202020204" pitchFamily="34" charset="0"/>
                <a:ea typeface="Calibri" panose="020F0502020204030204" pitchFamily="34" charset="0"/>
                <a:cs typeface="Arial" panose="020B0604020202020204" pitchFamily="34" charset="0"/>
              </a:rPr>
              <a:t>растительного</a:t>
            </a:r>
            <a:r>
              <a:rPr lang="uz-Latn-UZ" sz="1600" dirty="0" smtClean="0">
                <a:latin typeface="Arial" panose="020B0604020202020204" pitchFamily="34" charset="0"/>
                <a:ea typeface="Calibri" panose="020F0502020204030204" pitchFamily="34" charset="0"/>
                <a:cs typeface="Arial" panose="020B0604020202020204" pitchFamily="34" charset="0"/>
              </a:rPr>
              <a:t>  </a:t>
            </a:r>
            <a:r>
              <a:rPr lang="ru-RU" sz="1600" dirty="0" smtClean="0">
                <a:latin typeface="Arial" panose="020B0604020202020204" pitchFamily="34" charset="0"/>
                <a:ea typeface="Calibri" panose="020F0502020204030204" pitchFamily="34" charset="0"/>
                <a:cs typeface="Arial" panose="020B0604020202020204" pitchFamily="34" charset="0"/>
              </a:rPr>
              <a:t> </a:t>
            </a:r>
            <a:r>
              <a:rPr lang="ru-RU" sz="1400" dirty="0" smtClean="0"/>
              <a:t>масла. В стакан можно насыпать 170–210 г гречки, 150–200 г манной крупы, 190–230 г риса, гороха, фасоли, пшена или перловки. В стакан поместятся 130–140 г толчёных орехов, 265–325 г мёда, 210–250 г сметаны, 250–300 г томатной пасты и 100–125 г молотых сухарей.</a:t>
            </a:r>
          </a:p>
          <a:p>
            <a:endParaRPr lang="ru-RU" dirty="0"/>
          </a:p>
        </p:txBody>
      </p:sp>
      <p:pic>
        <p:nvPicPr>
          <p:cNvPr id="7170" name="Picture 2" descr="Мерный стакан, 1 л / Мерный кувшин FORTUNO 13867058 в интернет-магазине  Wildberri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73" t="13113" r="5442" b="13241"/>
          <a:stretch/>
        </p:blipFill>
        <p:spPr bwMode="auto">
          <a:xfrm>
            <a:off x="4178300" y="708025"/>
            <a:ext cx="1425646"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34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Итальянский соус с кедровыми и грецкими орехами «сальса ди ночи». - Хозяева  дома"/>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00752" y="754004"/>
            <a:ext cx="1461013" cy="12652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пасаемся от болезней с помощью грецкого ореха | Аптека без таблеток |  Яндекс Дзен"/>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21" t="32653"/>
          <a:stretch/>
        </p:blipFill>
        <p:spPr bwMode="auto">
          <a:xfrm>
            <a:off x="551732" y="2287285"/>
            <a:ext cx="959051" cy="64132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Фасоль | Продукты | Рецепты | ONLINE.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2265" y="754004"/>
            <a:ext cx="1775036" cy="130651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орта фасоли с фото и названием. Описание сорто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96877" y="2240441"/>
            <a:ext cx="1025812" cy="7350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фото перловой крупы"/>
          <p:cNvPicPr>
            <a:picLocks noGrp="1" noChangeAspect="1" noChangeArrowheads="1"/>
          </p:cNvPicPr>
          <p:nvPr>
            <p:ph sz="half" idx="3"/>
          </p:nvPr>
        </p:nvPicPr>
        <p:blipFill>
          <a:blip r:embed="rId6" cstate="print">
            <a:extLst>
              <a:ext uri="{28A0092B-C50C-407E-A947-70E740481C1C}">
                <a14:useLocalDpi xmlns:a14="http://schemas.microsoft.com/office/drawing/2010/main" val="0"/>
              </a:ext>
            </a:extLst>
          </a:blip>
          <a:srcRect/>
          <a:stretch>
            <a:fillRect/>
          </a:stretch>
        </p:blipFill>
        <p:spPr bwMode="auto">
          <a:xfrm>
            <a:off x="4041764" y="1107152"/>
            <a:ext cx="1527175" cy="119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1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Упражнение </a:t>
            </a:r>
            <a:r>
              <a:rPr lang="ru-RU" dirty="0" smtClean="0"/>
              <a:t>12</a:t>
            </a:r>
            <a:endParaRPr lang="ru-RU" dirty="0"/>
          </a:p>
        </p:txBody>
      </p:sp>
      <p:sp>
        <p:nvSpPr>
          <p:cNvPr id="3" name="Объект 2"/>
          <p:cNvSpPr>
            <a:spLocks noGrp="1"/>
          </p:cNvSpPr>
          <p:nvPr>
            <p:ph sz="half" idx="2"/>
          </p:nvPr>
        </p:nvSpPr>
        <p:spPr>
          <a:xfrm>
            <a:off x="215900" y="631825"/>
            <a:ext cx="5486400" cy="3262432"/>
          </a:xfrm>
        </p:spPr>
        <p:txBody>
          <a:bodyPr/>
          <a:lstStyle/>
          <a:p>
            <a:r>
              <a:rPr lang="ru-RU" b="1" dirty="0"/>
              <a:t>Помогите Малике записать рецепт </a:t>
            </a:r>
            <a:r>
              <a:rPr lang="ru-RU" b="1" dirty="0" err="1"/>
              <a:t>самсы</a:t>
            </a:r>
            <a:r>
              <a:rPr lang="ru-RU" b="1" dirty="0"/>
              <a:t>. Слова в скобках поставьте в правильную форму. Числа пишите словами. </a:t>
            </a:r>
          </a:p>
          <a:p>
            <a:r>
              <a:rPr lang="ru-RU" dirty="0"/>
              <a:t>Для приготовления </a:t>
            </a:r>
            <a:r>
              <a:rPr lang="ru-RU" dirty="0" err="1"/>
              <a:t>самсы</a:t>
            </a:r>
            <a:r>
              <a:rPr lang="ru-RU" dirty="0"/>
              <a:t> нужно взять 4 (стакан, пшеничная мука), 250 (грамм, кипяченая вода), 1 щепотку (соль). Для начинки будут нужны 300 (грамм, жир), 400 (грамм, мясо). 3 (головка,  крупный репчатый лук), 1 щепотка (соль). Перец, </a:t>
            </a:r>
            <a:r>
              <a:rPr lang="ru-RU" dirty="0" err="1"/>
              <a:t>зира</a:t>
            </a:r>
            <a:r>
              <a:rPr lang="ru-RU" dirty="0"/>
              <a:t>, кунжут - по вкусу.</a:t>
            </a:r>
          </a:p>
          <a:p>
            <a:r>
              <a:rPr lang="ru-RU" sz="1600" dirty="0"/>
              <a:t>Для приготовления </a:t>
            </a:r>
            <a:r>
              <a:rPr lang="ru-RU" sz="1600" dirty="0" err="1"/>
              <a:t>самсы</a:t>
            </a:r>
            <a:r>
              <a:rPr lang="ru-RU" sz="1600" dirty="0"/>
              <a:t> нужно взять </a:t>
            </a:r>
            <a:r>
              <a:rPr lang="ru-RU" sz="1600" dirty="0" smtClean="0"/>
              <a:t>четыре стакана пшеничной муки, </a:t>
            </a:r>
            <a:r>
              <a:rPr lang="ru-RU" sz="1600" dirty="0"/>
              <a:t>250 </a:t>
            </a:r>
            <a:r>
              <a:rPr lang="ru-RU" sz="1600" dirty="0" smtClean="0"/>
              <a:t>граммов кипяченой воды, одну щепотку соли. </a:t>
            </a:r>
            <a:r>
              <a:rPr lang="ru-RU" sz="1600" dirty="0"/>
              <a:t>Для начинки будут нужны 300 </a:t>
            </a:r>
            <a:r>
              <a:rPr lang="ru-RU" sz="1600" dirty="0" smtClean="0"/>
              <a:t>граммов жира, </a:t>
            </a:r>
            <a:r>
              <a:rPr lang="ru-RU" sz="1600" dirty="0"/>
              <a:t>400 </a:t>
            </a:r>
            <a:r>
              <a:rPr lang="ru-RU" sz="1600" dirty="0" smtClean="0"/>
              <a:t>граммов мяса, три головки крупного репчатого лука, одна щепотка </a:t>
            </a:r>
            <a:r>
              <a:rPr lang="ru-RU" sz="1600" dirty="0" err="1" smtClean="0"/>
              <a:t>соли,перец</a:t>
            </a:r>
            <a:r>
              <a:rPr lang="ru-RU" sz="1600" dirty="0"/>
              <a:t>, </a:t>
            </a:r>
            <a:r>
              <a:rPr lang="ru-RU" sz="1600" dirty="0" err="1"/>
              <a:t>зира</a:t>
            </a:r>
            <a:r>
              <a:rPr lang="ru-RU" sz="1600" dirty="0"/>
              <a:t>, кунжут - по вкусу.</a:t>
            </a:r>
          </a:p>
          <a:p>
            <a:endParaRPr lang="ru-RU" sz="4400" dirty="0"/>
          </a:p>
          <a:p>
            <a:endParaRPr lang="ru-RU" sz="1600" dirty="0"/>
          </a:p>
        </p:txBody>
      </p:sp>
      <p:pic>
        <p:nvPicPr>
          <p:cNvPr id="9218" name="Picture 2" descr="Самса уйгурская - пошаговый рецепт с фото на Повар.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14" y="102424"/>
            <a:ext cx="5486400" cy="302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625634"/>
            <a:ext cx="2895600" cy="369332"/>
          </a:xfrm>
        </p:spPr>
        <p:txBody>
          <a:bodyPr/>
          <a:lstStyle/>
          <a:p>
            <a:r>
              <a:rPr lang="ru-RU" sz="2400" dirty="0" smtClean="0"/>
              <a:t>   </a:t>
            </a:r>
            <a:endParaRPr lang="ru-RU" sz="2400" dirty="0"/>
          </a:p>
        </p:txBody>
      </p:sp>
      <p:sp>
        <p:nvSpPr>
          <p:cNvPr id="4" name="Объект 3"/>
          <p:cNvSpPr>
            <a:spLocks noGrp="1"/>
          </p:cNvSpPr>
          <p:nvPr>
            <p:ph sz="half" idx="3"/>
          </p:nvPr>
        </p:nvSpPr>
        <p:spPr>
          <a:xfrm>
            <a:off x="300752" y="625634"/>
            <a:ext cx="5176758" cy="2739201"/>
          </a:xfrm>
        </p:spPr>
        <p:txBody>
          <a:bodyPr/>
          <a:lstStyle/>
          <a:p>
            <a:r>
              <a:rPr lang="ru-RU" b="1" dirty="0"/>
              <a:t>Прочитайте диалог. Поговорите с одноклассниками о покупках для приготовления блюд.</a:t>
            </a:r>
          </a:p>
          <a:p>
            <a:r>
              <a:rPr lang="ru-RU" sz="1600" dirty="0"/>
              <a:t>- Я иду в магазин. Сколько морковки нужно для плова?</a:t>
            </a:r>
          </a:p>
          <a:p>
            <a:r>
              <a:rPr lang="ru-RU" sz="1600" dirty="0"/>
              <a:t>- Нам нужно купить для плова два килограмма морковки.</a:t>
            </a:r>
          </a:p>
          <a:p>
            <a:r>
              <a:rPr lang="ru-RU" sz="1600" dirty="0"/>
              <a:t>- А лук у нас есть? </a:t>
            </a:r>
          </a:p>
          <a:p>
            <a:r>
              <a:rPr lang="ru-RU" sz="1600" dirty="0"/>
              <a:t>- Вчера я купил пять килограммов лука. </a:t>
            </a:r>
          </a:p>
          <a:p>
            <a:r>
              <a:rPr lang="ru-RU" sz="1600" dirty="0"/>
              <a:t>- Тогда я куплю ещё два пучка зелени для салата и литр масла.</a:t>
            </a:r>
          </a:p>
          <a:p>
            <a:endParaRPr lang="ru-RU" sz="1600" dirty="0"/>
          </a:p>
        </p:txBody>
      </p:sp>
    </p:spTree>
    <p:extLst>
      <p:ext uri="{BB962C8B-B14F-4D97-AF65-F5344CB8AC3E}">
        <p14:creationId xmlns:p14="http://schemas.microsoft.com/office/powerpoint/2010/main" val="2546280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Упражнение 14</a:t>
            </a:r>
          </a:p>
        </p:txBody>
      </p:sp>
      <p:sp>
        <p:nvSpPr>
          <p:cNvPr id="3" name="Объект 2"/>
          <p:cNvSpPr>
            <a:spLocks noGrp="1"/>
          </p:cNvSpPr>
          <p:nvPr>
            <p:ph sz="half" idx="2"/>
          </p:nvPr>
        </p:nvSpPr>
        <p:spPr>
          <a:xfrm>
            <a:off x="288290" y="746315"/>
            <a:ext cx="2508123" cy="1661993"/>
          </a:xfrm>
        </p:spPr>
        <p:txBody>
          <a:bodyPr/>
          <a:lstStyle/>
          <a:p>
            <a:pPr lvl="0" algn="just" rtl="0" eaLnBrk="0" fontAlgn="base" hangingPunct="0">
              <a:spcBef>
                <a:spcPct val="0"/>
              </a:spcBef>
              <a:spcAft>
                <a:spcPct val="0"/>
              </a:spcAft>
            </a:pPr>
            <a:r>
              <a:rPr lang="ru-RU" altLang="ru-RU" sz="1800" dirty="0">
                <a:solidFill>
                  <a:schemeClr val="tx1"/>
                </a:solidFill>
                <a:latin typeface="Arial" panose="020B0604020202020204" pitchFamily="34" charset="0"/>
                <a:ea typeface="Calibri" panose="020F0502020204030204" pitchFamily="34" charset="0"/>
                <a:cs typeface="Arial" panose="020B0604020202020204" pitchFamily="34" charset="0"/>
              </a:rPr>
              <a:t>Полкило пшеницы для </a:t>
            </a:r>
            <a:r>
              <a:rPr lang="ru-RU" altLang="ru-RU" sz="1800" dirty="0" err="1">
                <a:solidFill>
                  <a:schemeClr val="tx1"/>
                </a:solidFill>
                <a:latin typeface="Arial" panose="020B0604020202020204" pitchFamily="34" charset="0"/>
                <a:ea typeface="Calibri" panose="020F0502020204030204" pitchFamily="34" charset="0"/>
                <a:cs typeface="Arial" panose="020B0604020202020204" pitchFamily="34" charset="0"/>
              </a:rPr>
              <a:t>сумаляка</a:t>
            </a:r>
            <a:r>
              <a:rPr lang="ru-RU" altLang="ru-RU" sz="1800" dirty="0">
                <a:solidFill>
                  <a:schemeClr val="tx1"/>
                </a:solidFill>
                <a:latin typeface="Arial" panose="020B0604020202020204" pitchFamily="34" charset="0"/>
                <a:ea typeface="Calibri" panose="020F0502020204030204" pitchFamily="34" charset="0"/>
                <a:cs typeface="Arial" panose="020B0604020202020204" pitchFamily="34" charset="0"/>
              </a:rPr>
              <a:t> нужно перебрать и</a:t>
            </a:r>
            <a:endParaRPr lang="uz-Latn-UZ" altLang="ru-RU" sz="18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lgn="just" rtl="0" eaLnBrk="0" fontAlgn="base" hangingPunct="0">
              <a:spcBef>
                <a:spcPct val="0"/>
              </a:spcBef>
              <a:spcAft>
                <a:spcPct val="0"/>
              </a:spcAft>
            </a:pPr>
            <a:r>
              <a:rPr lang="ru-RU" altLang="ru-RU" sz="1800" dirty="0">
                <a:solidFill>
                  <a:schemeClr val="tx1"/>
                </a:solidFill>
                <a:latin typeface="Arial" panose="020B0604020202020204" pitchFamily="34" charset="0"/>
                <a:ea typeface="Calibri" panose="020F0502020204030204" pitchFamily="34" charset="0"/>
                <a:cs typeface="Arial" panose="020B0604020202020204" pitchFamily="34" charset="0"/>
              </a:rPr>
              <a:t> хорошо промыть холодной водой. </a:t>
            </a:r>
            <a:endParaRPr lang="uz-Latn-UZ" altLang="ru-RU" sz="18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ru-RU" sz="1800" dirty="0">
              <a:latin typeface="Arial" panose="020B0604020202020204" pitchFamily="34" charset="0"/>
              <a:cs typeface="Arial" panose="020B0604020202020204" pitchFamily="34" charset="0"/>
            </a:endParaRPr>
          </a:p>
        </p:txBody>
      </p:sp>
      <p:pic>
        <p:nvPicPr>
          <p:cNvPr id="10242" name="Picture 2" descr="Сумаляк в Узбекистане | Novotours Silk Road - Туристическое агентство  (туроператор) в Ташкенте, Узбекистан"/>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880229"/>
            <a:ext cx="2508250" cy="187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52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107996"/>
          </a:xfrm>
        </p:spPr>
        <p:txBody>
          <a:bodyPr/>
          <a:lstStyle/>
          <a:p>
            <a:pPr lvl="0" algn="just" rtl="0" eaLnBrk="0" fontAlgn="base" hangingPunct="0">
              <a:spcBef>
                <a:spcPct val="0"/>
              </a:spcBef>
              <a:spcAft>
                <a:spcPct val="0"/>
              </a:spcAft>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Затем надо рассыпать её на листе </a:t>
            </a:r>
            <a:r>
              <a:rPr lang="ru-RU"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чисто</a:t>
            </a:r>
            <a:r>
              <a:rPr lang="ru-RU" altLang="ru-RU" sz="1800" dirty="0" smtClean="0">
                <a:latin typeface="Times New Roman" panose="02020603050405020304" pitchFamily="18" charset="0"/>
                <a:ea typeface="Calibri" panose="020F0502020204030204" pitchFamily="34" charset="0"/>
                <a:cs typeface="Times New Roman" panose="02020603050405020304" pitchFamily="18" charset="0"/>
              </a:rPr>
              <a:t>й</a:t>
            </a:r>
            <a:r>
              <a:rPr lang="ru-RU"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фанеры </a:t>
            </a: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слоем толщиной 1-1,5 см и </a:t>
            </a:r>
            <a:r>
              <a:rPr lang="ru-RU"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оставить на </a:t>
            </a: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72 часа.</a:t>
            </a:r>
            <a:endParaRPr lang="ru-RU" sz="1800" dirty="0"/>
          </a:p>
        </p:txBody>
      </p:sp>
      <p:pic>
        <p:nvPicPr>
          <p:cNvPr id="12290" name="Picture 2" descr="Сумаляк – Pazanda"/>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3141662" y="75961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36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15900" y="746315"/>
            <a:ext cx="2590800" cy="2215991"/>
          </a:xfrm>
        </p:spPr>
        <p:txBody>
          <a:bodyPr/>
          <a:lstStyle/>
          <a:p>
            <a:pPr lvl="0" algn="just" rtl="0" eaLnBrk="0" fontAlgn="base" hangingPunct="0">
              <a:spcBef>
                <a:spcPct val="0"/>
              </a:spcBef>
              <a:spcAft>
                <a:spcPct val="0"/>
              </a:spcAft>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Каждое утро на зёрна брызгают водой.</a:t>
            </a:r>
          </a:p>
          <a:p>
            <a:pPr lvl="0" algn="l" rtl="0" eaLnBrk="0" fontAlgn="base" hangingPunct="0">
              <a:spcBef>
                <a:spcPct val="0"/>
              </a:spcBef>
              <a:spcAft>
                <a:spcPct val="0"/>
              </a:spcAft>
            </a:pPr>
            <a:r>
              <a:rPr lang="ru-RU" altLang="ru-RU"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Проросшие зёрна </a:t>
            </a: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пропускают через мясорубку.</a:t>
            </a:r>
          </a:p>
          <a:p>
            <a:pPr lvl="0" algn="just" rtl="0" eaLnBrk="0" fontAlgn="base" hangingPunct="0">
              <a:spcBef>
                <a:spcPct val="0"/>
              </a:spcBef>
              <a:spcAft>
                <a:spcPct val="0"/>
              </a:spcAft>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Сок отжимают через марлю. </a:t>
            </a:r>
          </a:p>
          <a:p>
            <a:endParaRPr lang="ru-RU" sz="1800" dirty="0"/>
          </a:p>
        </p:txBody>
      </p:sp>
      <p:pic>
        <p:nvPicPr>
          <p:cNvPr id="13314" name="Picture 2" descr="Самогон из ячменя с сахаром и без – правильный рецепт браги"/>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3111500" y="860425"/>
            <a:ext cx="2370882" cy="176840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3111500" y="860425"/>
            <a:ext cx="2333625" cy="1768406"/>
          </a:xfrm>
          <a:prstGeom prst="rect">
            <a:avLst/>
          </a:prstGeom>
        </p:spPr>
      </p:pic>
      <p:pic>
        <p:nvPicPr>
          <p:cNvPr id="6" name="Рисунок 5"/>
          <p:cNvPicPr>
            <a:picLocks noChangeAspect="1"/>
          </p:cNvPicPr>
          <p:nvPr/>
        </p:nvPicPr>
        <p:blipFill>
          <a:blip r:embed="rId4"/>
          <a:stretch>
            <a:fillRect/>
          </a:stretch>
        </p:blipFill>
        <p:spPr>
          <a:xfrm>
            <a:off x="3120182" y="859845"/>
            <a:ext cx="2362200" cy="1768985"/>
          </a:xfrm>
          <a:prstGeom prst="rect">
            <a:avLst/>
          </a:prstGeom>
        </p:spPr>
      </p:pic>
    </p:spTree>
    <p:extLst>
      <p:ext uri="{BB962C8B-B14F-4D97-AF65-F5344CB8AC3E}">
        <p14:creationId xmlns:p14="http://schemas.microsoft.com/office/powerpoint/2010/main" val="18753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477328"/>
          </a:xfrm>
        </p:spPr>
        <p:txBody>
          <a:bodyPr/>
          <a:lstStyle/>
          <a:p>
            <a:pPr lvl="0" algn="l" rtl="0" eaLnBrk="0" fontAlgn="base" hangingPunct="0">
              <a:spcBef>
                <a:spcPct val="0"/>
              </a:spcBef>
              <a:spcAft>
                <a:spcPct val="0"/>
              </a:spcAft>
            </a:pPr>
            <a:r>
              <a:rPr lang="ru-RU" alt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Прокаливают 1 л хлопкового масла.</a:t>
            </a:r>
          </a:p>
          <a:p>
            <a:pPr lvl="0" algn="l" rtl="0" eaLnBrk="0" fontAlgn="base" hangingPunct="0">
              <a:spcBef>
                <a:spcPct val="0"/>
              </a:spcBef>
              <a:spcAft>
                <a:spcPct val="0"/>
              </a:spcAft>
            </a:pPr>
            <a:r>
              <a:rPr lang="ru-RU" alt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 казан кладут 2 кг муки, наливают сок и варят примерно </a:t>
            </a:r>
          </a:p>
          <a:p>
            <a:pPr lvl="0" algn="l" rtl="0" eaLnBrk="0" fontAlgn="base" hangingPunct="0">
              <a:spcBef>
                <a:spcPct val="0"/>
              </a:spcBef>
              <a:spcAft>
                <a:spcPct val="0"/>
              </a:spcAft>
            </a:pPr>
            <a:r>
              <a:rPr lang="ru-RU" alt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10-12 часов. </a:t>
            </a:r>
          </a:p>
        </p:txBody>
      </p:sp>
      <p:pic>
        <p:nvPicPr>
          <p:cNvPr id="14338" name="Picture 2" descr="Масло для плова: секреты приготовления вкусного плова, пропорции"/>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730500" y="708025"/>
            <a:ext cx="2746375" cy="213359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Особенности таджикской кухни.Сумала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166" y="704501"/>
            <a:ext cx="2730709" cy="213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102424"/>
            <a:ext cx="5172947" cy="315471"/>
          </a:xfrm>
        </p:spPr>
        <p:txBody>
          <a:bodyPr/>
          <a:lstStyle/>
          <a:p>
            <a:pPr algn="ctr"/>
            <a:r>
              <a:rPr lang="ru-RU" dirty="0" smtClean="0"/>
              <a:t>Сегодня на уроке</a:t>
            </a:r>
            <a:endParaRPr lang="ru-RU" dirty="0"/>
          </a:p>
        </p:txBody>
      </p:sp>
      <p:sp>
        <p:nvSpPr>
          <p:cNvPr id="3" name="Объект 2"/>
          <p:cNvSpPr>
            <a:spLocks noGrp="1"/>
          </p:cNvSpPr>
          <p:nvPr>
            <p:ph sz="half" idx="2"/>
          </p:nvPr>
        </p:nvSpPr>
        <p:spPr>
          <a:xfrm>
            <a:off x="215900" y="631825"/>
            <a:ext cx="5410200" cy="2215991"/>
          </a:xfrm>
        </p:spPr>
        <p:txBody>
          <a:bodyPr/>
          <a:lstStyle/>
          <a:p>
            <a:r>
              <a:rPr lang="ru-RU" sz="1800" dirty="0" smtClean="0"/>
              <a:t>- проверим выполнение упражнения 6, 7 (стр. 90);</a:t>
            </a:r>
          </a:p>
          <a:p>
            <a:r>
              <a:rPr lang="ru-RU" sz="1800" dirty="0" smtClean="0"/>
              <a:t>- повторим и закрепим единицы измерения;</a:t>
            </a:r>
          </a:p>
          <a:p>
            <a:r>
              <a:rPr lang="ru-RU" sz="1800" dirty="0" smtClean="0"/>
              <a:t>- </a:t>
            </a:r>
            <a:r>
              <a:rPr lang="ru-RU" sz="1800" dirty="0"/>
              <a:t>п</a:t>
            </a:r>
            <a:r>
              <a:rPr lang="ru-RU" sz="1800" dirty="0" smtClean="0"/>
              <a:t>росклоняем слова, обозначающие меру длины и массы;</a:t>
            </a:r>
          </a:p>
          <a:p>
            <a:r>
              <a:rPr lang="ru-RU" sz="1800" dirty="0" smtClean="0"/>
              <a:t>- прочитаем рубрику «С русским языком вокруг света»;</a:t>
            </a:r>
          </a:p>
          <a:p>
            <a:r>
              <a:rPr lang="ru-RU" sz="1800" dirty="0" smtClean="0"/>
              <a:t>- научимся готовить праздничное блюдо </a:t>
            </a:r>
            <a:r>
              <a:rPr lang="ru-RU" sz="1800" dirty="0" err="1" smtClean="0"/>
              <a:t>Сумаляк</a:t>
            </a:r>
            <a:r>
              <a:rPr lang="ru-RU" sz="1800" dirty="0" smtClean="0"/>
              <a:t>. </a:t>
            </a:r>
          </a:p>
          <a:p>
            <a:endParaRPr lang="ru-RU" sz="1800" dirty="0"/>
          </a:p>
        </p:txBody>
      </p:sp>
    </p:spTree>
    <p:extLst>
      <p:ext uri="{BB962C8B-B14F-4D97-AF65-F5344CB8AC3E}">
        <p14:creationId xmlns:p14="http://schemas.microsoft.com/office/powerpoint/2010/main" val="340686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384995"/>
          </a:xfrm>
        </p:spPr>
        <p:txBody>
          <a:bodyPr/>
          <a:lstStyle/>
          <a:p>
            <a:pPr lvl="0" algn="just" rtl="0" eaLnBrk="0" fontAlgn="base" hangingPunct="0">
              <a:spcBef>
                <a:spcPct val="0"/>
              </a:spcBef>
              <a:spcAft>
                <a:spcPct val="0"/>
              </a:spcAft>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Кладут 10-15 камушков, чтобы не пригорело, </a:t>
            </a:r>
          </a:p>
          <a:p>
            <a:pPr lvl="0" algn="just" rtl="0" eaLnBrk="0" fontAlgn="base" hangingPunct="0">
              <a:spcBef>
                <a:spcPct val="0"/>
              </a:spcBef>
              <a:spcAft>
                <a:spcPct val="0"/>
              </a:spcAft>
            </a:pPr>
            <a:r>
              <a:rPr lang="ru-RU" altLang="ru-RU"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при этом все время помешивают.</a:t>
            </a:r>
            <a:endParaRPr lang="ru-RU" altLang="ru-RU" sz="2800" dirty="0">
              <a:solidFill>
                <a:schemeClr val="tx1"/>
              </a:solidFill>
              <a:latin typeface="Arial" panose="020B0604020202020204" pitchFamily="34" charset="0"/>
            </a:endParaRPr>
          </a:p>
          <a:p>
            <a:endParaRPr lang="ru-RU" sz="1800" dirty="0"/>
          </a:p>
        </p:txBody>
      </p:sp>
      <p:pic>
        <p:nvPicPr>
          <p:cNvPr id="15362" name="Picture 2" descr="Сумаляк"/>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741234"/>
            <a:ext cx="2508250" cy="201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1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031325"/>
          </a:xfrm>
        </p:spPr>
        <p:txBody>
          <a:bodyPr/>
          <a:lstStyle/>
          <a:p>
            <a:r>
              <a:rPr lang="ru-RU" dirty="0"/>
              <a:t>Е</a:t>
            </a:r>
            <a:r>
              <a:rPr lang="ru-RU" dirty="0" smtClean="0"/>
              <a:t>сли </a:t>
            </a:r>
            <a:r>
              <a:rPr lang="ru-RU" dirty="0"/>
              <a:t>такой камень попадется вам во время еды, то надо загадать </a:t>
            </a:r>
            <a:r>
              <a:rPr lang="ru-RU" dirty="0" smtClean="0"/>
              <a:t>желание </a:t>
            </a:r>
            <a:r>
              <a:rPr lang="ru-RU" dirty="0"/>
              <a:t>и оно обязательно </a:t>
            </a:r>
            <a:r>
              <a:rPr lang="ru-RU" dirty="0" smtClean="0"/>
              <a:t>сбудется. </a:t>
            </a:r>
            <a:r>
              <a:rPr lang="ru-RU" dirty="0"/>
              <a:t>Считается, что </a:t>
            </a:r>
            <a:r>
              <a:rPr lang="ru-RU" dirty="0" err="1"/>
              <a:t>сумаляк</a:t>
            </a:r>
            <a:r>
              <a:rPr lang="ru-RU" dirty="0"/>
              <a:t> нужно готовить с </a:t>
            </a:r>
            <a:r>
              <a:rPr lang="ru-RU" dirty="0" smtClean="0"/>
              <a:t>песнями</a:t>
            </a:r>
            <a:r>
              <a:rPr lang="ru-RU" dirty="0"/>
              <a:t>, танцами и шутливыми, весёлыми припевками. После охлаждения блюдо подаётся к столу. Также считается, что это блюдо наделяет людей физическими и духовными силами.</a:t>
            </a:r>
          </a:p>
        </p:txBody>
      </p:sp>
      <p:pic>
        <p:nvPicPr>
          <p:cNvPr id="16388" name="Picture 4" descr="сумаляк | Food, Desserts, Chocolate"/>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784225"/>
            <a:ext cx="2508250" cy="178514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t="8466"/>
          <a:stretch>
            <a:fillRect/>
          </a:stretch>
        </p:blipFill>
        <p:spPr bwMode="auto">
          <a:xfrm>
            <a:off x="2967605" y="745174"/>
            <a:ext cx="2508250" cy="224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Упражнение </a:t>
            </a:r>
            <a:r>
              <a:rPr lang="ru-RU" dirty="0" smtClean="0"/>
              <a:t>16</a:t>
            </a:r>
            <a:endParaRPr lang="ru-RU" dirty="0"/>
          </a:p>
        </p:txBody>
      </p:sp>
      <p:sp>
        <p:nvSpPr>
          <p:cNvPr id="3" name="Объект 2"/>
          <p:cNvSpPr>
            <a:spLocks noGrp="1"/>
          </p:cNvSpPr>
          <p:nvPr>
            <p:ph sz="half" idx="2"/>
          </p:nvPr>
        </p:nvSpPr>
        <p:spPr>
          <a:xfrm>
            <a:off x="288290" y="746315"/>
            <a:ext cx="2508123" cy="307777"/>
          </a:xfrm>
        </p:spPr>
        <p:txBody>
          <a:bodyPr/>
          <a:lstStyle/>
          <a:p>
            <a:r>
              <a:rPr lang="ru-RU" sz="2000" dirty="0" smtClean="0"/>
              <a:t>   </a:t>
            </a:r>
            <a:endParaRPr lang="ru-RU" sz="1800" dirty="0"/>
          </a:p>
        </p:txBody>
      </p:sp>
      <p:sp>
        <p:nvSpPr>
          <p:cNvPr id="4" name="Объект 3"/>
          <p:cNvSpPr>
            <a:spLocks noGrp="1"/>
          </p:cNvSpPr>
          <p:nvPr>
            <p:ph sz="half" idx="3"/>
          </p:nvPr>
        </p:nvSpPr>
        <p:spPr>
          <a:xfrm>
            <a:off x="300751" y="741235"/>
            <a:ext cx="5176759" cy="2215991"/>
          </a:xfrm>
        </p:spPr>
        <p:txBody>
          <a:bodyPr/>
          <a:lstStyle/>
          <a:p>
            <a:r>
              <a:rPr lang="ru-RU" dirty="0"/>
              <a:t>Прочитайте стихотворение </a:t>
            </a:r>
            <a:r>
              <a:rPr lang="ru-RU" dirty="0" err="1"/>
              <a:t>С.Капутикян</a:t>
            </a:r>
            <a:r>
              <a:rPr lang="ru-RU" dirty="0"/>
              <a:t> «Мы сварили плов». Расскажите о приготовлении плова, используя выделенные слова.</a:t>
            </a:r>
          </a:p>
          <a:p>
            <a:r>
              <a:rPr lang="ru-RU" dirty="0"/>
              <a:t>На столе сегодня плов.</a:t>
            </a:r>
          </a:p>
          <a:p>
            <a:r>
              <a:rPr lang="ru-RU" dirty="0"/>
              <a:t>Плов хвалить – не надо слов.</a:t>
            </a:r>
          </a:p>
          <a:p>
            <a:r>
              <a:rPr lang="ru-RU" dirty="0"/>
              <a:t>Вкусен – что и говорить!</a:t>
            </a:r>
          </a:p>
          <a:p>
            <a:r>
              <a:rPr lang="ru-RU" dirty="0"/>
              <a:t>А легко ль его </a:t>
            </a:r>
            <a:r>
              <a:rPr lang="ru-RU" b="1" i="1" dirty="0"/>
              <a:t>сварить</a:t>
            </a:r>
            <a:r>
              <a:rPr lang="ru-RU" dirty="0" smtClean="0"/>
              <a:t>?</a:t>
            </a:r>
            <a:r>
              <a:rPr lang="ru-RU" dirty="0"/>
              <a:t> </a:t>
            </a:r>
            <a:endParaRPr lang="ru-RU" dirty="0" smtClean="0"/>
          </a:p>
          <a:p>
            <a:r>
              <a:rPr lang="ru-RU" dirty="0" smtClean="0"/>
              <a:t>Рис </a:t>
            </a:r>
            <a:r>
              <a:rPr lang="ru-RU" dirty="0"/>
              <a:t>варить – плита нужна,</a:t>
            </a:r>
          </a:p>
          <a:p>
            <a:r>
              <a:rPr lang="ru-RU" dirty="0"/>
              <a:t>Рис </a:t>
            </a:r>
            <a:r>
              <a:rPr lang="ru-RU" b="1" i="1" dirty="0"/>
              <a:t>помыть</a:t>
            </a:r>
            <a:r>
              <a:rPr lang="ru-RU" dirty="0"/>
              <a:t> – вода нужна,</a:t>
            </a:r>
          </a:p>
          <a:p>
            <a:r>
              <a:rPr lang="ru-RU" b="1" i="1" dirty="0"/>
              <a:t>Перебрать</a:t>
            </a:r>
            <a:r>
              <a:rPr lang="ru-RU" dirty="0"/>
              <a:t> – терпение,</a:t>
            </a:r>
          </a:p>
          <a:p>
            <a:r>
              <a:rPr lang="ru-RU" dirty="0"/>
              <a:t>Чтоб кипел – кипение,</a:t>
            </a:r>
          </a:p>
          <a:p>
            <a:endParaRPr lang="ru-RU" dirty="0"/>
          </a:p>
          <a:p>
            <a:endParaRPr lang="ru-RU" dirty="0"/>
          </a:p>
        </p:txBody>
      </p:sp>
      <p:sp>
        <p:nvSpPr>
          <p:cNvPr id="7" name="Прямоугольник 6"/>
          <p:cNvSpPr/>
          <p:nvPr/>
        </p:nvSpPr>
        <p:spPr>
          <a:xfrm>
            <a:off x="2730500" y="1241425"/>
            <a:ext cx="3657600" cy="1384995"/>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Чтоб </a:t>
            </a:r>
            <a:r>
              <a:rPr lang="ru-RU" sz="1200" b="1" i="1" dirty="0">
                <a:latin typeface="Arial" panose="020B0604020202020204" pitchFamily="34" charset="0"/>
                <a:cs typeface="Arial" panose="020B0604020202020204" pitchFamily="34" charset="0"/>
              </a:rPr>
              <a:t>мешать</a:t>
            </a:r>
            <a:r>
              <a:rPr lang="ru-RU" sz="1200" dirty="0">
                <a:latin typeface="Arial" panose="020B0604020202020204" pitchFamily="34" charset="0"/>
                <a:cs typeface="Arial" panose="020B0604020202020204" pitchFamily="34" charset="0"/>
              </a:rPr>
              <a:t> – старание,</a:t>
            </a:r>
          </a:p>
          <a:p>
            <a:r>
              <a:rPr lang="ru-RU" sz="1200" dirty="0">
                <a:latin typeface="Arial" panose="020B0604020202020204" pitchFamily="34" charset="0"/>
                <a:cs typeface="Arial" panose="020B0604020202020204" pitchFamily="34" charset="0"/>
              </a:rPr>
              <a:t>Чтоб не сжечь – внимание.</a:t>
            </a:r>
          </a:p>
          <a:p>
            <a:r>
              <a:rPr lang="ru-RU" sz="1200" dirty="0">
                <a:latin typeface="Arial" panose="020B0604020202020204" pitchFamily="34" charset="0"/>
                <a:cs typeface="Arial" panose="020B0604020202020204" pitchFamily="34" charset="0"/>
              </a:rPr>
              <a:t>Надо </a:t>
            </a:r>
            <a:r>
              <a:rPr lang="ru-RU" sz="1200" b="1" i="1" dirty="0">
                <a:latin typeface="Arial" panose="020B0604020202020204" pitchFamily="34" charset="0"/>
                <a:cs typeface="Arial" panose="020B0604020202020204" pitchFamily="34" charset="0"/>
              </a:rPr>
              <a:t>перчить и солить</a:t>
            </a:r>
            <a:r>
              <a:rPr lang="ru-RU" sz="1200" dirty="0">
                <a:latin typeface="Arial" panose="020B0604020202020204" pitchFamily="34" charset="0"/>
                <a:cs typeface="Arial" panose="020B0604020202020204" pitchFamily="34" charset="0"/>
              </a:rPr>
              <a:t>.</a:t>
            </a:r>
          </a:p>
          <a:p>
            <a:r>
              <a:rPr lang="ru-RU" sz="1200" dirty="0">
                <a:latin typeface="Arial" panose="020B0604020202020204" pitchFamily="34" charset="0"/>
                <a:cs typeface="Arial" panose="020B0604020202020204" pitchFamily="34" charset="0"/>
              </a:rPr>
              <a:t>Надо масла не забыть.</a:t>
            </a:r>
          </a:p>
          <a:p>
            <a:r>
              <a:rPr lang="ru-RU" sz="1200" dirty="0">
                <a:latin typeface="Arial" panose="020B0604020202020204" pitchFamily="34" charset="0"/>
                <a:cs typeface="Arial" panose="020B0604020202020204" pitchFamily="34" charset="0"/>
              </a:rPr>
              <a:t>Вкусный плов!</a:t>
            </a:r>
          </a:p>
          <a:p>
            <a:r>
              <a:rPr lang="ru-RU" sz="1200" dirty="0">
                <a:latin typeface="Arial" panose="020B0604020202020204" pitchFamily="34" charset="0"/>
                <a:cs typeface="Arial" panose="020B0604020202020204" pitchFamily="34" charset="0"/>
              </a:rPr>
              <a:t>Отличный плов!</a:t>
            </a:r>
          </a:p>
          <a:p>
            <a:r>
              <a:rPr lang="ru-RU" sz="1200" dirty="0">
                <a:latin typeface="Arial" panose="020B0604020202020204" pitchFamily="34" charset="0"/>
                <a:cs typeface="Arial" panose="020B0604020202020204" pitchFamily="34" charset="0"/>
              </a:rPr>
              <a:t>Все за стол – обед готов!</a:t>
            </a:r>
          </a:p>
        </p:txBody>
      </p:sp>
      <p:pic>
        <p:nvPicPr>
          <p:cNvPr id="17410" name="Picture 2" descr="Плов праздничный - узбекская кухня основное фото рецеп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4" y="561578"/>
            <a:ext cx="5412106" cy="257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630942"/>
          </a:xfrm>
        </p:spPr>
        <p:txBody>
          <a:bodyPr/>
          <a:lstStyle/>
          <a:p>
            <a:pPr algn="ctr"/>
            <a:r>
              <a:rPr lang="ru-RU" dirty="0"/>
              <a:t>Какая пословица к какому рисунку?</a:t>
            </a:r>
            <a:br>
              <a:rPr lang="ru-RU" dirty="0"/>
            </a:br>
            <a:endParaRPr lang="ru-RU" dirty="0"/>
          </a:p>
        </p:txBody>
      </p:sp>
      <p:pic>
        <p:nvPicPr>
          <p:cNvPr id="5" name="Объект 4"/>
          <p:cNvPicPr>
            <a:picLocks noGrp="1" noChangeAspect="1"/>
          </p:cNvPicPr>
          <p:nvPr>
            <p:ph sz="half" idx="2"/>
          </p:nvPr>
        </p:nvPicPr>
        <p:blipFill>
          <a:blip r:embed="rId2"/>
          <a:stretch>
            <a:fillRect/>
          </a:stretch>
        </p:blipFill>
        <p:spPr>
          <a:xfrm>
            <a:off x="139699" y="860425"/>
            <a:ext cx="5486400" cy="1676400"/>
          </a:xfrm>
          <a:prstGeom prst="rect">
            <a:avLst/>
          </a:prstGeom>
        </p:spPr>
      </p:pic>
    </p:spTree>
    <p:extLst>
      <p:ext uri="{BB962C8B-B14F-4D97-AF65-F5344CB8AC3E}">
        <p14:creationId xmlns:p14="http://schemas.microsoft.com/office/powerpoint/2010/main" val="308422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500" y="102424"/>
            <a:ext cx="4639547" cy="630942"/>
          </a:xfrm>
        </p:spPr>
        <p:txBody>
          <a:bodyPr/>
          <a:lstStyle/>
          <a:p>
            <a:r>
              <a:rPr lang="ru-RU" dirty="0"/>
              <a:t>С русским языком вокруг света </a:t>
            </a:r>
            <a:br>
              <a:rPr lang="ru-RU" dirty="0"/>
            </a:br>
            <a:endParaRPr lang="ru-RU" dirty="0"/>
          </a:p>
        </p:txBody>
      </p:sp>
      <p:sp>
        <p:nvSpPr>
          <p:cNvPr id="3" name="Объект 2"/>
          <p:cNvSpPr>
            <a:spLocks noGrp="1"/>
          </p:cNvSpPr>
          <p:nvPr>
            <p:ph sz="half" idx="2"/>
          </p:nvPr>
        </p:nvSpPr>
        <p:spPr>
          <a:xfrm>
            <a:off x="288290" y="746315"/>
            <a:ext cx="2508123" cy="2031325"/>
          </a:xfrm>
        </p:spPr>
        <p:txBody>
          <a:bodyPr/>
          <a:lstStyle/>
          <a:p>
            <a:r>
              <a:rPr lang="ru-RU" dirty="0"/>
              <a:t>С глубокой древности наши предки измеряли расстояние собой, своим телом. Это удобно: руки и ноги всегда при тебе, их нельзя забыть дома. Основные меры длины - верста, сажень, аршин, локоть и вершок. Аршин – один шаг человека, примерно 71 см. Аршин заменил старую меру длины «локоть» - расстояние от пальцев до локтя (46-47 см). </a:t>
            </a:r>
          </a:p>
        </p:txBody>
      </p:sp>
      <p:pic>
        <p:nvPicPr>
          <p:cNvPr id="5" name="Объект 4" descr="D:\Маме\Учительская деятельность\школа\Учебник 6 класс\фото урок 18 числит\103710485_4920201_104796_html_mb361674.jpg"/>
          <p:cNvPicPr>
            <a:picLocks noGrp="1"/>
          </p:cNvPicPr>
          <p:nvPr>
            <p:ph sz="half" idx="3"/>
          </p:nvPr>
        </p:nvPicPr>
        <p:blipFill>
          <a:blip r:embed="rId2" cstate="print"/>
          <a:srcRect/>
          <a:stretch>
            <a:fillRect/>
          </a:stretch>
        </p:blipFill>
        <p:spPr bwMode="auto">
          <a:xfrm>
            <a:off x="2959100" y="784225"/>
            <a:ext cx="2505947" cy="2133600"/>
          </a:xfrm>
          <a:prstGeom prst="rect">
            <a:avLst/>
          </a:prstGeom>
          <a:noFill/>
          <a:ln w="9525">
            <a:noFill/>
            <a:miter lim="800000"/>
            <a:headEnd/>
            <a:tailEnd/>
          </a:ln>
        </p:spPr>
      </p:pic>
    </p:spTree>
    <p:extLst>
      <p:ext uri="{BB962C8B-B14F-4D97-AF65-F5344CB8AC3E}">
        <p14:creationId xmlns:p14="http://schemas.microsoft.com/office/powerpoint/2010/main" val="229756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630942"/>
          </a:xfrm>
        </p:spPr>
        <p:txBody>
          <a:bodyPr/>
          <a:lstStyle/>
          <a:p>
            <a:pPr algn="ctr"/>
            <a:r>
              <a:rPr lang="ru-RU" dirty="0"/>
              <a:t>С русским языком вокруг света </a:t>
            </a:r>
            <a:br>
              <a:rPr lang="ru-RU" dirty="0"/>
            </a:br>
            <a:endParaRPr lang="ru-RU" dirty="0"/>
          </a:p>
        </p:txBody>
      </p:sp>
      <p:sp>
        <p:nvSpPr>
          <p:cNvPr id="3" name="Объект 2"/>
          <p:cNvSpPr>
            <a:spLocks noGrp="1"/>
          </p:cNvSpPr>
          <p:nvPr>
            <p:ph sz="half" idx="2"/>
          </p:nvPr>
        </p:nvSpPr>
        <p:spPr>
          <a:xfrm>
            <a:off x="215900" y="631825"/>
            <a:ext cx="4038600" cy="2706945"/>
          </a:xfrm>
        </p:spPr>
        <p:txBody>
          <a:bodyPr/>
          <a:lstStyle/>
          <a:p>
            <a:r>
              <a:rPr lang="ru-RU" sz="1400" dirty="0"/>
              <a:t>Вершок - ширина двух пальцев, приблизительно 4 см и 5 мм. Сажень – на сколько человек может дотянуться рукой. Обычно это 150 см. Косая сажень – расстояние от носка левой ноги до пальца вытянутой правой руки. Это составляет 250 см. От одного поворота плуга до другого пахарь проходил версту (1066 м). «Верстой» также назывался столб на дороге. </a:t>
            </a:r>
          </a:p>
          <a:p>
            <a:r>
              <a:rPr lang="ru-RU" sz="1400" dirty="0"/>
              <a:t>Сахар продавали фунтами – 400 граммов. Пуд – 40 фунтов или 16 кг.</a:t>
            </a:r>
          </a:p>
          <a:p>
            <a:endParaRPr lang="ru-RU" dirty="0"/>
          </a:p>
        </p:txBody>
      </p:sp>
      <p:pic>
        <p:nvPicPr>
          <p:cNvPr id="18434" name="Picture 2" descr="Верста коломенская / Статьи / Newslab.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860425"/>
            <a:ext cx="1171242"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34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444500" y="746315"/>
            <a:ext cx="2351913" cy="1846659"/>
          </a:xfrm>
        </p:spPr>
        <p:txBody>
          <a:bodyPr/>
          <a:lstStyle/>
          <a:p>
            <a:r>
              <a:rPr lang="ru-RU" dirty="0"/>
              <a:t>Солнце душу согревает,</a:t>
            </a:r>
            <a:br>
              <a:rPr lang="ru-RU" dirty="0"/>
            </a:br>
            <a:r>
              <a:rPr lang="ru-RU" dirty="0"/>
              <a:t>У него с весной союз.</a:t>
            </a:r>
            <a:br>
              <a:rPr lang="ru-RU" dirty="0"/>
            </a:br>
            <a:r>
              <a:rPr lang="ru-RU" dirty="0" smtClean="0"/>
              <a:t>Всё растёт </a:t>
            </a:r>
            <a:r>
              <a:rPr lang="ru-RU" dirty="0"/>
              <a:t>и расцветает,</a:t>
            </a:r>
            <a:br>
              <a:rPr lang="ru-RU" dirty="0"/>
            </a:br>
            <a:r>
              <a:rPr lang="ru-RU" dirty="0"/>
              <a:t>Мир весь празднует </a:t>
            </a:r>
            <a:r>
              <a:rPr lang="ru-RU" dirty="0" err="1"/>
              <a:t>Навруз</a:t>
            </a:r>
            <a:r>
              <a:rPr lang="ru-RU" dirty="0"/>
              <a:t>!</a:t>
            </a:r>
            <a:br>
              <a:rPr lang="ru-RU" dirty="0"/>
            </a:br>
            <a:r>
              <a:rPr lang="ru-RU" dirty="0"/>
              <a:t/>
            </a:r>
            <a:br>
              <a:rPr lang="ru-RU" dirty="0"/>
            </a:br>
            <a:r>
              <a:rPr lang="ru-RU" dirty="0"/>
              <a:t>Пусть все беды стороною</a:t>
            </a:r>
            <a:br>
              <a:rPr lang="ru-RU" dirty="0"/>
            </a:br>
            <a:r>
              <a:rPr lang="ru-RU" dirty="0"/>
              <a:t>Ваш обходят теплый дом!</a:t>
            </a:r>
            <a:br>
              <a:rPr lang="ru-RU" dirty="0"/>
            </a:br>
            <a:r>
              <a:rPr lang="ru-RU" dirty="0"/>
              <a:t>Счастливы, бодры, здоровы</a:t>
            </a:r>
            <a:br>
              <a:rPr lang="ru-RU" dirty="0"/>
            </a:br>
            <a:r>
              <a:rPr lang="ru-RU" dirty="0"/>
              <a:t>И любимы будьте в </a:t>
            </a:r>
            <a:r>
              <a:rPr lang="ru-RU" dirty="0" smtClean="0"/>
              <a:t>нём</a:t>
            </a:r>
            <a:r>
              <a:rPr lang="ru-RU" dirty="0"/>
              <a:t>!</a:t>
            </a:r>
            <a:br>
              <a:rPr lang="ru-RU" dirty="0"/>
            </a:br>
            <a:endParaRPr lang="ru-RU" dirty="0"/>
          </a:p>
        </p:txBody>
      </p:sp>
      <p:pic>
        <p:nvPicPr>
          <p:cNvPr id="19458" name="Picture 2" descr="7) Поздравления с Наврузом🌷Праздник Навруз🌷Новруз Байрам - YouTube |  Праздник, С днем рождения, Рисунки"/>
          <p:cNvPicPr>
            <a:picLocks noGrp="1" noChangeAspect="1" noChangeArrowheads="1"/>
          </p:cNvPicPr>
          <p:nvPr>
            <p:ph sz="half" idx="3"/>
          </p:nvPr>
        </p:nvPicPr>
        <p:blipFill rotWithShape="1">
          <a:blip r:embed="rId2">
            <a:extLst>
              <a:ext uri="{28A0092B-C50C-407E-A947-70E740481C1C}">
                <a14:useLocalDpi xmlns:a14="http://schemas.microsoft.com/office/drawing/2010/main" val="0"/>
              </a:ext>
            </a:extLst>
          </a:blip>
          <a:srcRect t="15359" r="-2912" b="11730"/>
          <a:stretch/>
        </p:blipFill>
        <p:spPr bwMode="auto">
          <a:xfrm>
            <a:off x="2959100" y="708025"/>
            <a:ext cx="2581275" cy="175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08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1" y="98425"/>
            <a:ext cx="5337810" cy="315471"/>
          </a:xfrm>
        </p:spPr>
        <p:txBody>
          <a:bodyPr/>
          <a:lstStyle/>
          <a:p>
            <a:pPr algn="ctr"/>
            <a:r>
              <a:rPr lang="ru-RU" dirty="0" smtClean="0"/>
              <a:t>Выполните самостоятельно</a:t>
            </a:r>
            <a:endParaRPr lang="ru-RU" dirty="0"/>
          </a:p>
        </p:txBody>
      </p:sp>
      <p:sp>
        <p:nvSpPr>
          <p:cNvPr id="3" name="Объект 2"/>
          <p:cNvSpPr>
            <a:spLocks noGrp="1"/>
          </p:cNvSpPr>
          <p:nvPr>
            <p:ph sz="half" idx="2"/>
          </p:nvPr>
        </p:nvSpPr>
        <p:spPr>
          <a:xfrm>
            <a:off x="307975" y="676228"/>
            <a:ext cx="5337810" cy="1477328"/>
          </a:xfrm>
        </p:spPr>
        <p:txBody>
          <a:bodyPr/>
          <a:lstStyle/>
          <a:p>
            <a:pPr algn="ctr"/>
            <a:r>
              <a:rPr lang="ru-RU" sz="2400" dirty="0" smtClean="0"/>
              <a:t>Упражнение 15 на странице 95.</a:t>
            </a:r>
          </a:p>
          <a:p>
            <a:pPr algn="ctr"/>
            <a:r>
              <a:rPr lang="ru-RU" sz="2400" dirty="0" smtClean="0"/>
              <a:t>выучите стихотворение</a:t>
            </a:r>
          </a:p>
          <a:p>
            <a:pPr algn="ctr"/>
            <a:r>
              <a:rPr lang="ru-RU" sz="2400" dirty="0" smtClean="0"/>
              <a:t> «Мы сварили плов»</a:t>
            </a:r>
          </a:p>
          <a:p>
            <a:pPr algn="ctr"/>
            <a:endParaRPr lang="ru-RU" sz="2400" dirty="0" smtClean="0"/>
          </a:p>
        </p:txBody>
      </p:sp>
      <p:sp>
        <p:nvSpPr>
          <p:cNvPr id="4" name="AutoShape 2" descr="Поздравление городского руководства с праздником Навруз — Официальный  Интернет-портал органов местного самоуправления городского округа Са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Поздравление городского руководства с праздником Навруз — Официальный  Интернет-портал органов местного самоуправления городского округа Сак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Стихи про Навруз праздник Весны - Навруз Муборак картинка - Красивые  картинки на праздник Навруз Байрам с надписями и пожеланиями - Прикольные  поздравления с Наврузом на русском язык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488" name="Picture 8" descr="С Наврузом, с Наурызом - Открытки к Весенним Праздникам - Открытки,  картинки, gif аним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300" y="1958604"/>
            <a:ext cx="1279525" cy="107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65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Проверим упражнение 6 (стр. 93)</a:t>
            </a:r>
            <a:endParaRPr lang="ru-RU" dirty="0"/>
          </a:p>
        </p:txBody>
      </p:sp>
      <p:sp>
        <p:nvSpPr>
          <p:cNvPr id="7" name="Объект 6"/>
          <p:cNvSpPr>
            <a:spLocks noGrp="1"/>
          </p:cNvSpPr>
          <p:nvPr>
            <p:ph sz="half" idx="2"/>
          </p:nvPr>
        </p:nvSpPr>
        <p:spPr>
          <a:xfrm>
            <a:off x="139700" y="555625"/>
            <a:ext cx="5486400" cy="2308324"/>
          </a:xfrm>
        </p:spPr>
        <p:txBody>
          <a:bodyPr/>
          <a:lstStyle/>
          <a:p>
            <a:r>
              <a:rPr lang="ru-RU" dirty="0" smtClean="0"/>
              <a:t>    </a:t>
            </a:r>
            <a:r>
              <a:rPr lang="ru-RU" b="1" dirty="0"/>
              <a:t>Помогите Анвару составить список покупок для украшения зала. Составьте списки покупок для приготовления плова, торта, салата.</a:t>
            </a:r>
          </a:p>
          <a:p>
            <a:r>
              <a:rPr lang="ru-RU" i="1" dirty="0"/>
              <a:t>Образец</a:t>
            </a:r>
            <a:r>
              <a:rPr lang="ru-RU" dirty="0"/>
              <a:t>: Для украшения зала нужно купить </a:t>
            </a:r>
            <a:r>
              <a:rPr lang="ru-RU" b="1" i="1" dirty="0"/>
              <a:t>двадцать метров гирлянд</a:t>
            </a:r>
            <a:r>
              <a:rPr lang="ru-RU" dirty="0"/>
              <a:t>.</a:t>
            </a:r>
          </a:p>
          <a:p>
            <a:r>
              <a:rPr lang="ru-RU" i="1" dirty="0"/>
              <a:t>Слова для справок</a:t>
            </a:r>
            <a:r>
              <a:rPr lang="ru-RU" dirty="0"/>
              <a:t>: 1)мелкие гвозди, воздушные шарики, ткань для занавесок, краска для стен; 2)30м, 2 кг, 5л, 50 штук, </a:t>
            </a:r>
          </a:p>
          <a:p>
            <a:r>
              <a:rPr lang="ru-RU" sz="1800" dirty="0" smtClean="0"/>
              <a:t>   </a:t>
            </a:r>
            <a:r>
              <a:rPr lang="ru-RU" sz="1800" b="1" i="1" dirty="0" smtClean="0">
                <a:solidFill>
                  <a:schemeClr val="tx2"/>
                </a:solidFill>
              </a:rPr>
              <a:t>Для украшения зала Анвар должен купить </a:t>
            </a:r>
            <a:r>
              <a:rPr lang="ru-RU" sz="1800" b="1" i="1" u="sng" dirty="0" smtClean="0">
                <a:solidFill>
                  <a:schemeClr val="tx2"/>
                </a:solidFill>
              </a:rPr>
              <a:t>два </a:t>
            </a:r>
            <a:r>
              <a:rPr lang="ru-RU" sz="1800" b="1" i="1" dirty="0" smtClean="0">
                <a:solidFill>
                  <a:schemeClr val="tx2"/>
                </a:solidFill>
              </a:rPr>
              <a:t>килограмм</a:t>
            </a:r>
            <a:r>
              <a:rPr lang="ru-RU" sz="1800" b="1" i="1" dirty="0" smtClean="0">
                <a:solidFill>
                  <a:srgbClr val="FF0000"/>
                </a:solidFill>
              </a:rPr>
              <a:t>а</a:t>
            </a:r>
            <a:r>
              <a:rPr lang="ru-RU" sz="1800" b="1" i="1" dirty="0" smtClean="0">
                <a:solidFill>
                  <a:schemeClr val="tx2"/>
                </a:solidFill>
              </a:rPr>
              <a:t> мелк</a:t>
            </a:r>
            <a:r>
              <a:rPr lang="ru-RU" sz="1800" b="1" i="1" dirty="0" smtClean="0">
                <a:solidFill>
                  <a:srgbClr val="FF0000"/>
                </a:solidFill>
              </a:rPr>
              <a:t>их</a:t>
            </a:r>
            <a:r>
              <a:rPr lang="ru-RU" sz="1800" b="1" i="1" dirty="0" smtClean="0">
                <a:solidFill>
                  <a:schemeClr val="tx2"/>
                </a:solidFill>
              </a:rPr>
              <a:t> гвозд</a:t>
            </a:r>
            <a:r>
              <a:rPr lang="ru-RU" sz="1800" b="1" i="1" dirty="0" smtClean="0">
                <a:solidFill>
                  <a:srgbClr val="FF0000"/>
                </a:solidFill>
              </a:rPr>
              <a:t>ей</a:t>
            </a:r>
            <a:r>
              <a:rPr lang="ru-RU" sz="1800" b="1" i="1" dirty="0" smtClean="0">
                <a:solidFill>
                  <a:schemeClr val="tx2"/>
                </a:solidFill>
              </a:rPr>
              <a:t>, </a:t>
            </a:r>
            <a:r>
              <a:rPr lang="ru-RU" sz="1800" b="1" i="1" u="sng" dirty="0" smtClean="0">
                <a:solidFill>
                  <a:schemeClr val="tx2"/>
                </a:solidFill>
              </a:rPr>
              <a:t>пятьдесят</a:t>
            </a:r>
            <a:r>
              <a:rPr lang="ru-RU" sz="1800" b="1" i="1" dirty="0" smtClean="0">
                <a:solidFill>
                  <a:schemeClr val="tx2"/>
                </a:solidFill>
              </a:rPr>
              <a:t> штук воздушн</a:t>
            </a:r>
            <a:r>
              <a:rPr lang="ru-RU" sz="1800" b="1" i="1" dirty="0" smtClean="0">
                <a:solidFill>
                  <a:srgbClr val="FF0000"/>
                </a:solidFill>
              </a:rPr>
              <a:t>ых</a:t>
            </a:r>
            <a:r>
              <a:rPr lang="ru-RU" sz="1800" b="1" i="1" dirty="0" smtClean="0">
                <a:solidFill>
                  <a:schemeClr val="tx2"/>
                </a:solidFill>
              </a:rPr>
              <a:t> шарик</a:t>
            </a:r>
            <a:r>
              <a:rPr lang="ru-RU" sz="1800" b="1" i="1" dirty="0" smtClean="0">
                <a:solidFill>
                  <a:srgbClr val="FF0000"/>
                </a:solidFill>
              </a:rPr>
              <a:t>ов</a:t>
            </a:r>
            <a:r>
              <a:rPr lang="ru-RU" sz="1800" b="1" i="1" dirty="0" smtClean="0">
                <a:solidFill>
                  <a:schemeClr val="tx2"/>
                </a:solidFill>
              </a:rPr>
              <a:t>, </a:t>
            </a:r>
            <a:r>
              <a:rPr lang="ru-RU" sz="1800" b="1" i="1" u="sng" dirty="0" smtClean="0">
                <a:solidFill>
                  <a:schemeClr val="tx2"/>
                </a:solidFill>
              </a:rPr>
              <a:t>тридцать</a:t>
            </a:r>
            <a:r>
              <a:rPr lang="ru-RU" sz="1800" b="1" i="1" dirty="0" smtClean="0">
                <a:solidFill>
                  <a:schemeClr val="tx2"/>
                </a:solidFill>
              </a:rPr>
              <a:t> метр</a:t>
            </a:r>
            <a:r>
              <a:rPr lang="ru-RU" sz="1800" b="1" i="1" dirty="0" smtClean="0">
                <a:solidFill>
                  <a:srgbClr val="FF0000"/>
                </a:solidFill>
              </a:rPr>
              <a:t>ов</a:t>
            </a:r>
            <a:r>
              <a:rPr lang="ru-RU" sz="1800" b="1" i="1" dirty="0" smtClean="0">
                <a:solidFill>
                  <a:schemeClr val="tx2"/>
                </a:solidFill>
              </a:rPr>
              <a:t> ткан</a:t>
            </a:r>
            <a:r>
              <a:rPr lang="ru-RU" sz="1800" b="1" i="1" dirty="0" smtClean="0">
                <a:solidFill>
                  <a:srgbClr val="FF0000"/>
                </a:solidFill>
              </a:rPr>
              <a:t>и</a:t>
            </a:r>
            <a:r>
              <a:rPr lang="ru-RU" sz="1800" b="1" i="1" dirty="0" smtClean="0">
                <a:solidFill>
                  <a:schemeClr val="tx2"/>
                </a:solidFill>
              </a:rPr>
              <a:t> для занавесок, </a:t>
            </a:r>
            <a:r>
              <a:rPr lang="ru-RU" sz="1800" b="1" i="1" u="sng" dirty="0" smtClean="0">
                <a:solidFill>
                  <a:schemeClr val="tx2"/>
                </a:solidFill>
              </a:rPr>
              <a:t>пять</a:t>
            </a:r>
            <a:r>
              <a:rPr lang="ru-RU" sz="1800" b="1" i="1" dirty="0" smtClean="0">
                <a:solidFill>
                  <a:schemeClr val="tx2"/>
                </a:solidFill>
              </a:rPr>
              <a:t> литр</a:t>
            </a:r>
            <a:r>
              <a:rPr lang="ru-RU" sz="1800" b="1" i="1" dirty="0" smtClean="0">
                <a:solidFill>
                  <a:srgbClr val="FF0000"/>
                </a:solidFill>
              </a:rPr>
              <a:t>ов</a:t>
            </a:r>
            <a:r>
              <a:rPr lang="ru-RU" sz="1800" b="1" i="1" dirty="0" smtClean="0">
                <a:solidFill>
                  <a:schemeClr val="tx2"/>
                </a:solidFill>
              </a:rPr>
              <a:t> краск</a:t>
            </a:r>
            <a:r>
              <a:rPr lang="ru-RU" sz="1800" b="1" i="1" dirty="0" smtClean="0">
                <a:solidFill>
                  <a:srgbClr val="FF0000"/>
                </a:solidFill>
              </a:rPr>
              <a:t>и</a:t>
            </a:r>
            <a:r>
              <a:rPr lang="ru-RU" sz="1800" b="1" i="1" dirty="0" smtClean="0">
                <a:solidFill>
                  <a:schemeClr val="tx2"/>
                </a:solidFill>
              </a:rPr>
              <a:t> для стен. </a:t>
            </a:r>
            <a:endParaRPr lang="ru-RU" sz="1800" b="1" i="1" dirty="0">
              <a:solidFill>
                <a:schemeClr val="tx2"/>
              </a:solidFill>
            </a:endParaRPr>
          </a:p>
        </p:txBody>
      </p:sp>
    </p:spTree>
    <p:extLst>
      <p:ext uri="{BB962C8B-B14F-4D97-AF65-F5344CB8AC3E}">
        <p14:creationId xmlns:p14="http://schemas.microsoft.com/office/powerpoint/2010/main" val="377106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Проверим упражнение 7 (стр. 93)</a:t>
            </a:r>
            <a:endParaRPr lang="ru-RU" dirty="0"/>
          </a:p>
        </p:txBody>
      </p:sp>
      <p:sp>
        <p:nvSpPr>
          <p:cNvPr id="7" name="Объект 6"/>
          <p:cNvSpPr>
            <a:spLocks noGrp="1"/>
          </p:cNvSpPr>
          <p:nvPr>
            <p:ph sz="half" idx="2"/>
          </p:nvPr>
        </p:nvSpPr>
        <p:spPr>
          <a:xfrm>
            <a:off x="284877" y="744538"/>
            <a:ext cx="5164294" cy="2585323"/>
          </a:xfrm>
        </p:spPr>
        <p:txBody>
          <a:bodyPr/>
          <a:lstStyle/>
          <a:p>
            <a:r>
              <a:rPr lang="ru-RU" dirty="0"/>
              <a:t>Дайте мне </a:t>
            </a:r>
            <a:r>
              <a:rPr lang="ru-RU" b="1" dirty="0"/>
              <a:t>кусок</a:t>
            </a:r>
            <a:r>
              <a:rPr lang="ru-RU" dirty="0"/>
              <a:t> щекотки</a:t>
            </a:r>
            <a:r>
              <a:rPr lang="ru-RU" dirty="0" smtClean="0"/>
              <a:t>,</a:t>
            </a:r>
          </a:p>
          <a:p>
            <a:r>
              <a:rPr lang="ru-RU" dirty="0" smtClean="0"/>
              <a:t>Дайте </a:t>
            </a:r>
            <a:r>
              <a:rPr lang="ru-RU" dirty="0"/>
              <a:t>смеха - две </a:t>
            </a:r>
            <a:r>
              <a:rPr lang="ru-RU" b="1" dirty="0"/>
              <a:t>щепотки</a:t>
            </a:r>
            <a:r>
              <a:rPr lang="ru-RU" dirty="0"/>
              <a:t>,</a:t>
            </a:r>
          </a:p>
          <a:p>
            <a:r>
              <a:rPr lang="ru-RU" dirty="0"/>
              <a:t>Три </a:t>
            </a:r>
            <a:r>
              <a:rPr lang="ru-RU" b="1" dirty="0"/>
              <a:t>столовых ложки </a:t>
            </a:r>
            <a:r>
              <a:rPr lang="ru-RU" dirty="0"/>
              <a:t>ветра</a:t>
            </a:r>
          </a:p>
          <a:p>
            <a:r>
              <a:rPr lang="ru-RU" dirty="0"/>
              <a:t>И грозы - четыре </a:t>
            </a:r>
            <a:r>
              <a:rPr lang="ru-RU" b="1" dirty="0"/>
              <a:t>метр</a:t>
            </a:r>
            <a:r>
              <a:rPr lang="ru-RU" dirty="0"/>
              <a:t>а!</a:t>
            </a:r>
          </a:p>
          <a:p>
            <a:r>
              <a:rPr lang="ru-RU" dirty="0"/>
              <a:t>Писку-визгу - двести </a:t>
            </a:r>
            <a:r>
              <a:rPr lang="ru-RU" b="1" dirty="0"/>
              <a:t>грамм</a:t>
            </a:r>
            <a:r>
              <a:rPr lang="ru-RU" dirty="0"/>
              <a:t>ов</a:t>
            </a:r>
          </a:p>
          <a:p>
            <a:r>
              <a:rPr lang="ru-RU" dirty="0"/>
              <a:t>Плюс </a:t>
            </a:r>
            <a:r>
              <a:rPr lang="ru-RU" b="1" dirty="0"/>
              <a:t>пол-литра</a:t>
            </a:r>
            <a:r>
              <a:rPr lang="ru-RU" dirty="0"/>
              <a:t> шумов-гамов,</a:t>
            </a:r>
          </a:p>
          <a:p>
            <a:r>
              <a:rPr lang="ru-RU" dirty="0"/>
              <a:t>Да ещё </a:t>
            </a:r>
            <a:r>
              <a:rPr lang="ru-RU" b="1" dirty="0"/>
              <a:t>глоток </a:t>
            </a:r>
            <a:r>
              <a:rPr lang="ru-RU" dirty="0"/>
              <a:t>верёвки</a:t>
            </a:r>
          </a:p>
          <a:p>
            <a:r>
              <a:rPr lang="ru-RU" dirty="0"/>
              <a:t>И </a:t>
            </a:r>
            <a:r>
              <a:rPr lang="ru-RU" b="1" dirty="0"/>
              <a:t>моточек</a:t>
            </a:r>
            <a:r>
              <a:rPr lang="ru-RU" dirty="0"/>
              <a:t> газировки! -</a:t>
            </a:r>
          </a:p>
          <a:p>
            <a:r>
              <a:rPr lang="ru-RU" dirty="0"/>
              <a:t>- Дам я всё, что вы хотите,</a:t>
            </a:r>
          </a:p>
          <a:p>
            <a:r>
              <a:rPr lang="ru-RU" dirty="0"/>
              <a:t>Если вы в обмен дадите</a:t>
            </a:r>
          </a:p>
          <a:p>
            <a:r>
              <a:rPr lang="ru-RU" b="1" dirty="0"/>
              <a:t>Тюк</a:t>
            </a:r>
            <a:r>
              <a:rPr lang="ru-RU" dirty="0"/>
              <a:t> мальчишек,</a:t>
            </a:r>
          </a:p>
          <a:p>
            <a:r>
              <a:rPr lang="ru-RU" b="1" dirty="0"/>
              <a:t>Пук</a:t>
            </a:r>
            <a:r>
              <a:rPr lang="ru-RU" dirty="0"/>
              <a:t> девчонок</a:t>
            </a:r>
          </a:p>
          <a:p>
            <a:r>
              <a:rPr lang="ru-RU" dirty="0"/>
              <a:t>Да </a:t>
            </a:r>
            <a:r>
              <a:rPr lang="ru-RU" b="1" dirty="0"/>
              <a:t>бочонок</a:t>
            </a:r>
            <a:r>
              <a:rPr lang="ru-RU" dirty="0"/>
              <a:t> собачонок!</a:t>
            </a:r>
          </a:p>
          <a:p>
            <a:endParaRPr lang="ru-RU" dirty="0"/>
          </a:p>
        </p:txBody>
      </p:sp>
      <p:pic>
        <p:nvPicPr>
          <p:cNvPr id="1026" name="Picture 2" descr="ЗАГАДОЧНАЯ......ЩЕКОТКА !.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318" y="655956"/>
            <a:ext cx="1472053" cy="1006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онник Щепотка 😴 приснилась, к чему снится Щепотка во сне видеть?"/>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556" b="440"/>
          <a:stretch/>
        </p:blipFill>
        <p:spPr bwMode="auto">
          <a:xfrm flipH="1">
            <a:off x="2943853" y="948843"/>
            <a:ext cx="762000" cy="697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Отзывы. Серия закупок - Товары для жизни. Э*миkс – чистый возду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1122" y="1512028"/>
            <a:ext cx="910067" cy="7262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Набор столовых ложек (6 шт.) Позолота | Festima.Ru - Мониторинг объявлений"/>
          <p:cNvPicPr>
            <a:picLocks noChangeAspect="1" noChangeArrowheads="1"/>
          </p:cNvPicPr>
          <p:nvPr/>
        </p:nvPicPr>
        <p:blipFill rotWithShape="1">
          <a:blip r:embed="rId5">
            <a:extLst>
              <a:ext uri="{28A0092B-C50C-407E-A947-70E740481C1C}">
                <a14:useLocalDpi xmlns:a14="http://schemas.microsoft.com/office/drawing/2010/main" val="0"/>
              </a:ext>
            </a:extLst>
          </a:blip>
          <a:srcRect t="13167" r="48833" b="14833"/>
          <a:stretch/>
        </p:blipFill>
        <p:spPr bwMode="auto">
          <a:xfrm rot="4995563">
            <a:off x="3514396" y="1969292"/>
            <a:ext cx="832644" cy="11716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ᐈ Ветер вектор, векторные картинки рисунок дерево с ветром | скачать на  Depositphotos®"/>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84641" y="1780391"/>
            <a:ext cx="1379247" cy="6413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Что такое гроза и чем она опасна. » Осинники, официальный сайт город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cxnSp>
        <p:nvCxnSpPr>
          <p:cNvPr id="6" name="Соединительная линия уступом 5"/>
          <p:cNvCxnSpPr/>
          <p:nvPr/>
        </p:nvCxnSpPr>
        <p:spPr>
          <a:xfrm rot="16200000" flipH="1">
            <a:off x="3345664" y="1605588"/>
            <a:ext cx="1030712" cy="81581"/>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flipH="1" flipV="1">
            <a:off x="3634847" y="710423"/>
            <a:ext cx="303754" cy="2898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Прямая соединительная линия 27"/>
          <p:cNvCxnSpPr/>
          <p:nvPr/>
        </p:nvCxnSpPr>
        <p:spPr>
          <a:xfrm flipH="1" flipV="1">
            <a:off x="3572484" y="630918"/>
            <a:ext cx="577072" cy="1164771"/>
          </a:xfrm>
          <a:prstGeom prst="line">
            <a:avLst/>
          </a:prstGeom>
        </p:spPr>
        <p:style>
          <a:lnRef idx="3">
            <a:schemeClr val="accent1"/>
          </a:lnRef>
          <a:fillRef idx="0">
            <a:schemeClr val="accent1"/>
          </a:fillRef>
          <a:effectRef idx="2">
            <a:schemeClr val="accent1"/>
          </a:effectRef>
          <a:fontRef idx="minor">
            <a:schemeClr val="tx1"/>
          </a:fontRef>
        </p:style>
      </p:cxnSp>
      <p:pic>
        <p:nvPicPr>
          <p:cNvPr id="1038" name="Picture 14" descr="Ярче кажется палитра если выпито пол-литра кружка двухцветная (цвет: белый  + зеленый) | Все футболки интернет магазин футболок. Дизайнерские футболки,  футболки The Mountain, Yakuza, Liquid Blue"/>
          <p:cNvPicPr>
            <a:picLocks noChangeAspect="1" noChangeArrowheads="1"/>
          </p:cNvPicPr>
          <p:nvPr/>
        </p:nvPicPr>
        <p:blipFill>
          <a:blip r:embed="rId7" cstate="print">
            <a:clrChange>
              <a:clrFrom>
                <a:srgbClr val="D9E6EC"/>
              </a:clrFrom>
              <a:clrTo>
                <a:srgbClr val="D9E6EC">
                  <a:alpha val="0"/>
                </a:srgbClr>
              </a:clrTo>
            </a:clrChange>
            <a:extLst>
              <a:ext uri="{28A0092B-C50C-407E-A947-70E740481C1C}">
                <a14:useLocalDpi xmlns:a14="http://schemas.microsoft.com/office/drawing/2010/main" val="0"/>
              </a:ext>
            </a:extLst>
          </a:blip>
          <a:srcRect/>
          <a:stretch>
            <a:fillRect/>
          </a:stretch>
        </p:blipFill>
        <p:spPr bwMode="auto">
          <a:xfrm>
            <a:off x="2273300" y="2335746"/>
            <a:ext cx="828781" cy="7238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Руководство по материалам электротехники для всех. Часть 9 / Блог компании  MakeItLab / Хабр"/>
          <p:cNvPicPr>
            <a:picLocks noChangeAspect="1" noChangeArrowheads="1"/>
          </p:cNvPicPr>
          <p:nvPr/>
        </p:nvPicPr>
        <p:blipFill>
          <a:blip r:embed="rId8" cstate="print">
            <a:clrChange>
              <a:clrFrom>
                <a:srgbClr val="FDF9F8"/>
              </a:clrFrom>
              <a:clrTo>
                <a:srgbClr val="FDF9F8">
                  <a:alpha val="0"/>
                </a:srgbClr>
              </a:clrTo>
            </a:clrChange>
            <a:extLst>
              <a:ext uri="{28A0092B-C50C-407E-A947-70E740481C1C}">
                <a14:useLocalDpi xmlns:a14="http://schemas.microsoft.com/office/drawing/2010/main" val="0"/>
              </a:ext>
            </a:extLst>
          </a:blip>
          <a:srcRect/>
          <a:stretch>
            <a:fillRect/>
          </a:stretch>
        </p:blipFill>
        <p:spPr bwMode="auto">
          <a:xfrm>
            <a:off x="4641689" y="2444939"/>
            <a:ext cx="668625" cy="47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45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288291" y="741234"/>
            <a:ext cx="2509554" cy="2769989"/>
          </a:xfrm>
        </p:spPr>
        <p:txBody>
          <a:bodyPr/>
          <a:lstStyle/>
          <a:p>
            <a:r>
              <a:rPr lang="ru-RU" dirty="0" smtClean="0"/>
              <a:t>Миллиметр – мм</a:t>
            </a:r>
          </a:p>
          <a:p>
            <a:r>
              <a:rPr lang="ru-RU" dirty="0" smtClean="0"/>
              <a:t>Сантиметр – см</a:t>
            </a:r>
          </a:p>
          <a:p>
            <a:r>
              <a:rPr lang="ru-RU" dirty="0"/>
              <a:t>Дециметр – </a:t>
            </a:r>
            <a:r>
              <a:rPr lang="ru-RU" dirty="0" err="1"/>
              <a:t>дм</a:t>
            </a:r>
            <a:endParaRPr lang="ru-RU" dirty="0"/>
          </a:p>
          <a:p>
            <a:r>
              <a:rPr lang="ru-RU" dirty="0"/>
              <a:t>Метр – м</a:t>
            </a:r>
          </a:p>
          <a:p>
            <a:r>
              <a:rPr lang="ru-RU" dirty="0"/>
              <a:t>Километр – </a:t>
            </a:r>
            <a:r>
              <a:rPr lang="ru-RU" dirty="0" smtClean="0"/>
              <a:t>км</a:t>
            </a:r>
          </a:p>
          <a:p>
            <a:endParaRPr lang="ru-RU" dirty="0" smtClean="0"/>
          </a:p>
          <a:p>
            <a:r>
              <a:rPr lang="ru-RU" dirty="0" smtClean="0"/>
              <a:t>Тонна – т</a:t>
            </a:r>
          </a:p>
          <a:p>
            <a:r>
              <a:rPr lang="ru-RU" dirty="0" smtClean="0"/>
              <a:t>Центнер – ц</a:t>
            </a:r>
          </a:p>
          <a:p>
            <a:r>
              <a:rPr lang="ru-RU" dirty="0" smtClean="0"/>
              <a:t>Килограмм – кг</a:t>
            </a:r>
          </a:p>
          <a:p>
            <a:r>
              <a:rPr lang="ru-RU" dirty="0" smtClean="0"/>
              <a:t>Грамм – г</a:t>
            </a:r>
          </a:p>
          <a:p>
            <a:r>
              <a:rPr lang="ru-RU" dirty="0" smtClean="0"/>
              <a:t>Миллиграмм – мг</a:t>
            </a:r>
          </a:p>
          <a:p>
            <a:endParaRPr lang="ru-RU" dirty="0"/>
          </a:p>
          <a:p>
            <a:endParaRPr lang="ru-RU" dirty="0"/>
          </a:p>
          <a:p>
            <a:endParaRPr lang="ru-RU" dirty="0" smtClean="0"/>
          </a:p>
          <a:p>
            <a:endParaRPr lang="ru-RU" dirty="0"/>
          </a:p>
        </p:txBody>
      </p:sp>
      <p:pic>
        <p:nvPicPr>
          <p:cNvPr id="5" name="Picture 2" descr="Единицы измерения величин"/>
          <p:cNvPicPr>
            <a:picLocks noGrp="1" noChangeAspect="1" noChangeArrowheads="1"/>
          </p:cNvPicPr>
          <p:nvPr>
            <p:ph sz="half" idx="3"/>
          </p:nvPr>
        </p:nvPicPr>
        <p:blipFill rotWithShape="1">
          <a:blip r:embed="rId2" cstate="print">
            <a:extLst>
              <a:ext uri="{28A0092B-C50C-407E-A947-70E740481C1C}">
                <a14:useLocalDpi xmlns:a14="http://schemas.microsoft.com/office/drawing/2010/main" val="0"/>
              </a:ext>
            </a:extLst>
          </a:blip>
          <a:srcRect l="-1" r="970" b="1771"/>
          <a:stretch/>
        </p:blipFill>
        <p:spPr bwMode="auto">
          <a:xfrm>
            <a:off x="2120900" y="631825"/>
            <a:ext cx="3476944" cy="244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84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1496539311"/>
              </p:ext>
            </p:extLst>
          </p:nvPr>
        </p:nvGraphicFramePr>
        <p:xfrm>
          <a:off x="63499" y="102424"/>
          <a:ext cx="5638800" cy="3044000"/>
        </p:xfrm>
        <a:graphic>
          <a:graphicData uri="http://schemas.openxmlformats.org/drawingml/2006/table">
            <a:tbl>
              <a:tblPr/>
              <a:tblGrid>
                <a:gridCol w="1879600">
                  <a:extLst>
                    <a:ext uri="{9D8B030D-6E8A-4147-A177-3AD203B41FA5}">
                      <a16:colId xmlns:a16="http://schemas.microsoft.com/office/drawing/2014/main" val="1521859075"/>
                    </a:ext>
                  </a:extLst>
                </a:gridCol>
                <a:gridCol w="1879600">
                  <a:extLst>
                    <a:ext uri="{9D8B030D-6E8A-4147-A177-3AD203B41FA5}">
                      <a16:colId xmlns:a16="http://schemas.microsoft.com/office/drawing/2014/main" val="2742376358"/>
                    </a:ext>
                  </a:extLst>
                </a:gridCol>
                <a:gridCol w="1879600">
                  <a:extLst>
                    <a:ext uri="{9D8B030D-6E8A-4147-A177-3AD203B41FA5}">
                      <a16:colId xmlns:a16="http://schemas.microsoft.com/office/drawing/2014/main" val="3435204686"/>
                    </a:ext>
                  </a:extLst>
                </a:gridCol>
              </a:tblGrid>
              <a:tr h="599198">
                <a:tc>
                  <a:txBody>
                    <a:bodyPr/>
                    <a:lstStyle/>
                    <a:p>
                      <a:pPr algn="ctr" fontAlgn="base"/>
                      <a:r>
                        <a:rPr lang="ru-RU" sz="1400" b="1" cap="all" dirty="0" err="1" smtClean="0">
                          <a:solidFill>
                            <a:srgbClr val="FFFFFF"/>
                          </a:solidFill>
                          <a:effectLst/>
                          <a:latin typeface="Arial" panose="020B0604020202020204" pitchFamily="34" charset="0"/>
                          <a:cs typeface="Arial" panose="020B0604020202020204" pitchFamily="34" charset="0"/>
                        </a:rPr>
                        <a:t>пАДЕЖ</a:t>
                      </a:r>
                      <a:endParaRPr lang="ru-RU" sz="1400" b="1" cap="all" dirty="0">
                        <a:solidFill>
                          <a:srgbClr val="FFFFFF"/>
                        </a:solidFill>
                        <a:effectLst/>
                        <a:latin typeface="Arial" panose="020B0604020202020204" pitchFamily="34" charset="0"/>
                        <a:cs typeface="Arial" panose="020B0604020202020204" pitchFamily="34" charset="0"/>
                      </a:endParaRPr>
                    </a:p>
                  </a:txBody>
                  <a:tcPr marL="53748" marR="53748" marT="60915" marB="60915" anchor="ctr">
                    <a:lnL>
                      <a:noFill/>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tc>
                  <a:txBody>
                    <a:bodyPr/>
                    <a:lstStyle/>
                    <a:p>
                      <a:pPr algn="ctr" fontAlgn="base"/>
                      <a:r>
                        <a:rPr lang="ru-RU" sz="1050" b="1" cap="all" dirty="0">
                          <a:solidFill>
                            <a:srgbClr val="FFFFFF"/>
                          </a:solidFill>
                          <a:effectLst/>
                          <a:latin typeface="Arial" panose="020B0604020202020204" pitchFamily="34" charset="0"/>
                          <a:cs typeface="Arial" panose="020B0604020202020204" pitchFamily="34" charset="0"/>
                        </a:rPr>
                        <a:t>ЕДИНСТВЕННОЕ ЧИСЛО</a:t>
                      </a:r>
                    </a:p>
                  </a:txBody>
                  <a:tcPr marL="53748" marR="53748" marT="60915" marB="60915" anchor="ctr">
                    <a:lnL w="9525" cap="flat" cmpd="sng" algn="ctr">
                      <a:solidFill>
                        <a:srgbClr val="919191"/>
                      </a:solidFill>
                      <a:prstDash val="solid"/>
                      <a:round/>
                      <a:headEnd type="none" w="med" len="med"/>
                      <a:tailEnd type="none" w="med" len="med"/>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tc>
                  <a:txBody>
                    <a:bodyPr/>
                    <a:lstStyle/>
                    <a:p>
                      <a:pPr algn="ctr" fontAlgn="base"/>
                      <a:r>
                        <a:rPr lang="ru-RU" sz="1000" b="1" cap="all" dirty="0">
                          <a:solidFill>
                            <a:srgbClr val="FFFFFF"/>
                          </a:solidFill>
                          <a:effectLst/>
                          <a:latin typeface="Arial" panose="020B0604020202020204" pitchFamily="34" charset="0"/>
                          <a:cs typeface="Arial" panose="020B0604020202020204" pitchFamily="34" charset="0"/>
                        </a:rPr>
                        <a:t>МНОЖЕСТВЕННОЕ ЧИСЛО</a:t>
                      </a:r>
                    </a:p>
                  </a:txBody>
                  <a:tcPr marL="53748" marR="53748" marT="60915" marB="60915" anchor="ctr">
                    <a:lnL w="9525" cap="flat" cmpd="sng" algn="ctr">
                      <a:solidFill>
                        <a:srgbClr val="919191"/>
                      </a:solidFill>
                      <a:prstDash val="solid"/>
                      <a:round/>
                      <a:headEnd type="none" w="med" len="med"/>
                      <a:tailEnd type="none" w="med" len="med"/>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extLst>
                  <a:ext uri="{0D108BD9-81ED-4DB2-BD59-A6C34878D82A}">
                    <a16:rowId xmlns:a16="http://schemas.microsoft.com/office/drawing/2014/main" val="2484206066"/>
                  </a:ext>
                </a:extLst>
              </a:tr>
              <a:tr h="407467">
                <a:tc>
                  <a:txBody>
                    <a:bodyPr/>
                    <a:lstStyle/>
                    <a:p>
                      <a:pPr algn="l" fontAlgn="base"/>
                      <a:r>
                        <a:rPr lang="ru-RU" sz="1800" dirty="0">
                          <a:effectLst/>
                          <a:latin typeface="Arial" panose="020B0604020202020204" pitchFamily="34" charset="0"/>
                          <a:cs typeface="Arial" panose="020B0604020202020204" pitchFamily="34" charset="0"/>
                        </a:rPr>
                        <a:t>Именительный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граммы</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3364867323"/>
                  </a:ext>
                </a:extLst>
              </a:tr>
              <a:tr h="407467">
                <a:tc>
                  <a:txBody>
                    <a:bodyPr/>
                    <a:lstStyle/>
                    <a:p>
                      <a:pPr algn="l" fontAlgn="base"/>
                      <a:r>
                        <a:rPr lang="ru-RU" sz="1800" dirty="0">
                          <a:effectLst/>
                          <a:latin typeface="Arial" panose="020B0604020202020204" pitchFamily="34" charset="0"/>
                          <a:cs typeface="Arial" panose="020B0604020202020204" pitchFamily="34" charset="0"/>
                        </a:rPr>
                        <a:t>Родительный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грамма</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граммов</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3368871524"/>
                  </a:ext>
                </a:extLst>
              </a:tr>
              <a:tr h="407467">
                <a:tc>
                  <a:txBody>
                    <a:bodyPr/>
                    <a:lstStyle/>
                    <a:p>
                      <a:pPr algn="l" fontAlgn="base"/>
                      <a:r>
                        <a:rPr lang="ru-RU" sz="1800" dirty="0">
                          <a:effectLst/>
                          <a:latin typeface="Arial" panose="020B0604020202020204" pitchFamily="34" charset="0"/>
                          <a:cs typeface="Arial" panose="020B0604020202020204" pitchFamily="34" charset="0"/>
                        </a:rPr>
                        <a:t>Дательный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грамму</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граммам</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562256928"/>
                  </a:ext>
                </a:extLst>
              </a:tr>
              <a:tr h="407467">
                <a:tc>
                  <a:txBody>
                    <a:bodyPr/>
                    <a:lstStyle/>
                    <a:p>
                      <a:pPr algn="l" fontAlgn="base"/>
                      <a:r>
                        <a:rPr lang="ru-RU" sz="1800" dirty="0">
                          <a:effectLst/>
                          <a:latin typeface="Arial" panose="020B0604020202020204" pitchFamily="34" charset="0"/>
                          <a:cs typeface="Arial" panose="020B0604020202020204" pitchFamily="34" charset="0"/>
                        </a:rPr>
                        <a:t>Винительный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граммы</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1851318958"/>
                  </a:ext>
                </a:extLst>
              </a:tr>
              <a:tr h="407467">
                <a:tc>
                  <a:txBody>
                    <a:bodyPr/>
                    <a:lstStyle/>
                    <a:p>
                      <a:pPr algn="l" fontAlgn="base"/>
                      <a:r>
                        <a:rPr lang="ru-RU" sz="1800" dirty="0">
                          <a:effectLst/>
                          <a:latin typeface="Arial" panose="020B0604020202020204" pitchFamily="34" charset="0"/>
                          <a:cs typeface="Arial" panose="020B0604020202020204" pitchFamily="34" charset="0"/>
                        </a:rPr>
                        <a:t>Творительный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граммом</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граммами</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4260965023"/>
                  </a:ext>
                </a:extLst>
              </a:tr>
              <a:tr h="407467">
                <a:tc>
                  <a:txBody>
                    <a:bodyPr/>
                    <a:lstStyle/>
                    <a:p>
                      <a:pPr algn="l" fontAlgn="base"/>
                      <a:r>
                        <a:rPr lang="ru-RU" sz="1800" dirty="0">
                          <a:effectLst/>
                          <a:latin typeface="Arial" panose="020B0604020202020204" pitchFamily="34" charset="0"/>
                          <a:cs typeface="Arial" panose="020B0604020202020204" pitchFamily="34" charset="0"/>
                        </a:rPr>
                        <a:t>Предложный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грамме</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a:effectLst/>
                          <a:latin typeface="Arial" panose="020B0604020202020204" pitchFamily="34" charset="0"/>
                          <a:cs typeface="Arial" panose="020B0604020202020204" pitchFamily="34" charset="0"/>
                        </a:rPr>
                        <a:t>граммах</a:t>
                      </a: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4009412004"/>
                  </a:ext>
                </a:extLst>
              </a:tr>
            </a:tbl>
          </a:graphicData>
        </a:graphic>
      </p:graphicFrame>
    </p:spTree>
    <p:extLst>
      <p:ext uri="{BB962C8B-B14F-4D97-AF65-F5344CB8AC3E}">
        <p14:creationId xmlns:p14="http://schemas.microsoft.com/office/powerpoint/2010/main" val="2686001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2875004569"/>
              </p:ext>
            </p:extLst>
          </p:nvPr>
        </p:nvGraphicFramePr>
        <p:xfrm>
          <a:off x="63499" y="102424"/>
          <a:ext cx="5638800" cy="3044000"/>
        </p:xfrm>
        <a:graphic>
          <a:graphicData uri="http://schemas.openxmlformats.org/drawingml/2006/table">
            <a:tbl>
              <a:tblPr/>
              <a:tblGrid>
                <a:gridCol w="1879600">
                  <a:extLst>
                    <a:ext uri="{9D8B030D-6E8A-4147-A177-3AD203B41FA5}">
                      <a16:colId xmlns:a16="http://schemas.microsoft.com/office/drawing/2014/main" val="1521859075"/>
                    </a:ext>
                  </a:extLst>
                </a:gridCol>
                <a:gridCol w="1879600">
                  <a:extLst>
                    <a:ext uri="{9D8B030D-6E8A-4147-A177-3AD203B41FA5}">
                      <a16:colId xmlns:a16="http://schemas.microsoft.com/office/drawing/2014/main" val="2742376358"/>
                    </a:ext>
                  </a:extLst>
                </a:gridCol>
                <a:gridCol w="1879600">
                  <a:extLst>
                    <a:ext uri="{9D8B030D-6E8A-4147-A177-3AD203B41FA5}">
                      <a16:colId xmlns:a16="http://schemas.microsoft.com/office/drawing/2014/main" val="3435204686"/>
                    </a:ext>
                  </a:extLst>
                </a:gridCol>
              </a:tblGrid>
              <a:tr h="599198">
                <a:tc>
                  <a:txBody>
                    <a:bodyPr/>
                    <a:lstStyle/>
                    <a:p>
                      <a:pPr algn="ctr" fontAlgn="base"/>
                      <a:r>
                        <a:rPr lang="ru-RU" sz="1400" b="1" cap="all" dirty="0" err="1" smtClean="0">
                          <a:solidFill>
                            <a:srgbClr val="FFFFFF"/>
                          </a:solidFill>
                          <a:effectLst/>
                          <a:latin typeface="Arial" panose="020B0604020202020204" pitchFamily="34" charset="0"/>
                          <a:cs typeface="Arial" panose="020B0604020202020204" pitchFamily="34" charset="0"/>
                        </a:rPr>
                        <a:t>пАДЕЖ</a:t>
                      </a:r>
                      <a:endParaRPr lang="ru-RU" sz="1400" b="1" cap="all" dirty="0">
                        <a:solidFill>
                          <a:srgbClr val="FFFFFF"/>
                        </a:solidFill>
                        <a:effectLst/>
                        <a:latin typeface="Arial" panose="020B0604020202020204" pitchFamily="34" charset="0"/>
                        <a:cs typeface="Arial" panose="020B0604020202020204" pitchFamily="34" charset="0"/>
                      </a:endParaRPr>
                    </a:p>
                  </a:txBody>
                  <a:tcPr marL="53748" marR="53748" marT="60915" marB="60915" anchor="ctr">
                    <a:lnL>
                      <a:noFill/>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tc>
                  <a:txBody>
                    <a:bodyPr/>
                    <a:lstStyle/>
                    <a:p>
                      <a:pPr algn="ctr" fontAlgn="base"/>
                      <a:r>
                        <a:rPr lang="ru-RU" sz="1050" b="1" cap="all" dirty="0">
                          <a:solidFill>
                            <a:srgbClr val="FFFFFF"/>
                          </a:solidFill>
                          <a:effectLst/>
                          <a:latin typeface="Arial" panose="020B0604020202020204" pitchFamily="34" charset="0"/>
                          <a:cs typeface="Arial" panose="020B0604020202020204" pitchFamily="34" charset="0"/>
                        </a:rPr>
                        <a:t>ЕДИНСТВЕННОЕ ЧИСЛО</a:t>
                      </a:r>
                    </a:p>
                  </a:txBody>
                  <a:tcPr marL="53748" marR="53748" marT="60915" marB="60915" anchor="ctr">
                    <a:lnL w="9525" cap="flat" cmpd="sng" algn="ctr">
                      <a:solidFill>
                        <a:srgbClr val="919191"/>
                      </a:solidFill>
                      <a:prstDash val="solid"/>
                      <a:round/>
                      <a:headEnd type="none" w="med" len="med"/>
                      <a:tailEnd type="none" w="med" len="med"/>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tc>
                  <a:txBody>
                    <a:bodyPr/>
                    <a:lstStyle/>
                    <a:p>
                      <a:pPr algn="ctr" fontAlgn="base"/>
                      <a:r>
                        <a:rPr lang="ru-RU" sz="1000" b="1" cap="all" dirty="0">
                          <a:solidFill>
                            <a:srgbClr val="FFFFFF"/>
                          </a:solidFill>
                          <a:effectLst/>
                          <a:latin typeface="Arial" panose="020B0604020202020204" pitchFamily="34" charset="0"/>
                          <a:cs typeface="Arial" panose="020B0604020202020204" pitchFamily="34" charset="0"/>
                        </a:rPr>
                        <a:t>МНОЖЕСТВЕННОЕ ЧИСЛО</a:t>
                      </a:r>
                    </a:p>
                  </a:txBody>
                  <a:tcPr marL="53748" marR="53748" marT="60915" marB="60915" anchor="ctr">
                    <a:lnL w="9525" cap="flat" cmpd="sng" algn="ctr">
                      <a:solidFill>
                        <a:srgbClr val="919191"/>
                      </a:solidFill>
                      <a:prstDash val="solid"/>
                      <a:round/>
                      <a:headEnd type="none" w="med" len="med"/>
                      <a:tailEnd type="none" w="med" len="med"/>
                    </a:lnL>
                    <a:lnR w="9525" cap="flat" cmpd="sng" algn="ctr">
                      <a:solidFill>
                        <a:srgbClr val="919191"/>
                      </a:solidFill>
                      <a:prstDash val="solid"/>
                      <a:round/>
                      <a:headEnd type="none" w="med" len="med"/>
                      <a:tailEnd type="none" w="med" len="med"/>
                    </a:lnR>
                    <a:lnT>
                      <a:noFill/>
                    </a:lnT>
                    <a:lnB w="47625" cap="flat" cmpd="sng" algn="ctr">
                      <a:solidFill>
                        <a:srgbClr val="DFDFDF"/>
                      </a:solidFill>
                      <a:prstDash val="solid"/>
                      <a:round/>
                      <a:headEnd type="none" w="med" len="med"/>
                      <a:tailEnd type="none" w="med" len="med"/>
                    </a:lnB>
                    <a:solidFill>
                      <a:srgbClr val="666667"/>
                    </a:solidFill>
                  </a:tcPr>
                </a:tc>
                <a:extLst>
                  <a:ext uri="{0D108BD9-81ED-4DB2-BD59-A6C34878D82A}">
                    <a16:rowId xmlns:a16="http://schemas.microsoft.com/office/drawing/2014/main" val="2484206066"/>
                  </a:ext>
                </a:extLst>
              </a:tr>
              <a:tr h="407467">
                <a:tc>
                  <a:txBody>
                    <a:bodyPr/>
                    <a:lstStyle/>
                    <a:p>
                      <a:pPr algn="l" fontAlgn="base"/>
                      <a:r>
                        <a:rPr lang="ru-RU" sz="1800" dirty="0">
                          <a:effectLst/>
                          <a:latin typeface="Arial" panose="020B0604020202020204" pitchFamily="34" charset="0"/>
                          <a:cs typeface="Arial" panose="020B0604020202020204" pitchFamily="34" charset="0"/>
                        </a:rPr>
                        <a:t>Именительный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метры</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476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3364867323"/>
                  </a:ext>
                </a:extLst>
              </a:tr>
              <a:tr h="407467">
                <a:tc>
                  <a:txBody>
                    <a:bodyPr/>
                    <a:lstStyle/>
                    <a:p>
                      <a:pPr algn="l" fontAlgn="base"/>
                      <a:r>
                        <a:rPr lang="ru-RU" sz="1800" dirty="0">
                          <a:effectLst/>
                          <a:latin typeface="Arial" panose="020B0604020202020204" pitchFamily="34" charset="0"/>
                          <a:cs typeface="Arial" panose="020B0604020202020204" pitchFamily="34" charset="0"/>
                        </a:rPr>
                        <a:t>Родительный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метра</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метров</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3368871524"/>
                  </a:ext>
                </a:extLst>
              </a:tr>
              <a:tr h="407467">
                <a:tc>
                  <a:txBody>
                    <a:bodyPr/>
                    <a:lstStyle/>
                    <a:p>
                      <a:pPr algn="l" fontAlgn="base"/>
                      <a:r>
                        <a:rPr lang="ru-RU" sz="1800" dirty="0">
                          <a:effectLst/>
                          <a:latin typeface="Arial" panose="020B0604020202020204" pitchFamily="34" charset="0"/>
                          <a:cs typeface="Arial" panose="020B0604020202020204" pitchFamily="34" charset="0"/>
                        </a:rPr>
                        <a:t>Дательный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метру</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метрам</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562256928"/>
                  </a:ext>
                </a:extLst>
              </a:tr>
              <a:tr h="407467">
                <a:tc>
                  <a:txBody>
                    <a:bodyPr/>
                    <a:lstStyle/>
                    <a:p>
                      <a:pPr algn="l" fontAlgn="base"/>
                      <a:r>
                        <a:rPr lang="ru-RU" sz="1800" dirty="0">
                          <a:effectLst/>
                          <a:latin typeface="Arial" panose="020B0604020202020204" pitchFamily="34" charset="0"/>
                          <a:cs typeface="Arial" panose="020B0604020202020204" pitchFamily="34" charset="0"/>
                        </a:rPr>
                        <a:t>Винительный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метры</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1851318958"/>
                  </a:ext>
                </a:extLst>
              </a:tr>
              <a:tr h="407467">
                <a:tc>
                  <a:txBody>
                    <a:bodyPr/>
                    <a:lstStyle/>
                    <a:p>
                      <a:pPr algn="l" fontAlgn="base"/>
                      <a:r>
                        <a:rPr lang="ru-RU" sz="1800" dirty="0">
                          <a:effectLst/>
                          <a:latin typeface="Arial" panose="020B0604020202020204" pitchFamily="34" charset="0"/>
                          <a:cs typeface="Arial" panose="020B0604020202020204" pitchFamily="34" charset="0"/>
                        </a:rPr>
                        <a:t>Творительный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метром</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метрами</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4260965023"/>
                  </a:ext>
                </a:extLst>
              </a:tr>
              <a:tr h="407467">
                <a:tc>
                  <a:txBody>
                    <a:bodyPr/>
                    <a:lstStyle/>
                    <a:p>
                      <a:pPr algn="l" fontAlgn="base"/>
                      <a:r>
                        <a:rPr lang="ru-RU" sz="1800" dirty="0">
                          <a:effectLst/>
                          <a:latin typeface="Arial" panose="020B0604020202020204" pitchFamily="34" charset="0"/>
                          <a:cs typeface="Arial" panose="020B0604020202020204" pitchFamily="34" charset="0"/>
                        </a:rPr>
                        <a:t>Предложный</a:t>
                      </a:r>
                    </a:p>
                  </a:txBody>
                  <a:tcPr marL="53748" marR="53748" marT="46582" marB="46582" anchor="ctr">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о</a:t>
                      </a:r>
                      <a:r>
                        <a:rPr lang="ru-RU" sz="1800" baseline="0" dirty="0" smtClean="0">
                          <a:effectLst/>
                          <a:latin typeface="Arial" panose="020B0604020202020204" pitchFamily="34" charset="0"/>
                          <a:cs typeface="Arial" panose="020B0604020202020204" pitchFamily="34" charset="0"/>
                        </a:rPr>
                        <a:t> </a:t>
                      </a:r>
                      <a:r>
                        <a:rPr lang="ru-RU" sz="1800" dirty="0" smtClean="0">
                          <a:effectLst/>
                          <a:latin typeface="Arial" panose="020B0604020202020204" pitchFamily="34" charset="0"/>
                          <a:cs typeface="Arial" panose="020B0604020202020204" pitchFamily="34" charset="0"/>
                        </a:rPr>
                        <a:t>метре</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base"/>
                      <a:r>
                        <a:rPr lang="ru-RU" sz="1800" dirty="0" smtClean="0">
                          <a:effectLst/>
                          <a:latin typeface="Arial" panose="020B0604020202020204" pitchFamily="34" charset="0"/>
                          <a:cs typeface="Arial" panose="020B0604020202020204" pitchFamily="34" charset="0"/>
                        </a:rPr>
                        <a:t>о</a:t>
                      </a:r>
                      <a:r>
                        <a:rPr lang="ru-RU" sz="1800" baseline="0" dirty="0" smtClean="0">
                          <a:effectLst/>
                          <a:latin typeface="Arial" panose="020B0604020202020204" pitchFamily="34" charset="0"/>
                          <a:cs typeface="Arial" panose="020B0604020202020204" pitchFamily="34" charset="0"/>
                        </a:rPr>
                        <a:t> </a:t>
                      </a:r>
                      <a:r>
                        <a:rPr lang="ru-RU" sz="1800" dirty="0" smtClean="0">
                          <a:effectLst/>
                          <a:latin typeface="Arial" panose="020B0604020202020204" pitchFamily="34" charset="0"/>
                          <a:cs typeface="Arial" panose="020B0604020202020204" pitchFamily="34" charset="0"/>
                        </a:rPr>
                        <a:t>метрах</a:t>
                      </a:r>
                      <a:endParaRPr lang="ru-RU" sz="1800" dirty="0">
                        <a:effectLst/>
                        <a:latin typeface="Arial" panose="020B0604020202020204" pitchFamily="34" charset="0"/>
                        <a:cs typeface="Arial" panose="020B0604020202020204" pitchFamily="34" charset="0"/>
                      </a:endParaRPr>
                    </a:p>
                  </a:txBody>
                  <a:tcPr marL="53748" marR="53748" marT="46582" marB="46582"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4009412004"/>
                  </a:ext>
                </a:extLst>
              </a:tr>
            </a:tbl>
          </a:graphicData>
        </a:graphic>
      </p:graphicFrame>
    </p:spTree>
    <p:extLst>
      <p:ext uri="{BB962C8B-B14F-4D97-AF65-F5344CB8AC3E}">
        <p14:creationId xmlns:p14="http://schemas.microsoft.com/office/powerpoint/2010/main" val="424804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184666"/>
          </a:xfrm>
        </p:spPr>
        <p:txBody>
          <a:bodyPr/>
          <a:lstStyle/>
          <a:p>
            <a:r>
              <a:rPr lang="ru-RU" dirty="0" smtClean="0"/>
              <a:t>Один </a:t>
            </a:r>
            <a:endParaRPr lang="ru-RU" dirty="0"/>
          </a:p>
        </p:txBody>
      </p:sp>
      <p:sp>
        <p:nvSpPr>
          <p:cNvPr id="4" name="Объект 3"/>
          <p:cNvSpPr>
            <a:spLocks noGrp="1"/>
          </p:cNvSpPr>
          <p:nvPr>
            <p:ph sz="half" idx="3"/>
          </p:nvPr>
        </p:nvSpPr>
        <p:spPr/>
        <p:txBody>
          <a:bodyPr/>
          <a:lstStyle/>
          <a:p>
            <a:endParaRPr lang="ru-RU"/>
          </a:p>
        </p:txBody>
      </p:sp>
      <p:pic>
        <p:nvPicPr>
          <p:cNvPr id="4098" name="Picture 2" descr="Презентация на тему: &quot;Урок русского языка в 4 «Б» классе 10 февраля 2012  г.&quot;. Скачать бесплатно и без регистрации."/>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2" b="17823"/>
          <a:stretch/>
        </p:blipFill>
        <p:spPr bwMode="auto">
          <a:xfrm>
            <a:off x="0" y="-11686"/>
            <a:ext cx="5854700" cy="325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42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9</a:t>
            </a:r>
            <a:endParaRPr lang="ru-RU" dirty="0"/>
          </a:p>
        </p:txBody>
      </p:sp>
      <p:sp>
        <p:nvSpPr>
          <p:cNvPr id="3" name="Объект 2"/>
          <p:cNvSpPr>
            <a:spLocks noGrp="1"/>
          </p:cNvSpPr>
          <p:nvPr>
            <p:ph sz="half" idx="2"/>
          </p:nvPr>
        </p:nvSpPr>
        <p:spPr>
          <a:xfrm>
            <a:off x="224552" y="631825"/>
            <a:ext cx="4639548" cy="1908215"/>
          </a:xfrm>
        </p:spPr>
        <p:txBody>
          <a:bodyPr/>
          <a:lstStyle/>
          <a:p>
            <a:r>
              <a:rPr lang="ru-RU" b="1" dirty="0"/>
              <a:t>Научитесь называть кулинарные меры.</a:t>
            </a:r>
          </a:p>
          <a:p>
            <a:r>
              <a:rPr lang="ru-RU" sz="1600" dirty="0"/>
              <a:t>Один стакан горячего молока (холодный кефир, морковный сок).</a:t>
            </a:r>
          </a:p>
          <a:p>
            <a:r>
              <a:rPr lang="ru-RU" sz="1600" dirty="0"/>
              <a:t>Три ложки свежей сметаны (чистая вода, томатная паста).</a:t>
            </a:r>
          </a:p>
          <a:p>
            <a:r>
              <a:rPr lang="ru-RU" sz="1600" dirty="0"/>
              <a:t>Пять ломтиков лимона (сыр, яблоко, арбуз).</a:t>
            </a:r>
          </a:p>
          <a:p>
            <a:r>
              <a:rPr lang="ru-RU" sz="1600" dirty="0"/>
              <a:t>Десять капель уксуса (лекарство).</a:t>
            </a:r>
          </a:p>
          <a:p>
            <a:endParaRPr lang="ru-RU" sz="1600" dirty="0"/>
          </a:p>
        </p:txBody>
      </p:sp>
      <p:pic>
        <p:nvPicPr>
          <p:cNvPr id="6146" name="Picture 2" descr="Бальзамы для волос на основе яблочного уксус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500" y="1089025"/>
            <a:ext cx="1031246" cy="7652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Долька апельсина 3D Модель $29 - .3ds .obj .fbx .max - Free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1907" y="2384425"/>
            <a:ext cx="646093" cy="6460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Слова, фразы и их происхождение: Отрезанный ломот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466" y="2381230"/>
            <a:ext cx="1038860" cy="6492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rquivos Frutas - Página 3 de 3 - Mundo Saudá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737" y="2232025"/>
            <a:ext cx="1431925" cy="67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40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4619</TotalTime>
  <Words>1147</Words>
  <Application>Microsoft Office PowerPoint</Application>
  <PresentationFormat>Произвольный</PresentationFormat>
  <Paragraphs>167</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Office Theme</vt:lpstr>
      <vt:lpstr> Русский язык</vt:lpstr>
      <vt:lpstr>Сегодня на уроке</vt:lpstr>
      <vt:lpstr>Проверим упражнение 6 (стр. 93)</vt:lpstr>
      <vt:lpstr>Проверим упражнение 7 (стр. 93)</vt:lpstr>
      <vt:lpstr>Презентация PowerPoint</vt:lpstr>
      <vt:lpstr>Презентация PowerPoint</vt:lpstr>
      <vt:lpstr>Презентация PowerPoint</vt:lpstr>
      <vt:lpstr>Презентация PowerPoint</vt:lpstr>
      <vt:lpstr>Упражнение 9</vt:lpstr>
      <vt:lpstr>Упражнение 9</vt:lpstr>
      <vt:lpstr>Словарная работа</vt:lpstr>
      <vt:lpstr>Упражнение 11</vt:lpstr>
      <vt:lpstr>Презентация PowerPoint</vt:lpstr>
      <vt:lpstr>Упражнение 12</vt:lpstr>
      <vt:lpstr>Презентация PowerPoint</vt:lpstr>
      <vt:lpstr>Упражнение 14</vt:lpstr>
      <vt:lpstr>Презентация PowerPoint</vt:lpstr>
      <vt:lpstr>Презентация PowerPoint</vt:lpstr>
      <vt:lpstr>Презентация PowerPoint</vt:lpstr>
      <vt:lpstr>Презентация PowerPoint</vt:lpstr>
      <vt:lpstr>Презентация PowerPoint</vt:lpstr>
      <vt:lpstr>Упражнение 16</vt:lpstr>
      <vt:lpstr>Какая пословица к какому рисунку? </vt:lpstr>
      <vt:lpstr>С русским языком вокруг света  </vt:lpstr>
      <vt:lpstr>С русским языком вокруг света  </vt:lpstr>
      <vt:lpstr>Презентация PowerPoint</vt:lpstr>
      <vt:lpstr>Выполните самостоятельно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Пользователь</cp:lastModifiedBy>
  <cp:revision>316</cp:revision>
  <dcterms:created xsi:type="dcterms:W3CDTF">2020-04-13T08:06:06Z</dcterms:created>
  <dcterms:modified xsi:type="dcterms:W3CDTF">2021-01-22T10:00:55Z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