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267" r:id="rId4"/>
    <p:sldId id="296" r:id="rId5"/>
    <p:sldId id="297" r:id="rId6"/>
    <p:sldId id="298" r:id="rId7"/>
    <p:sldId id="299" r:id="rId8"/>
    <p:sldId id="300" r:id="rId9"/>
    <p:sldId id="301" r:id="rId10"/>
    <p:sldId id="291" r:id="rId11"/>
    <p:sldId id="274" r:id="rId12"/>
    <p:sldId id="295" r:id="rId13"/>
    <p:sldId id="269" r:id="rId14"/>
    <p:sldId id="270" r:id="rId15"/>
    <p:sldId id="287" r:id="rId16"/>
    <p:sldId id="302" r:id="rId17"/>
    <p:sldId id="303" r:id="rId18"/>
    <p:sldId id="304" r:id="rId19"/>
    <p:sldId id="307" r:id="rId20"/>
    <p:sldId id="306" r:id="rId21"/>
    <p:sldId id="305" r:id="rId22"/>
    <p:sldId id="288" r:id="rId2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784225"/>
            <a:ext cx="5105400" cy="1491427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2400" b="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r>
              <a:rPr sz="24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ru-RU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Как </a:t>
            </a:r>
            <a:r>
              <a:rPr lang="ru-RU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сказать о предполагаемом нереальном действии?</a:t>
            </a:r>
            <a:endParaRPr lang="ru-RU" sz="24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27226"/>
            <a:ext cx="1676400" cy="1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Если  б не было солнца…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936625"/>
            <a:ext cx="2810748" cy="2585323"/>
          </a:xfrm>
        </p:spPr>
        <p:txBody>
          <a:bodyPr/>
          <a:lstStyle/>
          <a:p>
            <a:r>
              <a:rPr lang="ru-RU" sz="1800" b="1" dirty="0"/>
              <a:t>Представляешь,</a:t>
            </a:r>
          </a:p>
          <a:p>
            <a:r>
              <a:rPr lang="ru-RU" sz="1800" b="1" dirty="0"/>
              <a:t>Что бы было,</a:t>
            </a:r>
          </a:p>
          <a:p>
            <a:r>
              <a:rPr lang="ru-RU" sz="1800" b="1" dirty="0"/>
              <a:t>Если б людям никогда</a:t>
            </a:r>
          </a:p>
          <a:p>
            <a:r>
              <a:rPr lang="ru-RU" sz="1800" b="1" dirty="0"/>
              <a:t>Больше солнце не светило?</a:t>
            </a:r>
          </a:p>
          <a:p>
            <a:r>
              <a:rPr lang="ru-RU" sz="1800" b="1" dirty="0"/>
              <a:t>Все замёрзли бы тогда.</a:t>
            </a:r>
          </a:p>
          <a:p>
            <a:endParaRPr lang="ru-RU" sz="2400" dirty="0"/>
          </a:p>
        </p:txBody>
      </p:sp>
      <p:sp>
        <p:nvSpPr>
          <p:cNvPr id="5" name="AutoShape 2" descr="Солнце не подает «признаков жизни». Уфолог зафиксировал догорание свет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Осторожно, солнце! Какие опасности таит светило | cheltv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90" y="860425"/>
            <a:ext cx="22126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«Русской Арктике» пришло время полярных сияний и наблюдений за звезд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55626"/>
            <a:ext cx="5638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нимация дождь - Дождь, как настроение, как жизнь, как... (rain) - 742427 -  Фан Парт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Если б дождь не перестал…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6"/>
            <a:ext cx="3657600" cy="1661993"/>
          </a:xfrm>
        </p:spPr>
        <p:txBody>
          <a:bodyPr/>
          <a:lstStyle/>
          <a:p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Если б в дождь</a:t>
            </a:r>
          </a:p>
          <a:p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Ленивый ветер</a:t>
            </a:r>
          </a:p>
          <a:p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Тучи вспять не повернул?</a:t>
            </a:r>
          </a:p>
          <a:p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Мокли б взрослые и дети.</a:t>
            </a:r>
          </a:p>
          <a:p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Город в лужах утонул.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651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Берегите природу!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84225"/>
            <a:ext cx="2209799" cy="1477328"/>
          </a:xfrm>
        </p:spPr>
        <p:txBody>
          <a:bodyPr/>
          <a:lstStyle/>
          <a:p>
            <a:r>
              <a:rPr lang="ru-RU" dirty="0" smtClean="0"/>
              <a:t>…</a:t>
            </a:r>
            <a:r>
              <a:rPr lang="ru-RU" sz="2400" dirty="0" smtClean="0"/>
              <a:t>и останется тогда всё для всех и навсегда!</a:t>
            </a:r>
            <a:endParaRPr lang="ru-RU" sz="2400" dirty="0"/>
          </a:p>
        </p:txBody>
      </p:sp>
      <p:pic>
        <p:nvPicPr>
          <p:cNvPr id="4098" name="Picture 2" descr="берегите природу - прикольные фото, анекдоты и видео / Развлекательный  портал Funon.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638174"/>
            <a:ext cx="2706421" cy="23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738664"/>
          </a:xfrm>
        </p:spPr>
        <p:txBody>
          <a:bodyPr/>
          <a:lstStyle/>
          <a:p>
            <a:r>
              <a:rPr lang="ru-RU" b="1" dirty="0"/>
              <a:t>Рассмотрите внимательно таблицу. Расскажите, что надо было делать героям волшебных сказок. Что делали бы вы на их месте?</a:t>
            </a:r>
          </a:p>
          <a:p>
            <a:r>
              <a:rPr lang="ru-RU" dirty="0"/>
              <a:t>Образец: Иван-царевич должен </a:t>
            </a:r>
            <a:r>
              <a:rPr lang="ru-RU" b="1" i="1" dirty="0"/>
              <a:t>стрелять</a:t>
            </a:r>
            <a:r>
              <a:rPr lang="ru-RU" dirty="0"/>
              <a:t> из лука. Я тоже </a:t>
            </a:r>
            <a:r>
              <a:rPr lang="ru-RU" b="1" i="1" dirty="0"/>
              <a:t>стрелял бы</a:t>
            </a:r>
            <a:r>
              <a:rPr lang="ru-RU" dirty="0"/>
              <a:t>, если бы умел.</a:t>
            </a:r>
          </a:p>
        </p:txBody>
      </p:sp>
      <p:pic>
        <p:nvPicPr>
          <p:cNvPr id="6146" name="Picture 2" descr="Василиса Премудрая НЗ | O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9" y="1446752"/>
            <a:ext cx="1563687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чему Кощей бессмертный Просто сказочно богат? ПОтому что он бездетный И к  тому же — неженат. Эти дочки и сыно… в 2020 г | Иллюстрации лисы, Сказки,  Сказочные персонаж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165225"/>
            <a:ext cx="1298409" cy="18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Баба Яга ОПИСАНИЕ персонажа ЧИТАТЬ - СКАЗ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317625"/>
            <a:ext cx="1170861" cy="17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738664"/>
          </a:xfrm>
        </p:spPr>
        <p:txBody>
          <a:bodyPr/>
          <a:lstStyle/>
          <a:p>
            <a:r>
              <a:rPr lang="ru-RU" sz="1600" dirty="0"/>
              <a:t>Как сказать о предполагаемом, нереальном действии</a:t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60015"/>
              </p:ext>
            </p:extLst>
          </p:nvPr>
        </p:nvGraphicFramePr>
        <p:xfrm>
          <a:off x="139700" y="631826"/>
          <a:ext cx="54864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2044">
                  <a:extLst>
                    <a:ext uri="{9D8B030D-6E8A-4147-A177-3AD203B41FA5}">
                      <a16:colId xmlns:a16="http://schemas.microsoft.com/office/drawing/2014/main" val="1103701476"/>
                    </a:ext>
                  </a:extLst>
                </a:gridCol>
                <a:gridCol w="2112932">
                  <a:extLst>
                    <a:ext uri="{9D8B030D-6E8A-4147-A177-3AD203B41FA5}">
                      <a16:colId xmlns:a16="http://schemas.microsoft.com/office/drawing/2014/main" val="2637291885"/>
                    </a:ext>
                  </a:extLst>
                </a:gridCol>
                <a:gridCol w="651764">
                  <a:extLst>
                    <a:ext uri="{9D8B030D-6E8A-4147-A177-3AD203B41FA5}">
                      <a16:colId xmlns:a16="http://schemas.microsoft.com/office/drawing/2014/main" val="2913814371"/>
                    </a:ext>
                  </a:extLst>
                </a:gridCol>
                <a:gridCol w="709660">
                  <a:extLst>
                    <a:ext uri="{9D8B030D-6E8A-4147-A177-3AD203B41FA5}">
                      <a16:colId xmlns:a16="http://schemas.microsoft.com/office/drawing/2014/main" val="28127799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должен делать?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должен сделать?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делал бы?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сделал бы?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Условие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2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искать Василису Премудрую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помогать Бабе-яге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отгадать загадки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победить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Кащея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Бессмертного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построить волшебный мост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искал бы Василису Премудрую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помогал бы Бабе-яге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отгадал бы загадки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победил бы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Кащея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Бессмертного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построил бы волшебный мост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бы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хотел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умел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extLst>
                  <a:ext uri="{0D108BD9-81ED-4DB2-BD59-A6C34878D82A}">
                    <a16:rowId xmlns:a16="http://schemas.microsoft.com/office/drawing/2014/main" val="13736233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752" y="2584973"/>
            <a:ext cx="5249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Предполагаемое, нереальное действие обозначают глаголы в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условном наклонении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shart</a:t>
            </a:r>
            <a:r>
              <a:rPr kumimoji="0" lang="en-US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mayli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6"/>
            <a:ext cx="5486400" cy="2154436"/>
          </a:xfrm>
        </p:spPr>
        <p:txBody>
          <a:bodyPr/>
          <a:lstStyle/>
          <a:p>
            <a:r>
              <a:rPr lang="ru-RU" b="1" dirty="0"/>
              <a:t>Расскажите разными способами, что люди делали бы при каких-то условиях. Восстановите предложения по образцу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Образец:</a:t>
            </a:r>
            <a:r>
              <a:rPr lang="ru-RU" dirty="0"/>
              <a:t> Я бы пришёл в гости, </a:t>
            </a:r>
            <a:r>
              <a:rPr lang="ru-RU" b="1" i="1" dirty="0"/>
              <a:t>но</a:t>
            </a:r>
            <a:r>
              <a:rPr lang="ru-RU" dirty="0"/>
              <a:t> мама </a:t>
            </a:r>
            <a:r>
              <a:rPr lang="ru-RU" b="1" i="1" dirty="0"/>
              <a:t>не</a:t>
            </a:r>
            <a:r>
              <a:rPr lang="ru-RU" i="1" dirty="0"/>
              <a:t> </a:t>
            </a:r>
            <a:r>
              <a:rPr lang="ru-RU" dirty="0"/>
              <a:t>разрешила. – </a:t>
            </a:r>
            <a:r>
              <a:rPr lang="ru-RU" b="1" i="1" dirty="0"/>
              <a:t>Если бы</a:t>
            </a:r>
            <a:r>
              <a:rPr lang="ru-RU" dirty="0"/>
              <a:t> мама разрешила, я бы пришёл в гости.</a:t>
            </a:r>
          </a:p>
          <a:p>
            <a:r>
              <a:rPr lang="ru-RU" sz="1600" dirty="0" err="1"/>
              <a:t>Азиза</a:t>
            </a:r>
            <a:r>
              <a:rPr lang="ru-RU" sz="1600" dirty="0"/>
              <a:t> прочитала бы книгу, но </a:t>
            </a:r>
            <a:r>
              <a:rPr lang="ru-RU" sz="1600" dirty="0" smtClean="0"/>
              <a:t>  …                                         </a:t>
            </a:r>
          </a:p>
          <a:p>
            <a:r>
              <a:rPr lang="ru-RU" sz="1600" dirty="0" smtClean="0"/>
              <a:t>Если </a:t>
            </a:r>
            <a:r>
              <a:rPr lang="ru-RU" sz="1600" dirty="0"/>
              <a:t>бы сестра принесла книгу, </a:t>
            </a:r>
            <a:r>
              <a:rPr lang="ru-RU" sz="1600" dirty="0" err="1"/>
              <a:t>Азиза</a:t>
            </a:r>
            <a:r>
              <a:rPr lang="ru-RU" sz="1600" dirty="0"/>
              <a:t> ….. </a:t>
            </a:r>
            <a:r>
              <a:rPr lang="ru-RU" sz="1600" dirty="0" smtClean="0"/>
              <a:t>                   её</a:t>
            </a:r>
            <a:r>
              <a:rPr lang="ru-RU" sz="1600" dirty="0"/>
              <a:t>.</a:t>
            </a:r>
          </a:p>
          <a:p>
            <a:r>
              <a:rPr lang="ru-RU" sz="1600" dirty="0"/>
              <a:t>Мы играли бы в футбол, но </a:t>
            </a:r>
            <a:r>
              <a:rPr lang="ru-RU" sz="1600" dirty="0" smtClean="0"/>
              <a:t> …                </a:t>
            </a:r>
            <a:r>
              <a:rPr lang="ru-RU" sz="1600" dirty="0"/>
              <a:t>.  </a:t>
            </a:r>
            <a:endParaRPr lang="ru-RU" sz="1600" dirty="0" smtClean="0"/>
          </a:p>
          <a:p>
            <a:r>
              <a:rPr lang="ru-RU" sz="1600" dirty="0" smtClean="0"/>
              <a:t>Если </a:t>
            </a:r>
            <a:r>
              <a:rPr lang="ru-RU" sz="1600" dirty="0"/>
              <a:t>бы пришёл вратарь, мы  </a:t>
            </a:r>
            <a:r>
              <a:rPr lang="ru-RU" sz="1600" dirty="0" smtClean="0"/>
              <a:t>….           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98354" y="1503779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прочитала.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999" y="1741812"/>
            <a:ext cx="152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рочитала бы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6064" y="1992124"/>
            <a:ext cx="236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ратарь не пришёл.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6418" y="2232025"/>
            <a:ext cx="2152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играли бы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футбол.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315471"/>
          </a:xfrm>
        </p:spPr>
        <p:txBody>
          <a:bodyPr/>
          <a:lstStyle/>
          <a:p>
            <a:r>
              <a:rPr lang="ru-RU" dirty="0" smtClean="0"/>
              <a:t>Выполните самостоятельно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134621" cy="1862792"/>
          </a:xfrm>
        </p:spPr>
        <p:txBody>
          <a:bodyPr/>
          <a:lstStyle/>
          <a:p>
            <a:r>
              <a:rPr lang="ru-RU" sz="1800" dirty="0"/>
              <a:t>Брат научился бы плавать, но </a:t>
            </a:r>
            <a:r>
              <a:rPr lang="ru-RU" sz="1800" dirty="0" smtClean="0"/>
              <a:t>  …        .             Если </a:t>
            </a:r>
            <a:r>
              <a:rPr lang="ru-RU" sz="1800" dirty="0"/>
              <a:t>бы брат не боялся воды, он </a:t>
            </a:r>
            <a:r>
              <a:rPr lang="ru-RU" sz="1800" dirty="0" smtClean="0"/>
              <a:t>     …          .</a:t>
            </a:r>
            <a:endParaRPr lang="ru-RU" sz="1800" dirty="0"/>
          </a:p>
          <a:p>
            <a:r>
              <a:rPr lang="ru-RU" sz="1800" dirty="0"/>
              <a:t>Максим купил бы тетради, но </a:t>
            </a:r>
            <a:r>
              <a:rPr lang="ru-RU" sz="1800" dirty="0" smtClean="0"/>
              <a:t>    …                 </a:t>
            </a:r>
            <a:r>
              <a:rPr lang="ru-RU" sz="1800" dirty="0"/>
              <a:t>. </a:t>
            </a:r>
            <a:r>
              <a:rPr lang="ru-RU" sz="1800" dirty="0" smtClean="0"/>
              <a:t>    Если </a:t>
            </a:r>
            <a:r>
              <a:rPr lang="ru-RU" sz="1800" dirty="0"/>
              <a:t>бы Максим не забыл деньги, он </a:t>
            </a:r>
            <a:r>
              <a:rPr lang="ru-RU" sz="1800" dirty="0" smtClean="0"/>
              <a:t>   …      </a:t>
            </a:r>
            <a:r>
              <a:rPr lang="ru-RU" sz="1800" dirty="0"/>
              <a:t>.</a:t>
            </a:r>
          </a:p>
          <a:p>
            <a:r>
              <a:rPr lang="ru-RU" sz="1800" dirty="0"/>
              <a:t>Ребята катались бы на </a:t>
            </a:r>
            <a:r>
              <a:rPr lang="ru-RU" sz="1800" dirty="0" err="1"/>
              <a:t>скейте</a:t>
            </a:r>
            <a:r>
              <a:rPr lang="ru-RU" sz="1800" dirty="0"/>
              <a:t>, но </a:t>
            </a:r>
            <a:r>
              <a:rPr lang="ru-RU" sz="1800" dirty="0" smtClean="0"/>
              <a:t>  …       .           </a:t>
            </a:r>
            <a:r>
              <a:rPr lang="ru-RU" sz="1800" dirty="0"/>
              <a:t>Если бы не начался дождь, ребята </a:t>
            </a:r>
            <a:r>
              <a:rPr lang="ru-RU" sz="1800" dirty="0" smtClean="0"/>
              <a:t>     …       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38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Как вежливо дать совет?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100" y="708025"/>
            <a:ext cx="5086603" cy="21812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78" y="850017"/>
            <a:ext cx="475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  бы ты бабушке!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Съела бы ты яблочко!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Принесли бы вы живой воды!</a:t>
            </a:r>
          </a:p>
        </p:txBody>
      </p:sp>
      <p:pic>
        <p:nvPicPr>
          <p:cNvPr id="6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351" y="1934282"/>
            <a:ext cx="915530" cy="109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0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1585794"/>
          </a:xfrm>
        </p:spPr>
        <p:txBody>
          <a:bodyPr/>
          <a:lstStyle/>
          <a:p>
            <a:r>
              <a:rPr lang="ru-RU" b="1" dirty="0"/>
              <a:t>Прочитайте диалог. Спросите, что бы ваши друзья сделали, если бы у них были волшебные предметы.</a:t>
            </a:r>
          </a:p>
          <a:p>
            <a:r>
              <a:rPr lang="ru-RU" dirty="0"/>
              <a:t>- Денис, что ты сделал бы, если бы у тебя был ковёр-самолёт?</a:t>
            </a:r>
          </a:p>
          <a:p>
            <a:r>
              <a:rPr lang="ru-RU" dirty="0"/>
              <a:t>- </a:t>
            </a:r>
            <a:r>
              <a:rPr lang="ru-RU" b="1" i="1" dirty="0"/>
              <a:t>Если бы</a:t>
            </a:r>
            <a:r>
              <a:rPr lang="ru-RU" dirty="0"/>
              <a:t> у меня был ковёр-самолёт, я </a:t>
            </a:r>
            <a:r>
              <a:rPr lang="ru-RU" b="1" i="1" dirty="0"/>
              <a:t>полетел бы</a:t>
            </a:r>
            <a:r>
              <a:rPr lang="ru-RU" dirty="0"/>
              <a:t> в тридевятое царство. Но у меня </a:t>
            </a:r>
            <a:r>
              <a:rPr lang="ru-RU" b="1" i="1" dirty="0"/>
              <a:t>нет ковра-самолёта</a:t>
            </a:r>
            <a:r>
              <a:rPr lang="ru-RU" dirty="0"/>
              <a:t>. </a:t>
            </a:r>
          </a:p>
          <a:p>
            <a:r>
              <a:rPr lang="ru-RU" dirty="0"/>
              <a:t>- Жаль! У меня тоже </a:t>
            </a:r>
            <a:r>
              <a:rPr lang="ru-RU" b="1" i="1" dirty="0"/>
              <a:t>его</a:t>
            </a:r>
            <a:r>
              <a:rPr lang="ru-RU" dirty="0"/>
              <a:t> нет.</a:t>
            </a:r>
          </a:p>
          <a:p>
            <a:r>
              <a:rPr lang="ru-RU" dirty="0"/>
              <a:t>Слова для справок: ковёр-самолёт, сапоги-скороходы, волшебное зеркало, волшебная палочка, шапка-невидимка.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570" y="2134257"/>
            <a:ext cx="238973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165205" y="2303022"/>
            <a:ext cx="16658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Не было   волшебн</a:t>
            </a:r>
            <a:r>
              <a:rPr lang="ru-RU" sz="900" dirty="0" smtClean="0">
                <a:solidFill>
                  <a:srgbClr val="FF0000"/>
                </a:solidFill>
              </a:rPr>
              <a:t>ой</a:t>
            </a:r>
            <a:r>
              <a:rPr lang="ru-RU" sz="900" dirty="0" smtClean="0"/>
              <a:t> палочк</a:t>
            </a:r>
            <a:r>
              <a:rPr lang="ru-RU" sz="9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900" dirty="0" smtClean="0"/>
              <a:t>Не знает   волшебн</a:t>
            </a:r>
            <a:r>
              <a:rPr lang="ru-RU" sz="900" dirty="0" smtClean="0">
                <a:solidFill>
                  <a:srgbClr val="FF0000"/>
                </a:solidFill>
              </a:rPr>
              <a:t>ого</a:t>
            </a:r>
            <a:r>
              <a:rPr lang="ru-RU" sz="900" dirty="0" smtClean="0"/>
              <a:t> слов</a:t>
            </a:r>
            <a:r>
              <a:rPr lang="ru-RU" sz="9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900" dirty="0" smtClean="0"/>
              <a:t>Не будет   волшебн</a:t>
            </a:r>
            <a:r>
              <a:rPr lang="ru-RU" sz="900" dirty="0" smtClean="0">
                <a:solidFill>
                  <a:srgbClr val="FF0000"/>
                </a:solidFill>
              </a:rPr>
              <a:t>ых</a:t>
            </a:r>
            <a:r>
              <a:rPr lang="ru-RU" sz="900" dirty="0" smtClean="0"/>
              <a:t>  сказок</a:t>
            </a:r>
            <a:endParaRPr lang="ru-RU" sz="900" dirty="0"/>
          </a:p>
        </p:txBody>
      </p:sp>
      <p:pic>
        <p:nvPicPr>
          <p:cNvPr id="6" name="Picture 3" descr="D:\Маме\Учительская деятельность\школа\Учебник2 6 класс\литерчтение\0_b589c_f6be7651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883" y="2279030"/>
            <a:ext cx="343469" cy="531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3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Волшебные предметы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438400" cy="1538883"/>
          </a:xfrm>
        </p:spPr>
        <p:txBody>
          <a:bodyPr/>
          <a:lstStyle/>
          <a:p>
            <a:r>
              <a:rPr lang="ru-RU" sz="2000" dirty="0" smtClean="0"/>
              <a:t>Ковёр - самолёт</a:t>
            </a:r>
          </a:p>
          <a:p>
            <a:r>
              <a:rPr lang="ru-RU" sz="2000" dirty="0" smtClean="0"/>
              <a:t>Скатерть-самобранка</a:t>
            </a:r>
          </a:p>
          <a:p>
            <a:r>
              <a:rPr lang="ru-RU" sz="2000" dirty="0" smtClean="0"/>
              <a:t>Сапоги - скороходы</a:t>
            </a:r>
          </a:p>
          <a:p>
            <a:r>
              <a:rPr lang="ru-RU" sz="2000" dirty="0"/>
              <a:t>Ш</a:t>
            </a:r>
            <a:r>
              <a:rPr lang="ru-RU" sz="2000" dirty="0" smtClean="0"/>
              <a:t>апка - невидимка</a:t>
            </a:r>
            <a:endParaRPr lang="ru-RU" sz="2000" dirty="0"/>
          </a:p>
        </p:txBody>
      </p:sp>
      <p:pic>
        <p:nvPicPr>
          <p:cNvPr id="8194" name="Picture 2" descr="Секрет шапки-невидимки раскр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08025"/>
            <a:ext cx="2812039" cy="22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215991"/>
          </a:xfrm>
        </p:spPr>
        <p:txBody>
          <a:bodyPr/>
          <a:lstStyle/>
          <a:p>
            <a:pPr algn="ctr"/>
            <a:r>
              <a:rPr lang="ru-RU" sz="2400" dirty="0" smtClean="0"/>
              <a:t>Повторим глаголы, которые выражают совет, просьбу, приказ.</a:t>
            </a:r>
          </a:p>
          <a:p>
            <a:pPr algn="ctr"/>
            <a:r>
              <a:rPr lang="ru-RU" sz="2400" dirty="0" smtClean="0"/>
              <a:t>Узнаем о глаголах, которые выражают предполагаемое, нереальное действие.</a:t>
            </a:r>
          </a:p>
          <a:p>
            <a:pPr algn="ctr"/>
            <a:r>
              <a:rPr lang="ru-RU" sz="2400" dirty="0" smtClean="0"/>
              <a:t>Вспомним сказки.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410200" cy="1107996"/>
          </a:xfrm>
        </p:spPr>
        <p:txBody>
          <a:bodyPr/>
          <a:lstStyle/>
          <a:p>
            <a:r>
              <a:rPr lang="ru-RU" b="1" dirty="0"/>
              <a:t>Вспомните, как говорят в сказках добрые герои. Измените приказ на вежливую просьбу.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Образец:</a:t>
            </a:r>
            <a:r>
              <a:rPr lang="ru-RU" dirty="0"/>
              <a:t> Приготовь мне обед! – Приготовила бы ты мне обед.</a:t>
            </a:r>
          </a:p>
          <a:p>
            <a:r>
              <a:rPr lang="ru-RU" dirty="0"/>
              <a:t>Убери в доме! Принеси подснежники во дворец! Достань волшебное колечко! Поймай мне Жар-птицу!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1739822"/>
            <a:ext cx="4685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Убрала бы ты в доме.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Принесла бы ты подснежники во дворец.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Достала б ты волшебное колечко.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Поймал б ты мне Жар- птицу.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Иван Царевич и Жар-птица - Сказочны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5" y="555625"/>
            <a:ext cx="53253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Маманя\AppData\Local\Microsoft\Windows\Temporary Internet Files\Content.Word\img888.jpg"/>
          <p:cNvPicPr/>
          <p:nvPr/>
        </p:nvPicPr>
        <p:blipFill>
          <a:blip r:embed="rId2" cstate="print"/>
          <a:srcRect l="2925" r="2423"/>
          <a:stretch>
            <a:fillRect/>
          </a:stretch>
        </p:blipFill>
        <p:spPr bwMode="auto">
          <a:xfrm>
            <a:off x="3474939" y="1745051"/>
            <a:ext cx="2145908" cy="123628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C:\Users\Маманя\AppData\Local\Microsoft\Windows\Temporary Internet Files\Content.Word\img887.jpg"/>
          <p:cNvPicPr/>
          <p:nvPr/>
        </p:nvPicPr>
        <p:blipFill>
          <a:blip r:embed="rId3"/>
          <a:srcRect l="4787" r="10070"/>
          <a:stretch>
            <a:fillRect/>
          </a:stretch>
        </p:blipFill>
        <p:spPr bwMode="auto">
          <a:xfrm>
            <a:off x="157095" y="1698625"/>
            <a:ext cx="1939925" cy="1241776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35100" y="642174"/>
            <a:ext cx="3188507" cy="13787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587501" y="708025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бы пирог,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бы и гости.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бы знал, где упадёт,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 соломки подстелил бы.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9900" y="98425"/>
            <a:ext cx="229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пословицы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1" y="1012824"/>
            <a:ext cx="3116758" cy="984885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7, 8 стр. 45,46.</a:t>
            </a:r>
          </a:p>
          <a:p>
            <a:pPr algn="ctr"/>
            <a:r>
              <a:rPr lang="ru-RU" sz="1600" dirty="0" smtClean="0"/>
              <a:t> Прочитать смешинку.</a:t>
            </a:r>
          </a:p>
          <a:p>
            <a:pPr algn="ctr"/>
            <a:r>
              <a:rPr lang="ru-RU" sz="1600" dirty="0" smtClean="0"/>
              <a:t>Выучить пословицы.</a:t>
            </a:r>
          </a:p>
        </p:txBody>
      </p:sp>
      <p:pic>
        <p:nvPicPr>
          <p:cNvPr id="7170" name="Picture 2" descr="Изображения Учитель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5841" r="13253" b="15842"/>
          <a:stretch/>
        </p:blipFill>
        <p:spPr bwMode="auto">
          <a:xfrm>
            <a:off x="3909499" y="1659696"/>
            <a:ext cx="1821358" cy="14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Глагол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57393"/>
            <a:ext cx="4982221" cy="1477328"/>
          </a:xfrm>
        </p:spPr>
        <p:txBody>
          <a:bodyPr/>
          <a:lstStyle/>
          <a:p>
            <a:r>
              <a:rPr lang="ru-RU" sz="2400" dirty="0" smtClean="0"/>
              <a:t>Самостоятельная часть речи, которая обозначает … </a:t>
            </a:r>
          </a:p>
          <a:p>
            <a:endParaRPr lang="ru-RU" sz="2400" dirty="0" smtClean="0"/>
          </a:p>
          <a:p>
            <a:r>
              <a:rPr lang="ru-RU" sz="2400" dirty="0" smtClean="0"/>
              <a:t>Отвечает на вопросы    …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5528" y="1012823"/>
            <a:ext cx="171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100" y="177085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сделать?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313" y="102424"/>
            <a:ext cx="4847734" cy="315471"/>
          </a:xfrm>
        </p:spPr>
        <p:txBody>
          <a:bodyPr/>
          <a:lstStyle/>
          <a:p>
            <a:pPr algn="ctr"/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6500" y="555625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 (кто?)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7420"/>
              </p:ext>
            </p:extLst>
          </p:nvPr>
        </p:nvGraphicFramePr>
        <p:xfrm>
          <a:off x="139701" y="784224"/>
          <a:ext cx="5486399" cy="236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98">
                  <a:extLst>
                    <a:ext uri="{9D8B030D-6E8A-4147-A177-3AD203B41FA5}">
                      <a16:colId xmlns:a16="http://schemas.microsoft.com/office/drawing/2014/main" val="2759727971"/>
                    </a:ext>
                  </a:extLst>
                </a:gridCol>
                <a:gridCol w="2287666">
                  <a:extLst>
                    <a:ext uri="{9D8B030D-6E8A-4147-A177-3AD203B41FA5}">
                      <a16:colId xmlns:a16="http://schemas.microsoft.com/office/drawing/2014/main" val="1380354093"/>
                    </a:ext>
                  </a:extLst>
                </a:gridCol>
                <a:gridCol w="2413235">
                  <a:extLst>
                    <a:ext uri="{9D8B030D-6E8A-4147-A177-3AD203B41FA5}">
                      <a16:colId xmlns:a16="http://schemas.microsoft.com/office/drawing/2014/main" val="3328676253"/>
                    </a:ext>
                  </a:extLst>
                </a:gridCol>
              </a:tblGrid>
              <a:tr h="6919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Единственное число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Множественное число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66229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1л.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пиш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сиж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пиш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сид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02131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2л.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пиш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ешь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сид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пиш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ете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сид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35862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3л.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(она)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пиш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сид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пиш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сид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ят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1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313" y="102424"/>
            <a:ext cx="4847734" cy="315471"/>
          </a:xfrm>
        </p:spPr>
        <p:txBody>
          <a:bodyPr/>
          <a:lstStyle/>
          <a:p>
            <a:pPr algn="ctr"/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6500" y="555625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 (кто?)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958"/>
              </p:ext>
            </p:extLst>
          </p:nvPr>
        </p:nvGraphicFramePr>
        <p:xfrm>
          <a:off x="139699" y="555626"/>
          <a:ext cx="5562600" cy="256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1205560146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315727671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811536711"/>
                    </a:ext>
                  </a:extLst>
                </a:gridCol>
              </a:tblGrid>
              <a:tr h="7928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Прошедшее время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Настоящее время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Будущее время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649770"/>
                  </a:ext>
                </a:extLst>
              </a:tr>
              <a:tr h="8608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писал, писала, писали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пишу, пишешь,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пишет, пишем, пишете, пишут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 писать</a:t>
                      </a:r>
                    </a:p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будешь писать</a:t>
                      </a:r>
                    </a:p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будет писать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47533"/>
                  </a:ext>
                </a:extLst>
              </a:tr>
              <a:tr h="8608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Сидел, сидела, сидели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74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Приказ, совет, просьба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6"/>
            <a:ext cx="4982221" cy="1477328"/>
          </a:xfrm>
        </p:spPr>
        <p:txBody>
          <a:bodyPr/>
          <a:lstStyle/>
          <a:p>
            <a:r>
              <a:rPr lang="ru-RU" sz="2400" dirty="0" smtClean="0"/>
              <a:t>Пиши!  Пишите! </a:t>
            </a:r>
          </a:p>
          <a:p>
            <a:r>
              <a:rPr lang="ru-RU" sz="2400" dirty="0" smtClean="0"/>
              <a:t>Пишите красиво, без ошибок.</a:t>
            </a:r>
          </a:p>
          <a:p>
            <a:r>
              <a:rPr lang="ru-RU" sz="2400" dirty="0" smtClean="0"/>
              <a:t>Пиши, пожалуйста.  </a:t>
            </a:r>
          </a:p>
          <a:p>
            <a:r>
              <a:rPr lang="ru-RU" sz="2400" dirty="0" smtClean="0"/>
              <a:t>Пожалуйста, пишите грамотно.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92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738664"/>
          </a:xfrm>
        </p:spPr>
        <p:txBody>
          <a:bodyPr/>
          <a:lstStyle/>
          <a:p>
            <a:r>
              <a:rPr lang="en-US" sz="1600" dirty="0" err="1" smtClean="0"/>
              <a:t>Taxminiy</a:t>
            </a:r>
            <a:r>
              <a:rPr lang="en-US" sz="1600" dirty="0"/>
              <a:t>, </a:t>
            </a:r>
            <a:r>
              <a:rPr lang="en-US" sz="1600" dirty="0" err="1"/>
              <a:t>imkoni</a:t>
            </a:r>
            <a:r>
              <a:rPr lang="en-US" sz="1600" dirty="0"/>
              <a:t> </a:t>
            </a:r>
            <a:r>
              <a:rPr lang="en-US" sz="1600" dirty="0" err="1" smtClean="0"/>
              <a:t>bo</a:t>
            </a:r>
            <a:r>
              <a:rPr lang="uz-Latn-UZ" sz="1600" dirty="0" smtClean="0"/>
              <a:t>‘</a:t>
            </a:r>
            <a:r>
              <a:rPr lang="en-US" sz="1600" dirty="0" err="1" smtClean="0"/>
              <a:t>lgan</a:t>
            </a:r>
            <a:r>
              <a:rPr lang="en-US" sz="1600" dirty="0" smtClean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istalgan</a:t>
            </a:r>
            <a:r>
              <a:rPr lang="en-US" sz="1600" dirty="0"/>
              <a:t> </a:t>
            </a:r>
            <a:r>
              <a:rPr lang="en-US" sz="1600" dirty="0" err="1"/>
              <a:t>harakatni</a:t>
            </a:r>
            <a:r>
              <a:rPr lang="en-US" sz="1600" dirty="0"/>
              <a:t> </a:t>
            </a:r>
            <a:r>
              <a:rPr lang="en-US" sz="1600" dirty="0" err="1" smtClean="0"/>
              <a:t>i</a:t>
            </a:r>
            <a:r>
              <a:rPr lang="uz-Latn-UZ" sz="1600" dirty="0" smtClean="0"/>
              <a:t>f</a:t>
            </a:r>
            <a:r>
              <a:rPr lang="en-US" sz="1600" dirty="0" err="1" smtClean="0"/>
              <a:t>odalash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257800" cy="923330"/>
          </a:xfrm>
        </p:spPr>
        <p:txBody>
          <a:bodyPr/>
          <a:lstStyle/>
          <a:p>
            <a:r>
              <a:rPr lang="uz-Latn-UZ" sz="2000" dirty="0" smtClean="0"/>
              <a:t>Shart mayli – </a:t>
            </a:r>
            <a:r>
              <a:rPr lang="ru-RU" sz="2000" dirty="0" smtClean="0"/>
              <a:t>условное или сослагательное наклонение.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</a:t>
            </a:r>
            <a:r>
              <a:rPr lang="ru-RU" sz="2000" b="1" dirty="0" smtClean="0"/>
              <a:t>Наклонения глагола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01899" y="1555155"/>
            <a:ext cx="914401" cy="427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01899" y="1555155"/>
            <a:ext cx="1" cy="600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666240" y="1555155"/>
            <a:ext cx="835659" cy="427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100" y="1911161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Изъявительное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7500" y="222035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Повелительное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2500" y="1927225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Условное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писал бы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Интервью Анвара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299" y="631826"/>
            <a:ext cx="2641837" cy="2339102"/>
          </a:xfrm>
        </p:spPr>
        <p:txBody>
          <a:bodyPr/>
          <a:lstStyle/>
          <a:p>
            <a:r>
              <a:rPr lang="ru-RU" sz="2000" dirty="0"/>
              <a:t>- Что ты </a:t>
            </a:r>
            <a:r>
              <a:rPr lang="ru-RU" sz="2000" b="1" i="1" dirty="0"/>
              <a:t>сделал бы</a:t>
            </a:r>
            <a:r>
              <a:rPr lang="ru-RU" sz="2000" dirty="0"/>
              <a:t>, если </a:t>
            </a:r>
            <a:r>
              <a:rPr lang="ru-RU" sz="2000" b="1" i="1" dirty="0"/>
              <a:t>бы</a:t>
            </a:r>
            <a:r>
              <a:rPr lang="ru-RU" sz="2000" dirty="0"/>
              <a:t> </a:t>
            </a:r>
            <a:r>
              <a:rPr lang="ru-RU" sz="2000" b="1" i="1" dirty="0"/>
              <a:t>стал</a:t>
            </a:r>
            <a:r>
              <a:rPr lang="ru-RU" sz="2000" dirty="0"/>
              <a:t> волшебником?</a:t>
            </a:r>
          </a:p>
          <a:p>
            <a:r>
              <a:rPr lang="ru-RU" sz="2000" dirty="0"/>
              <a:t>- Я  </a:t>
            </a:r>
            <a:r>
              <a:rPr lang="ru-RU" sz="2000" b="1" i="1" dirty="0"/>
              <a:t>сделал бы</a:t>
            </a:r>
            <a:r>
              <a:rPr lang="ru-RU" sz="2000" dirty="0"/>
              <a:t> всех людей добрыми, умными </a:t>
            </a:r>
            <a:r>
              <a:rPr lang="ru-RU" sz="2000" dirty="0" smtClean="0"/>
              <a:t>и здоровыми</a:t>
            </a:r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8642"/>
          <a:stretch>
            <a:fillRect/>
          </a:stretch>
        </p:blipFill>
        <p:spPr bwMode="auto">
          <a:xfrm>
            <a:off x="3187700" y="631825"/>
            <a:ext cx="2454910" cy="204127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5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738664"/>
          </a:xfrm>
        </p:spPr>
        <p:txBody>
          <a:bodyPr/>
          <a:lstStyle/>
          <a:p>
            <a:pPr algn="just"/>
            <a:r>
              <a:rPr lang="ru-RU" b="1" dirty="0"/>
              <a:t>Прочитайте стихотворение </a:t>
            </a:r>
            <a:r>
              <a:rPr lang="ru-RU" b="1" dirty="0" err="1"/>
              <a:t>Р.Талиба</a:t>
            </a:r>
            <a:r>
              <a:rPr lang="ru-RU" b="1" dirty="0"/>
              <a:t>. О чём предупреждает поэт читателей? Что может случиться, если не будет горной воды, солнца, ветра? Что могло бы случиться, если не беречь природу?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1241426"/>
            <a:ext cx="41148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Представляешь,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бы было,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 горная вода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Огород не напоила?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бы высохло тогда!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орная вода перед водопадом. (Россия, Кабардино-Балкария) - автор фото  Леонид Тарась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257555"/>
            <a:ext cx="2286000" cy="15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857</Words>
  <Application>Microsoft Office PowerPoint</Application>
  <PresentationFormat>Произвольный</PresentationFormat>
  <Paragraphs>166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 Русский язык</vt:lpstr>
      <vt:lpstr>Сегодня на уроке мы </vt:lpstr>
      <vt:lpstr>Глагол </vt:lpstr>
      <vt:lpstr>Речевая разминка</vt:lpstr>
      <vt:lpstr>Речевая разминка</vt:lpstr>
      <vt:lpstr>Приказ, совет, просьба</vt:lpstr>
      <vt:lpstr>Taxminiy, imkoni bo‘lgan va istalgan harakatni ifodalash </vt:lpstr>
      <vt:lpstr>Интервью Анвара  </vt:lpstr>
      <vt:lpstr>Упражнение 1</vt:lpstr>
      <vt:lpstr>Если  б не было солнца…</vt:lpstr>
      <vt:lpstr>Если б дождь не перестал…</vt:lpstr>
      <vt:lpstr>Берегите природу!</vt:lpstr>
      <vt:lpstr>Упражнение 2</vt:lpstr>
      <vt:lpstr>Как сказать о предполагаемом, нереальном действии </vt:lpstr>
      <vt:lpstr>Упражнение 3</vt:lpstr>
      <vt:lpstr>Выполните самостоятельно</vt:lpstr>
      <vt:lpstr>Как вежливо дать совет?</vt:lpstr>
      <vt:lpstr>Упражнение 4</vt:lpstr>
      <vt:lpstr>Волшебные предметы</vt:lpstr>
      <vt:lpstr>Упражнение 5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30</cp:revision>
  <dcterms:created xsi:type="dcterms:W3CDTF">2020-04-13T08:06:06Z</dcterms:created>
  <dcterms:modified xsi:type="dcterms:W3CDTF">2020-10-17T12:43:46Z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