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65" r:id="rId3"/>
    <p:sldId id="296" r:id="rId4"/>
    <p:sldId id="299" r:id="rId5"/>
    <p:sldId id="312" r:id="rId6"/>
    <p:sldId id="313" r:id="rId7"/>
    <p:sldId id="300" r:id="rId8"/>
    <p:sldId id="308" r:id="rId9"/>
    <p:sldId id="309" r:id="rId10"/>
    <p:sldId id="301" r:id="rId11"/>
    <p:sldId id="314" r:id="rId12"/>
    <p:sldId id="315" r:id="rId13"/>
    <p:sldId id="316" r:id="rId14"/>
    <p:sldId id="317" r:id="rId15"/>
    <p:sldId id="269" r:id="rId16"/>
    <p:sldId id="303" r:id="rId17"/>
    <p:sldId id="287" r:id="rId18"/>
    <p:sldId id="318" r:id="rId19"/>
    <p:sldId id="304" r:id="rId20"/>
    <p:sldId id="320" r:id="rId21"/>
    <p:sldId id="310" r:id="rId22"/>
    <p:sldId id="321" r:id="rId23"/>
    <p:sldId id="311" r:id="rId24"/>
    <p:sldId id="302" r:id="rId25"/>
    <p:sldId id="319" r:id="rId26"/>
    <p:sldId id="307" r:id="rId27"/>
    <p:sldId id="306" r:id="rId28"/>
    <p:sldId id="288" r:id="rId29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81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795" y="1217358"/>
            <a:ext cx="3536305" cy="1122095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r>
              <a:rPr lang="uz-Cyrl-UZ" sz="2400" b="1" spc="-20" dirty="0" smtClean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sz="2400" b="1" spc="-20" dirty="0" err="1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ru-RU" sz="2400" b="1" spc="-20" dirty="0" smtClean="0">
                <a:solidFill>
                  <a:srgbClr val="2365C7"/>
                </a:solidFill>
                <a:latin typeface="Arial"/>
                <a:cs typeface="Arial"/>
              </a:rPr>
              <a:t>: Как сказать о начальном и конечном пунктах движения?</a:t>
            </a:r>
            <a:endParaRPr lang="ru-RU" sz="2400" b="1" spc="-2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Г. Т. Гасилова, Ю. Ю. Мусурманова РУССКИЙ ЯЗЫК. Учебник для 6-го класса  школ общего среднего образования с узбекским и другими языками обучения -  PDF Скачать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1125166"/>
            <a:ext cx="1493467" cy="13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/>
              <a:t>Упражнение </a:t>
            </a:r>
            <a:r>
              <a:rPr lang="ru-RU" dirty="0" smtClean="0"/>
              <a:t>1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58557"/>
              </p:ext>
            </p:extLst>
          </p:nvPr>
        </p:nvGraphicFramePr>
        <p:xfrm>
          <a:off x="300754" y="1609426"/>
          <a:ext cx="5164294" cy="1347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2969">
                  <a:extLst>
                    <a:ext uri="{9D8B030D-6E8A-4147-A177-3AD203B41FA5}">
                      <a16:colId xmlns:a16="http://schemas.microsoft.com/office/drawing/2014/main" val="3688627436"/>
                    </a:ext>
                  </a:extLst>
                </a:gridCol>
                <a:gridCol w="1616297">
                  <a:extLst>
                    <a:ext uri="{9D8B030D-6E8A-4147-A177-3AD203B41FA5}">
                      <a16:colId xmlns:a16="http://schemas.microsoft.com/office/drawing/2014/main" val="210558270"/>
                    </a:ext>
                  </a:extLst>
                </a:gridCol>
                <a:gridCol w="1615028">
                  <a:extLst>
                    <a:ext uri="{9D8B030D-6E8A-4147-A177-3AD203B41FA5}">
                      <a16:colId xmlns:a16="http://schemas.microsoft.com/office/drawing/2014/main" val="2111050245"/>
                    </a:ext>
                  </a:extLst>
                </a:gridCol>
              </a:tblGrid>
              <a:tr h="2674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чего?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57" marR="50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чего?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57" marR="50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Сколько?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57" marR="50857" marT="0" marB="0"/>
                </a:tc>
                <a:extLst>
                  <a:ext uri="{0D108BD9-81ED-4DB2-BD59-A6C34878D82A}">
                    <a16:rowId xmlns:a16="http://schemas.microsoft.com/office/drawing/2014/main" val="175770277"/>
                  </a:ext>
                </a:extLst>
              </a:tr>
              <a:tr h="10279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Ташкент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Самарканд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Нукус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57" marR="50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Киев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57" marR="508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2 800 км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2 806 км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935 км</a:t>
                      </a:r>
                    </a:p>
                  </a:txBody>
                  <a:tcPr marL="50857" marR="50857" marT="0" marB="0"/>
                </a:tc>
                <a:extLst>
                  <a:ext uri="{0D108BD9-81ED-4DB2-BD59-A6C34878D82A}">
                    <a16:rowId xmlns:a16="http://schemas.microsoft.com/office/drawing/2014/main" val="197524744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0" y="479783"/>
            <a:ext cx="54102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Рассмотрите таблицу. Сравните расстояния между городами мира по образцу.</a:t>
            </a:r>
            <a:endParaRPr kumimoji="0" lang="ru-RU" altLang="ru-RU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Образец: От Ташкент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Москв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ближе, чем от Самарканд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Москв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752" y="657543"/>
            <a:ext cx="524914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Ташкент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Москв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ближе, чем от Самарканд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Москв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От Самарканд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Москв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ближе, чем от Нукус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Киев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Бухар</a:t>
            </a:r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Милан</a:t>
            </a:r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дальше, чем от Хив</a:t>
            </a:r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Париж</a:t>
            </a:r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От </a:t>
            </a:r>
            <a:r>
              <a:rPr lang="ru-RU" altLang="ru-RU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Шахризапс</a:t>
            </a:r>
            <a:r>
              <a:rPr lang="ru-RU" altLang="ru-RU" sz="16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Лондон</a:t>
            </a:r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намного дальше, чем от Ташкент</a:t>
            </a:r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Москв</a:t>
            </a:r>
            <a:r>
              <a:rPr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410200" cy="315471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1600" dirty="0" smtClean="0"/>
              <a:t>От Москвы до Лондона или из Москвы в Лондон  </a:t>
            </a:r>
            <a:endParaRPr lang="ru-RU" sz="1600" dirty="0"/>
          </a:p>
        </p:txBody>
      </p:sp>
      <p:pic>
        <p:nvPicPr>
          <p:cNvPr id="4098" name="Picture 2" descr="Moscow to London Tour Package - London Tour Pack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4" y="631825"/>
            <a:ext cx="533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2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 Милана до Парижа</a:t>
            </a:r>
            <a:endParaRPr lang="ru-RU" dirty="0"/>
          </a:p>
        </p:txBody>
      </p:sp>
      <p:pic>
        <p:nvPicPr>
          <p:cNvPr id="5122" name="Picture 2" descr="Милан 2020 - карта, путеводитель, отели, достопримечательности Милана  (Итали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84225"/>
            <a:ext cx="2514600" cy="209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ариж 2020 - карта, путеводитель, отели, достопримечательности Парижа  (Франция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9" y="784225"/>
            <a:ext cx="2667000" cy="209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 Вашингтона до Нью-Йорка</a:t>
            </a:r>
            <a:endParaRPr lang="ru-RU" dirty="0"/>
          </a:p>
        </p:txBody>
      </p:sp>
      <p:pic>
        <p:nvPicPr>
          <p:cNvPr id="6146" name="Picture 2" descr="Вашингтон - Путеводитель Ермак Трэве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84225"/>
            <a:ext cx="258214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8 фактов о Нью-Йорке, которые вы могли не зн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784225"/>
            <a:ext cx="2590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4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200" cy="2308324"/>
          </a:xfrm>
        </p:spPr>
        <p:txBody>
          <a:bodyPr/>
          <a:lstStyle/>
          <a:p>
            <a:r>
              <a:rPr lang="ru-RU" b="1" dirty="0"/>
              <a:t>Прочитайте диалог. Расспросите друзей о разных маршрутах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dirty="0"/>
              <a:t>- </a:t>
            </a:r>
            <a:r>
              <a:rPr lang="ru-RU" sz="1800" dirty="0"/>
              <a:t>Вы не скажете, куда идёт этот автобус?</a:t>
            </a:r>
          </a:p>
          <a:p>
            <a:r>
              <a:rPr lang="ru-RU" sz="1800" dirty="0"/>
              <a:t>- Этот автобус идёт до вокзала.</a:t>
            </a:r>
          </a:p>
          <a:p>
            <a:r>
              <a:rPr lang="ru-RU" sz="1800" dirty="0"/>
              <a:t>- А какой маршрут идёт до поликлиники?</a:t>
            </a:r>
          </a:p>
          <a:p>
            <a:r>
              <a:rPr lang="ru-RU" sz="1800" dirty="0"/>
              <a:t>- Вам нужен пятый автобус. Он идёт от </a:t>
            </a:r>
            <a:r>
              <a:rPr lang="ru-RU" sz="1800" dirty="0" smtClean="0"/>
              <a:t>университета </a:t>
            </a:r>
            <a:r>
              <a:rPr lang="ru-RU" sz="1800" dirty="0"/>
              <a:t>до парка. Третья остановка - поликлиника. </a:t>
            </a:r>
          </a:p>
          <a:p>
            <a:endParaRPr lang="ru-RU" sz="1800" dirty="0"/>
          </a:p>
        </p:txBody>
      </p:sp>
      <p:pic>
        <p:nvPicPr>
          <p:cNvPr id="9218" name="Picture 2" descr="До 2020 года для Ташкента будут закуплены 835 автобус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6" y="631825"/>
            <a:ext cx="5270991" cy="24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Как вежливо спросить?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100" y="708025"/>
            <a:ext cx="5086603" cy="21812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:\клипарт\сказка\этикет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270" y="1944690"/>
            <a:ext cx="915530" cy="1096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0700" y="784225"/>
            <a:ext cx="4343400" cy="238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Скажите пожалуйста, как доехать до центральной библиотеки?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Пожалуйста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скажите мне, когда мне выходить из автобуса</a:t>
            </a:r>
            <a:r>
              <a:rPr lang="ru-RU" dirty="0" smtClean="0">
                <a:solidFill>
                  <a:srgbClr val="333333"/>
                </a:solidFill>
                <a:latin typeface="Roboto"/>
              </a:rPr>
              <a:t>.</a:t>
            </a: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Вы не могли бы сказать мне, когда мы доедем до моей остановки?</a:t>
            </a:r>
          </a:p>
          <a:p>
            <a:endParaRPr lang="ru-RU" dirty="0">
              <a:solidFill>
                <a:srgbClr val="333333"/>
              </a:solidFill>
              <a:latin typeface="Roboto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0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/>
              <a:t>Упражнение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6"/>
            <a:ext cx="5486400" cy="2492990"/>
          </a:xfrm>
        </p:spPr>
        <p:txBody>
          <a:bodyPr/>
          <a:lstStyle/>
          <a:p>
            <a:r>
              <a:rPr lang="ru-RU" b="1" dirty="0"/>
              <a:t>Расскажите, кто где был и </a:t>
            </a:r>
            <a:r>
              <a:rPr lang="ru-RU" b="1" i="1" dirty="0"/>
              <a:t>откуда</a:t>
            </a:r>
            <a:r>
              <a:rPr lang="ru-RU" b="1" dirty="0"/>
              <a:t> приехал (пришёл, вернулся).</a:t>
            </a:r>
          </a:p>
          <a:p>
            <a:r>
              <a:rPr lang="ru-RU" sz="1400" dirty="0"/>
              <a:t>Образец: Мой друг жил в Хиве. Он приехал </a:t>
            </a:r>
            <a:r>
              <a:rPr lang="ru-RU" sz="1400" b="1" i="1" dirty="0"/>
              <a:t>из Хивы</a:t>
            </a:r>
            <a:r>
              <a:rPr lang="ru-RU" sz="1400" dirty="0"/>
              <a:t>.</a:t>
            </a:r>
          </a:p>
          <a:p>
            <a:r>
              <a:rPr lang="ru-RU" sz="2000" dirty="0"/>
              <a:t>Сестра </a:t>
            </a:r>
            <a:r>
              <a:rPr lang="ru-RU" sz="2000" dirty="0" err="1"/>
              <a:t>Умида</a:t>
            </a:r>
            <a:r>
              <a:rPr lang="ru-RU" sz="2000" dirty="0"/>
              <a:t> училась в Ташкенте. Дядя Саиды работал в Маргилане. Гимнасты тренировались в спортклубе. Артисты выступали в Нукусе. Музыканты ездили на конкурс в Милан. Команда борцов победила в Стамбуле.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905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/>
              <a:t>Упражнение 3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899" y="542229"/>
            <a:ext cx="5334000" cy="2708434"/>
          </a:xfrm>
        </p:spPr>
        <p:txBody>
          <a:bodyPr/>
          <a:lstStyle/>
          <a:p>
            <a:pPr algn="just"/>
            <a:r>
              <a:rPr lang="ru-RU" sz="2000" dirty="0" smtClean="0"/>
              <a:t>Сестра </a:t>
            </a:r>
            <a:r>
              <a:rPr lang="ru-RU" sz="2000" dirty="0" err="1"/>
              <a:t>Умида</a:t>
            </a:r>
            <a:r>
              <a:rPr lang="ru-RU" sz="2000" dirty="0"/>
              <a:t> училась в Ташкенте. </a:t>
            </a:r>
            <a:r>
              <a:rPr lang="ru-RU" sz="2000" dirty="0" smtClean="0"/>
              <a:t>Она приехала из Ташкента. Дядя </a:t>
            </a:r>
            <a:r>
              <a:rPr lang="ru-RU" sz="2000" dirty="0"/>
              <a:t>Саиды работал в Маргилане. </a:t>
            </a:r>
            <a:r>
              <a:rPr lang="ru-RU" sz="2000" dirty="0" smtClean="0"/>
              <a:t>Он приехал из Маргилана.</a:t>
            </a:r>
          </a:p>
          <a:p>
            <a:pPr algn="just"/>
            <a:r>
              <a:rPr lang="ru-RU" sz="2000" dirty="0" smtClean="0"/>
              <a:t>Гимнасты </a:t>
            </a:r>
            <a:r>
              <a:rPr lang="ru-RU" sz="2000" dirty="0"/>
              <a:t>тренировались в </a:t>
            </a:r>
            <a:r>
              <a:rPr lang="ru-RU" sz="2000" dirty="0" smtClean="0"/>
              <a:t>спортклубе. Они приехали из спортклуба. </a:t>
            </a:r>
            <a:r>
              <a:rPr lang="ru-RU" sz="2000" dirty="0"/>
              <a:t>Артисты выступали в Нукусе. </a:t>
            </a:r>
            <a:r>
              <a:rPr lang="ru-RU" sz="2000" dirty="0" smtClean="0"/>
              <a:t>Они приехали из Нукуса.</a:t>
            </a:r>
          </a:p>
          <a:p>
            <a:pPr algn="just"/>
            <a:r>
              <a:rPr lang="ru-RU" sz="2000" dirty="0" smtClean="0"/>
              <a:t>Музыканты </a:t>
            </a:r>
            <a:r>
              <a:rPr lang="ru-RU" sz="2000" dirty="0"/>
              <a:t>ездили на конкурс в Милан. Команда борцов победила в Стамбуле.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437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/>
              <a:t>Упражнение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325348" cy="2523768"/>
          </a:xfrm>
        </p:spPr>
        <p:txBody>
          <a:bodyPr/>
          <a:lstStyle/>
          <a:p>
            <a:r>
              <a:rPr lang="ru-RU" b="1" dirty="0"/>
              <a:t>Продолжите предложения по образцу.</a:t>
            </a:r>
          </a:p>
          <a:p>
            <a:r>
              <a:rPr lang="ru-RU" dirty="0"/>
              <a:t>Образец: Учитель стоял </a:t>
            </a:r>
            <a:r>
              <a:rPr lang="ru-RU" b="1" i="1" dirty="0"/>
              <a:t>у доски</a:t>
            </a:r>
            <a:r>
              <a:rPr lang="ru-RU" dirty="0"/>
              <a:t>, потом отошёл </a:t>
            </a:r>
            <a:r>
              <a:rPr lang="ru-RU" b="1" i="1" dirty="0"/>
              <a:t>от доски</a:t>
            </a:r>
            <a:r>
              <a:rPr lang="ru-RU" dirty="0"/>
              <a:t>. </a:t>
            </a:r>
          </a:p>
          <a:p>
            <a:r>
              <a:rPr lang="ru-RU" sz="2000" dirty="0" err="1"/>
              <a:t>Собир</a:t>
            </a:r>
            <a:r>
              <a:rPr lang="ru-RU" sz="2000" dirty="0"/>
              <a:t> был </a:t>
            </a:r>
            <a:r>
              <a:rPr lang="ru-RU" sz="2000" b="1" i="1" dirty="0"/>
              <a:t>в классе</a:t>
            </a:r>
            <a:r>
              <a:rPr lang="ru-RU" sz="2000" dirty="0"/>
              <a:t>, но вдруг вышел … . </a:t>
            </a:r>
            <a:endParaRPr lang="ru-RU" sz="2000" dirty="0" smtClean="0"/>
          </a:p>
          <a:p>
            <a:r>
              <a:rPr lang="ru-RU" sz="2000" dirty="0" smtClean="0"/>
              <a:t>Марина </a:t>
            </a:r>
            <a:r>
              <a:rPr lang="ru-RU" sz="2000" dirty="0"/>
              <a:t>сидела </a:t>
            </a:r>
            <a:r>
              <a:rPr lang="ru-RU" sz="2000" b="1" i="1" dirty="0"/>
              <a:t>на стуле</a:t>
            </a:r>
            <a:r>
              <a:rPr lang="ru-RU" sz="2000" dirty="0"/>
              <a:t>, потом встала … . </a:t>
            </a:r>
            <a:endParaRPr lang="ru-RU" sz="2000" dirty="0" smtClean="0"/>
          </a:p>
          <a:p>
            <a:r>
              <a:rPr lang="ru-RU" sz="2000" dirty="0" smtClean="0"/>
              <a:t>Летом </a:t>
            </a:r>
            <a:r>
              <a:rPr lang="ru-RU" sz="2000" dirty="0"/>
              <a:t>мы гостили </a:t>
            </a:r>
            <a:r>
              <a:rPr lang="ru-RU" sz="2000" b="1" i="1" dirty="0"/>
              <a:t>у бабушки</a:t>
            </a:r>
            <a:r>
              <a:rPr lang="ru-RU" sz="2000" dirty="0"/>
              <a:t>, а недавно получили … письмо. Спортсмены утром были </a:t>
            </a:r>
            <a:r>
              <a:rPr lang="ru-RU" sz="2000" b="1" i="1" dirty="0"/>
              <a:t>на стадионе</a:t>
            </a:r>
            <a:r>
              <a:rPr lang="ru-RU" sz="2000" dirty="0"/>
              <a:t>, а вечером пришли … домой.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393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486400" cy="2215991"/>
          </a:xfrm>
        </p:spPr>
        <p:txBody>
          <a:bodyPr/>
          <a:lstStyle/>
          <a:p>
            <a:pPr algn="ctr"/>
            <a:r>
              <a:rPr lang="ru-RU" sz="2400" dirty="0" smtClean="0"/>
              <a:t>Повторим глаголы, которые выражают предполагаемое, нереальное действие.</a:t>
            </a:r>
          </a:p>
          <a:p>
            <a:pPr algn="ctr"/>
            <a:r>
              <a:rPr lang="ru-RU" sz="2400" dirty="0" smtClean="0"/>
              <a:t>Научимся говорить о начальном и конечном пунктах движения.</a:t>
            </a:r>
          </a:p>
          <a:p>
            <a:pPr algn="ctr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Проверьте!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325348" cy="2769989"/>
          </a:xfrm>
        </p:spPr>
        <p:txBody>
          <a:bodyPr/>
          <a:lstStyle/>
          <a:p>
            <a:r>
              <a:rPr lang="ru-RU" sz="2000" dirty="0" err="1" smtClean="0"/>
              <a:t>Собир</a:t>
            </a:r>
            <a:r>
              <a:rPr lang="ru-RU" sz="2000" dirty="0" smtClean="0"/>
              <a:t> </a:t>
            </a:r>
            <a:r>
              <a:rPr lang="ru-RU" sz="2000" dirty="0"/>
              <a:t>был </a:t>
            </a:r>
            <a:r>
              <a:rPr lang="ru-RU" sz="2000" b="1" i="1" dirty="0"/>
              <a:t>в классе</a:t>
            </a:r>
            <a:r>
              <a:rPr lang="ru-RU" sz="2000" dirty="0"/>
              <a:t>, но вдруг вышел </a:t>
            </a:r>
            <a:r>
              <a:rPr lang="ru-RU" sz="2000" b="1" i="1" dirty="0" smtClean="0">
                <a:solidFill>
                  <a:srgbClr val="00B050"/>
                </a:solidFill>
              </a:rPr>
              <a:t>из класса </a:t>
            </a:r>
            <a:r>
              <a:rPr lang="ru-RU" sz="2000" dirty="0" smtClean="0"/>
              <a:t>.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2000" dirty="0" smtClean="0"/>
              <a:t>Марина </a:t>
            </a:r>
            <a:r>
              <a:rPr lang="ru-RU" sz="2000" dirty="0"/>
              <a:t>сидела </a:t>
            </a:r>
            <a:r>
              <a:rPr lang="ru-RU" sz="2000" b="1" i="1" dirty="0"/>
              <a:t>на стуле</a:t>
            </a:r>
            <a:r>
              <a:rPr lang="ru-RU" sz="2000" dirty="0"/>
              <a:t>, потом встала </a:t>
            </a:r>
            <a:r>
              <a:rPr lang="ru-RU" sz="2000" b="1" i="1" dirty="0" smtClean="0">
                <a:solidFill>
                  <a:srgbClr val="00B050"/>
                </a:solidFill>
              </a:rPr>
              <a:t>со стула 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Летом </a:t>
            </a:r>
            <a:r>
              <a:rPr lang="ru-RU" sz="2000" dirty="0"/>
              <a:t>мы гостили </a:t>
            </a:r>
            <a:r>
              <a:rPr lang="ru-RU" sz="2000" b="1" i="1" dirty="0"/>
              <a:t>у бабушки</a:t>
            </a:r>
            <a:r>
              <a:rPr lang="ru-RU" sz="2000" dirty="0"/>
              <a:t>, а недавно получили </a:t>
            </a:r>
            <a:r>
              <a:rPr lang="ru-RU" sz="2000" b="1" i="1" dirty="0" smtClean="0">
                <a:solidFill>
                  <a:srgbClr val="00B050"/>
                </a:solidFill>
              </a:rPr>
              <a:t>от бабушки </a:t>
            </a:r>
            <a:r>
              <a:rPr lang="ru-RU" sz="2000" dirty="0"/>
              <a:t>письмо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Спортсмены утром были </a:t>
            </a:r>
            <a:r>
              <a:rPr lang="ru-RU" sz="2000" b="1" i="1" dirty="0"/>
              <a:t>на стадионе</a:t>
            </a:r>
            <a:r>
              <a:rPr lang="ru-RU" sz="2000" dirty="0"/>
              <a:t>, а вечером пришли </a:t>
            </a:r>
            <a:r>
              <a:rPr lang="ru-RU" sz="2000" b="1" i="1" dirty="0" smtClean="0">
                <a:solidFill>
                  <a:srgbClr val="00B050"/>
                </a:solidFill>
              </a:rPr>
              <a:t>со стадиона </a:t>
            </a:r>
            <a:r>
              <a:rPr lang="ru-RU" sz="2000" dirty="0"/>
              <a:t>домой.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72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/>
              <a:t>Упражнение 5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049769" cy="2677656"/>
          </a:xfrm>
        </p:spPr>
        <p:txBody>
          <a:bodyPr/>
          <a:lstStyle/>
          <a:p>
            <a:r>
              <a:rPr lang="ru-RU" b="1" dirty="0"/>
              <a:t>Прочитайте диалог. Спросите одноклассников, сколько времени можно ехать от школы (спортклуба, магазина, остановки) до дома (станции, музея, театра). Объясните, почему вам это важно знать.</a:t>
            </a:r>
          </a:p>
          <a:p>
            <a:r>
              <a:rPr lang="ru-RU" sz="1800" dirty="0"/>
              <a:t>- Ты не знаешь, сколько минут нужно ехать от дома до вокзала?</a:t>
            </a:r>
          </a:p>
          <a:p>
            <a:r>
              <a:rPr lang="ru-RU" sz="1800" dirty="0"/>
              <a:t>- Думаю, двадцать минут. А почему ты спрашиваешь?</a:t>
            </a:r>
          </a:p>
          <a:p>
            <a:r>
              <a:rPr lang="ru-RU" sz="1800" dirty="0"/>
              <a:t>- Сегодня из Хивы приезжает моя тётя. Нужно её встретить.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228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Упражнение 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049769" cy="1938992"/>
          </a:xfrm>
        </p:spPr>
        <p:txBody>
          <a:bodyPr/>
          <a:lstStyle/>
          <a:p>
            <a:r>
              <a:rPr lang="ru-RU" sz="1800" dirty="0" smtClean="0"/>
              <a:t>- </a:t>
            </a:r>
            <a:r>
              <a:rPr lang="ru-RU" sz="1800" dirty="0"/>
              <a:t>Ты не знаешь, сколько минут нужно ехать от дома </a:t>
            </a:r>
            <a:r>
              <a:rPr lang="ru-RU" sz="1800" dirty="0" smtClean="0"/>
              <a:t>до спортклуба?</a:t>
            </a:r>
            <a:endParaRPr lang="ru-RU" sz="1800" dirty="0"/>
          </a:p>
          <a:p>
            <a:r>
              <a:rPr lang="ru-RU" sz="1800" dirty="0"/>
              <a:t>- Думаю, </a:t>
            </a:r>
            <a:r>
              <a:rPr lang="ru-RU" sz="1800" dirty="0" smtClean="0"/>
              <a:t>минут пятнадцать. </a:t>
            </a:r>
            <a:r>
              <a:rPr lang="ru-RU" sz="1800" dirty="0"/>
              <a:t>А почему ты спрашиваешь?</a:t>
            </a:r>
          </a:p>
          <a:p>
            <a:r>
              <a:rPr lang="ru-RU" sz="1800" dirty="0" smtClean="0"/>
              <a:t>-Хочу записаться на футбол.  В пять часов у меня английский. Успею ли я?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292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325348" cy="1151930"/>
          </a:xfrm>
        </p:spPr>
        <p:txBody>
          <a:bodyPr/>
          <a:lstStyle/>
          <a:p>
            <a:r>
              <a:rPr lang="ru-RU" b="1" dirty="0"/>
              <a:t>Расскажите о движении транспорта. Обращайте внимание на законченность действия.</a:t>
            </a:r>
          </a:p>
          <a:p>
            <a:r>
              <a:rPr lang="ru-RU" dirty="0"/>
              <a:t>Образец: Машина </a:t>
            </a:r>
            <a:r>
              <a:rPr lang="ru-RU" b="1" i="1" dirty="0"/>
              <a:t>ехала</a:t>
            </a:r>
            <a:r>
              <a:rPr lang="ru-RU" dirty="0"/>
              <a:t> от Самарканда до Джизака </a:t>
            </a:r>
            <a:r>
              <a:rPr lang="ru-RU" b="1" i="1" dirty="0"/>
              <a:t>один час</a:t>
            </a:r>
            <a:r>
              <a:rPr lang="ru-RU" dirty="0"/>
              <a:t>. Машина </a:t>
            </a:r>
            <a:r>
              <a:rPr lang="ru-RU" b="1" i="1" dirty="0"/>
              <a:t>приехала</a:t>
            </a:r>
            <a:r>
              <a:rPr lang="ru-RU" dirty="0"/>
              <a:t> из Самарканда </a:t>
            </a:r>
            <a:r>
              <a:rPr lang="ru-RU" b="1" i="1" dirty="0"/>
              <a:t>в час ночи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408270"/>
              </p:ext>
            </p:extLst>
          </p:nvPr>
        </p:nvGraphicFramePr>
        <p:xfrm>
          <a:off x="300754" y="1546225"/>
          <a:ext cx="5249147" cy="1219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044">
                  <a:extLst>
                    <a:ext uri="{9D8B030D-6E8A-4147-A177-3AD203B41FA5}">
                      <a16:colId xmlns:a16="http://schemas.microsoft.com/office/drawing/2014/main" val="186761559"/>
                    </a:ext>
                  </a:extLst>
                </a:gridCol>
                <a:gridCol w="914044">
                  <a:extLst>
                    <a:ext uri="{9D8B030D-6E8A-4147-A177-3AD203B41FA5}">
                      <a16:colId xmlns:a16="http://schemas.microsoft.com/office/drawing/2014/main" val="2533666282"/>
                    </a:ext>
                  </a:extLst>
                </a:gridCol>
                <a:gridCol w="1473795">
                  <a:extLst>
                    <a:ext uri="{9D8B030D-6E8A-4147-A177-3AD203B41FA5}">
                      <a16:colId xmlns:a16="http://schemas.microsoft.com/office/drawing/2014/main" val="2944189061"/>
                    </a:ext>
                  </a:extLst>
                </a:gridCol>
                <a:gridCol w="895709">
                  <a:extLst>
                    <a:ext uri="{9D8B030D-6E8A-4147-A177-3AD203B41FA5}">
                      <a16:colId xmlns:a16="http://schemas.microsoft.com/office/drawing/2014/main" val="711254319"/>
                    </a:ext>
                  </a:extLst>
                </a:gridCol>
                <a:gridCol w="1051555">
                  <a:extLst>
                    <a:ext uri="{9D8B030D-6E8A-4147-A177-3AD203B41FA5}">
                      <a16:colId xmlns:a16="http://schemas.microsoft.com/office/drawing/2014/main" val="1091317034"/>
                    </a:ext>
                  </a:extLst>
                </a:gridCol>
              </a:tblGrid>
              <a:tr h="48768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автобус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такси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маршрутка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самолёт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3" marR="54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ехать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лететь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3" marR="5474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 Сеула до Ташкента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 Хивы до Ургенча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 Янгиера до Хаваста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 Чиланзара до школы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3" marR="5474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 Сеула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 Хивы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 Янгиера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 Чиланзара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3" marR="5474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 часов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8 часов утра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часа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2 часа дня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3" marR="54743" marT="0" marB="0"/>
                </a:tc>
                <a:extLst>
                  <a:ext uri="{0D108BD9-81ED-4DB2-BD59-A6C34878D82A}">
                    <a16:rowId xmlns:a16="http://schemas.microsoft.com/office/drawing/2014/main" val="330930389"/>
                  </a:ext>
                </a:extLst>
              </a:tr>
              <a:tr h="731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приехать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прилететь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3" marR="5474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74647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5925" y="1223963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102424"/>
            <a:ext cx="4715747" cy="315471"/>
          </a:xfrm>
        </p:spPr>
        <p:txBody>
          <a:bodyPr/>
          <a:lstStyle/>
          <a:p>
            <a:r>
              <a:rPr lang="ru-RU" dirty="0" smtClean="0"/>
              <a:t>Выполните самостоятельно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008553"/>
              </p:ext>
            </p:extLst>
          </p:nvPr>
        </p:nvGraphicFramePr>
        <p:xfrm>
          <a:off x="596900" y="1155618"/>
          <a:ext cx="4572000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59597294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165218483"/>
                    </a:ext>
                  </a:extLst>
                </a:gridCol>
              </a:tblGrid>
              <a:tr h="19146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Тойота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Мерседес-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Бенц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Фиат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Форд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Рено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Вольво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33" marR="593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Германия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Италия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Франция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Швеция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Япония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333" marR="59333" marT="0" marB="0"/>
                </a:tc>
                <a:extLst>
                  <a:ext uri="{0D108BD9-81ED-4DB2-BD59-A6C34878D82A}">
                    <a16:rowId xmlns:a16="http://schemas.microsoft.com/office/drawing/2014/main" val="420089233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1" y="509287"/>
            <a:ext cx="52491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Рассмотрите внимательно таблицу. Расскажите, откуда эти марки автомобилей?</a:t>
            </a: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Образец: Автомобиль марки «Тойота» родом из Японии.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2" descr="Chevrolet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Chevrolet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" y="601909"/>
            <a:ext cx="1316813" cy="74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Автомобильная марка Daewoo прекращает существование :: Auto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603686"/>
            <a:ext cx="1066048" cy="63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Ravon «Равон» / Автомобили / Производители техники - Официальный сайт,  страна, производител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Ravon «Равон» / Автомобили / Производители техники - Официальный сайт,  страна, производитель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75" y="377462"/>
            <a:ext cx="1092076" cy="109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Что означает эмблема марки Renault 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2155825"/>
            <a:ext cx="746246" cy="7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Значки марок автомобилей - список популярных марок + фото и виде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48" y="1342616"/>
            <a:ext cx="2386400" cy="166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ᐈ Бмв значок, фото эмблема bmw | скачать на Depositphotos®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48" y="1313750"/>
            <a:ext cx="830601" cy="83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Логотип Volvo: значение эмблемы Вольво, история, информация | Автолого.рф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64" y="2367251"/>
            <a:ext cx="1062183" cy="59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Значение эмблемы Toyota — Toyota Corolla, 1.6 л., 2007 года на DRIVE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0" y="1372347"/>
            <a:ext cx="681130" cy="6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4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102424"/>
            <a:ext cx="4868147" cy="315471"/>
          </a:xfrm>
        </p:spPr>
        <p:txBody>
          <a:bodyPr/>
          <a:lstStyle/>
          <a:p>
            <a:pPr algn="ctr"/>
            <a:r>
              <a:rPr lang="ru-RU" dirty="0" smtClean="0"/>
              <a:t>Учим пословицы</a:t>
            </a:r>
            <a:endParaRPr lang="ru-RU" dirty="0"/>
          </a:p>
        </p:txBody>
      </p:sp>
      <p:pic>
        <p:nvPicPr>
          <p:cNvPr id="5" name="Рисунок 4" descr="C:\Users\Маманя\AppData\Local\Microsoft\Windows\Temporary Internet Files\Content.Word\img890.jpg"/>
          <p:cNvPicPr/>
          <p:nvPr/>
        </p:nvPicPr>
        <p:blipFill>
          <a:blip r:embed="rId2" cstate="print"/>
          <a:srcRect l="3658"/>
          <a:stretch>
            <a:fillRect/>
          </a:stretch>
        </p:blipFill>
        <p:spPr bwMode="auto">
          <a:xfrm>
            <a:off x="292100" y="1178805"/>
            <a:ext cx="1314450" cy="1250315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730756" y="1008063"/>
            <a:ext cx="2362200" cy="14310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1730757" y="1153532"/>
            <a:ext cx="2442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/>
              <a:t>Прочитать </a:t>
            </a:r>
          </a:p>
          <a:p>
            <a:pPr algn="ctr"/>
            <a:r>
              <a:rPr lang="ru-RU" sz="2000" dirty="0" smtClean="0"/>
              <a:t>от доски до доски,</a:t>
            </a:r>
          </a:p>
          <a:p>
            <a:pPr algn="ctr"/>
            <a:r>
              <a:rPr lang="ru-RU" sz="2000" dirty="0" smtClean="0"/>
              <a:t>от корки до корки</a:t>
            </a:r>
            <a:endParaRPr lang="ru-RU" sz="2000" dirty="0"/>
          </a:p>
        </p:txBody>
      </p:sp>
      <p:pic>
        <p:nvPicPr>
          <p:cNvPr id="10" name="Рисунок 9" descr="C:\Users\Маманя\AppData\Local\Microsoft\Windows\Temporary Internet Files\Content.Word\img8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6174" y="1067970"/>
            <a:ext cx="1285240" cy="1311275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77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Сегодня на уроке 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6"/>
            <a:ext cx="5410200" cy="2462213"/>
          </a:xfrm>
        </p:spPr>
        <p:txBody>
          <a:bodyPr/>
          <a:lstStyle/>
          <a:p>
            <a:r>
              <a:rPr lang="ru-RU" sz="2000" dirty="0" smtClean="0"/>
              <a:t>Научились спрашивать на вопросы «Откуда?» и «Куда?»</a:t>
            </a:r>
            <a:endParaRPr lang="ru-RU" sz="2000" dirty="0"/>
          </a:p>
          <a:p>
            <a:r>
              <a:rPr lang="ru-RU" sz="2000" dirty="0" smtClean="0"/>
              <a:t>Узнали какие предлоги нам помогут при ответах.</a:t>
            </a:r>
          </a:p>
          <a:p>
            <a:r>
              <a:rPr lang="ru-RU" sz="2000" dirty="0" smtClean="0"/>
              <a:t>В каком падеже  должны стоять имена существительные?</a:t>
            </a:r>
          </a:p>
          <a:p>
            <a:r>
              <a:rPr lang="ru-RU" sz="2000" dirty="0" smtClean="0"/>
              <a:t>Какие окончания в </a:t>
            </a:r>
            <a:r>
              <a:rPr lang="ru-RU" sz="2000" dirty="0" err="1" smtClean="0"/>
              <a:t>м.р</a:t>
            </a:r>
            <a:r>
              <a:rPr lang="ru-RU" sz="2000" dirty="0" smtClean="0"/>
              <a:t>. и </a:t>
            </a:r>
            <a:r>
              <a:rPr lang="ru-RU" sz="2000" dirty="0" err="1" smtClean="0"/>
              <a:t>ж.р</a:t>
            </a:r>
            <a:r>
              <a:rPr lang="ru-RU" sz="2000" dirty="0" smtClean="0"/>
              <a:t>. в </a:t>
            </a:r>
            <a:r>
              <a:rPr lang="ru-RU" sz="2000" dirty="0" err="1" smtClean="0"/>
              <a:t>Р.п</a:t>
            </a:r>
            <a:r>
              <a:rPr lang="ru-RU" sz="2000" dirty="0" smtClean="0"/>
              <a:t>.?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640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krot.info/uploads/posts/2020-01/1580317146_46-p-foni-na-temu-shkoli-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" y="0"/>
            <a:ext cx="5765799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403225"/>
            <a:ext cx="4800599" cy="630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Задание для самостоятельного выполнения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7901" y="1012824"/>
            <a:ext cx="3116758" cy="1231106"/>
          </a:xfrm>
        </p:spPr>
        <p:txBody>
          <a:bodyPr/>
          <a:lstStyle/>
          <a:p>
            <a:pPr algn="ctr"/>
            <a:r>
              <a:rPr lang="ru-RU" sz="1600" dirty="0" smtClean="0"/>
              <a:t>Выполнить упражнение  8 </a:t>
            </a:r>
          </a:p>
          <a:p>
            <a:pPr algn="ctr"/>
            <a:r>
              <a:rPr lang="ru-RU" sz="1600" dirty="0" smtClean="0"/>
              <a:t>стр. 49</a:t>
            </a:r>
          </a:p>
          <a:p>
            <a:pPr algn="ctr"/>
            <a:r>
              <a:rPr lang="ru-RU" sz="1600" dirty="0" smtClean="0"/>
              <a:t> Прочитать рубрику «С русским языком вокруг света».</a:t>
            </a:r>
          </a:p>
          <a:p>
            <a:pPr algn="ctr"/>
            <a:r>
              <a:rPr lang="ru-RU" sz="1600" dirty="0" smtClean="0"/>
              <a:t>Выучить пословицы.</a:t>
            </a:r>
          </a:p>
        </p:txBody>
      </p:sp>
      <p:pic>
        <p:nvPicPr>
          <p:cNvPr id="7170" name="Picture 2" descr="Изображения Учитель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15841" r="13253" b="15842"/>
          <a:stretch/>
        </p:blipFill>
        <p:spPr bwMode="auto">
          <a:xfrm>
            <a:off x="4370901" y="2003425"/>
            <a:ext cx="1400157" cy="109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20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313" y="102424"/>
            <a:ext cx="4847734" cy="315471"/>
          </a:xfrm>
        </p:spPr>
        <p:txBody>
          <a:bodyPr/>
          <a:lstStyle/>
          <a:p>
            <a:pPr algn="ctr"/>
            <a:r>
              <a:rPr lang="ru-RU" dirty="0" smtClean="0"/>
              <a:t>Речевая разминка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06500" y="555625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Животные (кто?)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567427"/>
              </p:ext>
            </p:extLst>
          </p:nvPr>
        </p:nvGraphicFramePr>
        <p:xfrm>
          <a:off x="139701" y="784224"/>
          <a:ext cx="5486399" cy="212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498">
                  <a:extLst>
                    <a:ext uri="{9D8B030D-6E8A-4147-A177-3AD203B41FA5}">
                      <a16:colId xmlns:a16="http://schemas.microsoft.com/office/drawing/2014/main" val="2759727971"/>
                    </a:ext>
                  </a:extLst>
                </a:gridCol>
                <a:gridCol w="2287666">
                  <a:extLst>
                    <a:ext uri="{9D8B030D-6E8A-4147-A177-3AD203B41FA5}">
                      <a16:colId xmlns:a16="http://schemas.microsoft.com/office/drawing/2014/main" val="1380354093"/>
                    </a:ext>
                  </a:extLst>
                </a:gridCol>
                <a:gridCol w="2413235">
                  <a:extLst>
                    <a:ext uri="{9D8B030D-6E8A-4147-A177-3AD203B41FA5}">
                      <a16:colId xmlns:a16="http://schemas.microsoft.com/office/drawing/2014/main" val="3328676253"/>
                    </a:ext>
                  </a:extLst>
                </a:gridCol>
              </a:tblGrid>
              <a:tr h="69192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Единственное число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Множественное число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66229"/>
                  </a:ext>
                </a:extLst>
              </a:tr>
              <a:tr h="3953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1л.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 по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крич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 по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ём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крич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</a:t>
                      </a:r>
                      <a:endParaRPr lang="ru-RU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202131"/>
                  </a:ext>
                </a:extLst>
              </a:tr>
              <a:tr h="3953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2л.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 по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ёшь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крич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ишь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 по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ёте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крич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835862"/>
                  </a:ext>
                </a:extLst>
              </a:tr>
              <a:tr h="3953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3л.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 (она)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ёт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крич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</a:t>
                      </a:r>
                      <a:endParaRPr lang="ru-RU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Они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ют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крич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</a:t>
                      </a:r>
                      <a:endParaRPr lang="ru-RU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211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562600" cy="738664"/>
          </a:xfrm>
        </p:spPr>
        <p:txBody>
          <a:bodyPr/>
          <a:lstStyle/>
          <a:p>
            <a:r>
              <a:rPr lang="en-US" sz="1600" dirty="0" err="1" smtClean="0"/>
              <a:t>Taxminiy</a:t>
            </a:r>
            <a:r>
              <a:rPr lang="en-US" sz="1600" dirty="0"/>
              <a:t>, </a:t>
            </a:r>
            <a:r>
              <a:rPr lang="en-US" sz="1600" dirty="0" err="1"/>
              <a:t>imkoni</a:t>
            </a:r>
            <a:r>
              <a:rPr lang="en-US" sz="1600" dirty="0"/>
              <a:t> </a:t>
            </a:r>
            <a:r>
              <a:rPr lang="en-US" sz="1600" dirty="0" err="1" smtClean="0"/>
              <a:t>bo</a:t>
            </a:r>
            <a:r>
              <a:rPr lang="uz-Latn-UZ" sz="1600" dirty="0" smtClean="0"/>
              <a:t>‘</a:t>
            </a:r>
            <a:r>
              <a:rPr lang="en-US" sz="1600" dirty="0" err="1" smtClean="0"/>
              <a:t>lgan</a:t>
            </a:r>
            <a:r>
              <a:rPr lang="en-US" sz="1600" dirty="0" smtClean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istalgan</a:t>
            </a:r>
            <a:r>
              <a:rPr lang="en-US" sz="1600" dirty="0"/>
              <a:t> </a:t>
            </a:r>
            <a:r>
              <a:rPr lang="en-US" sz="1600" dirty="0" err="1"/>
              <a:t>harakatni</a:t>
            </a:r>
            <a:r>
              <a:rPr lang="en-US" sz="1600" dirty="0"/>
              <a:t> </a:t>
            </a:r>
            <a:r>
              <a:rPr lang="en-US" sz="1600" dirty="0" err="1" smtClean="0"/>
              <a:t>i</a:t>
            </a:r>
            <a:r>
              <a:rPr lang="uz-Latn-UZ" sz="1600" dirty="0" smtClean="0"/>
              <a:t>f</a:t>
            </a:r>
            <a:r>
              <a:rPr lang="en-US" sz="1600" dirty="0" err="1" smtClean="0"/>
              <a:t>odalash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631825"/>
            <a:ext cx="5257800" cy="923330"/>
          </a:xfrm>
        </p:spPr>
        <p:txBody>
          <a:bodyPr/>
          <a:lstStyle/>
          <a:p>
            <a:r>
              <a:rPr lang="uz-Latn-UZ" sz="2000" dirty="0" smtClean="0"/>
              <a:t>Shart mayli – </a:t>
            </a:r>
            <a:r>
              <a:rPr lang="ru-RU" sz="2000" dirty="0" smtClean="0"/>
              <a:t>условное или сослагательное наклонение.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</a:t>
            </a:r>
            <a:r>
              <a:rPr lang="ru-RU" sz="2000" b="1" dirty="0" smtClean="0"/>
              <a:t>Наклонения глагола</a:t>
            </a:r>
            <a:endParaRPr lang="ru-RU" sz="20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01899" y="1555155"/>
            <a:ext cx="914401" cy="4278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501899" y="1555155"/>
            <a:ext cx="1" cy="600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666240" y="1555155"/>
            <a:ext cx="835659" cy="4278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100" y="1911161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Изъявительное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пишет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7500" y="222035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Повелительное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пиши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2500" y="1927225"/>
            <a:ext cx="175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Условное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писал бы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7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82834"/>
              </p:ext>
            </p:extLst>
          </p:nvPr>
        </p:nvGraphicFramePr>
        <p:xfrm>
          <a:off x="215899" y="1254127"/>
          <a:ext cx="5410199" cy="1816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2602">
                  <a:extLst>
                    <a:ext uri="{9D8B030D-6E8A-4147-A177-3AD203B41FA5}">
                      <a16:colId xmlns:a16="http://schemas.microsoft.com/office/drawing/2014/main" val="3995124047"/>
                    </a:ext>
                  </a:extLst>
                </a:gridCol>
                <a:gridCol w="1665850">
                  <a:extLst>
                    <a:ext uri="{9D8B030D-6E8A-4147-A177-3AD203B41FA5}">
                      <a16:colId xmlns:a16="http://schemas.microsoft.com/office/drawing/2014/main" val="570875078"/>
                    </a:ext>
                  </a:extLst>
                </a:gridCol>
                <a:gridCol w="1138454">
                  <a:extLst>
                    <a:ext uri="{9D8B030D-6E8A-4147-A177-3AD203B41FA5}">
                      <a16:colId xmlns:a16="http://schemas.microsoft.com/office/drawing/2014/main" val="2639030957"/>
                    </a:ext>
                  </a:extLst>
                </a:gridCol>
                <a:gridCol w="1743293">
                  <a:extLst>
                    <a:ext uri="{9D8B030D-6E8A-4147-A177-3AD203B41FA5}">
                      <a16:colId xmlns:a16="http://schemas.microsoft.com/office/drawing/2014/main" val="3816015530"/>
                    </a:ext>
                  </a:extLst>
                </a:gridCol>
              </a:tblGrid>
              <a:tr h="301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35455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кому?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675" marR="556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35455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хочется делать?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675" marR="556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35455" algn="l"/>
                        </a:tabLs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когда?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675" marR="556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35455" algn="l"/>
                        </a:tabLs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надо делать?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675" marR="55675" marT="0" marB="0"/>
                </a:tc>
                <a:extLst>
                  <a:ext uri="{0D108BD9-81ED-4DB2-BD59-A6C34878D82A}">
                    <a16:rowId xmlns:a16="http://schemas.microsoft.com/office/drawing/2014/main" val="3448219985"/>
                  </a:ext>
                </a:extLst>
              </a:tr>
              <a:tr h="15147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35455" algn="l"/>
                        </a:tabLst>
                      </a:pP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Мастура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35455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Рустам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35455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Ребята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35455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35455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675" marR="556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35455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покататься на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скейте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35455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прочитать книгу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35455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пойти в театр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35455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посмотреть кинофильм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35455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поиграть в шахматы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675" marR="556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сегодня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сейчас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завтра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вечером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35455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утром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675" marR="556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35455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решить задачу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35455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вымыть посуду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35455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убрать в доме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35455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почистить обувь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35455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пойти в магазин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675" marR="55675" marT="0" marB="0"/>
                </a:tc>
                <a:extLst>
                  <a:ext uri="{0D108BD9-81ED-4DB2-BD59-A6C34878D82A}">
                    <a16:rowId xmlns:a16="http://schemas.microsoft.com/office/drawing/2014/main" val="261244443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512846"/>
            <a:ext cx="50584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5138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Расскажите по таблице, что бы сделали ребята, но не сделают. </a:t>
            </a: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5138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Образец: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Джамшид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погулять бы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вечером в парке, но 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ему надо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готовить уроки.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7</a:t>
            </a:r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0" y="729515"/>
            <a:ext cx="5410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5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rtl="0"/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Мастуре</a:t>
            </a:r>
            <a:r>
              <a:rPr kumimoji="0" lang="ru-RU" alt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бы сегодня покататься на </a:t>
            </a:r>
            <a:r>
              <a:rPr kumimoji="0" lang="ru-RU" alt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скейте</a:t>
            </a:r>
            <a:r>
              <a:rPr kumimoji="0" lang="ru-RU" alt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но ей надо вымыть посуду.  Рустаму бы прочитать книгу сейчас, но он должен </a:t>
            </a:r>
            <a:r>
              <a:rPr lang="ru-RU" altLang="ru-RU" sz="1800" dirty="0" smtClean="0"/>
              <a:t>решить задачу. Ребятам бы пойти  в театр, но им надо </a:t>
            </a:r>
            <a:r>
              <a:rPr lang="ru-RU" altLang="ru-RU" sz="1800" dirty="0"/>
              <a:t>убрать в </a:t>
            </a:r>
            <a:r>
              <a:rPr lang="ru-RU" altLang="ru-RU" sz="1800" dirty="0" smtClean="0"/>
              <a:t>доме. Нам бы посмотреть кино вечером, но надо почистить обувь. </a:t>
            </a:r>
            <a:r>
              <a:rPr lang="ru-RU" altLang="ru-RU" sz="1800" dirty="0"/>
              <a:t>Т</a:t>
            </a:r>
            <a:r>
              <a:rPr lang="ru-RU" altLang="ru-RU" sz="1800" dirty="0" smtClean="0"/>
              <a:t>ебе бы поиграть в шахматы утром, но надо пойти в магазин.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0942"/>
          </a:xfrm>
        </p:spPr>
        <p:txBody>
          <a:bodyPr/>
          <a:lstStyle/>
          <a:p>
            <a:pPr algn="ctr"/>
            <a:r>
              <a:rPr lang="ru-RU" dirty="0"/>
              <a:t>Интервью Анвара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299" y="631826"/>
            <a:ext cx="2641837" cy="1661993"/>
          </a:xfrm>
        </p:spPr>
        <p:txBody>
          <a:bodyPr/>
          <a:lstStyle/>
          <a:p>
            <a:r>
              <a:rPr lang="ru-RU" sz="1400" dirty="0"/>
              <a:t>- </a:t>
            </a:r>
            <a:r>
              <a:rPr lang="ru-RU" sz="1400" b="1" i="1" dirty="0"/>
              <a:t>Откуда и куда</a:t>
            </a:r>
            <a:r>
              <a:rPr lang="ru-RU" sz="1400" dirty="0"/>
              <a:t> ведёт эта дорога?</a:t>
            </a:r>
          </a:p>
          <a:p>
            <a:r>
              <a:rPr lang="ru-RU" sz="1400" dirty="0"/>
              <a:t>- Новый мост поможет быстро доехать </a:t>
            </a:r>
            <a:r>
              <a:rPr lang="ru-RU" sz="1400" b="1" i="1" dirty="0"/>
              <a:t>от станции</a:t>
            </a:r>
            <a:r>
              <a:rPr lang="ru-RU" sz="1400" dirty="0"/>
              <a:t> метро «</a:t>
            </a:r>
            <a:r>
              <a:rPr lang="ru-RU" sz="1400" dirty="0" err="1"/>
              <a:t>Тинчлик</a:t>
            </a:r>
            <a:r>
              <a:rPr lang="ru-RU" sz="1400" dirty="0"/>
              <a:t>» </a:t>
            </a:r>
            <a:r>
              <a:rPr lang="ru-RU" sz="1400" b="1" i="1" dirty="0"/>
              <a:t>до улицы</a:t>
            </a:r>
            <a:r>
              <a:rPr lang="ru-RU" sz="1400" dirty="0"/>
              <a:t> Мукими.</a:t>
            </a:r>
          </a:p>
          <a:p>
            <a:r>
              <a:rPr lang="ru-RU" sz="1400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8299" y="1774825"/>
            <a:ext cx="50967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сказать, откуда и куда двигается предмет, нужны существительные в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родительном падеже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предлогами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из, от, до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На улице Бунёдкор города Ташкента открылся новый мос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91" y="631826"/>
            <a:ext cx="2057400" cy="119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8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Родительный падеж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0700" y="741234"/>
            <a:ext cx="4829821" cy="19479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2300799" y="836607"/>
            <a:ext cx="15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вокзал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метро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улиц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станци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1130301" y="1408111"/>
            <a:ext cx="94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/>
              <a:t>от</a:t>
            </a:r>
            <a:endParaRPr lang="ru-RU" sz="2400" b="1" i="1" dirty="0"/>
          </a:p>
        </p:txBody>
      </p:sp>
      <p:sp>
        <p:nvSpPr>
          <p:cNvPr id="7" name="TextBox 13"/>
          <p:cNvSpPr txBox="1"/>
          <p:nvPr/>
        </p:nvSpPr>
        <p:spPr>
          <a:xfrm>
            <a:off x="4023489" y="1336673"/>
            <a:ext cx="91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/>
              <a:t>  до</a:t>
            </a:r>
            <a:endParaRPr lang="ru-RU" sz="2400" b="1" i="1" dirty="0"/>
          </a:p>
        </p:txBody>
      </p:sp>
      <p:cxnSp>
        <p:nvCxnSpPr>
          <p:cNvPr id="8" name="Прямая соединительная линия 7"/>
          <p:cNvCxnSpPr>
            <a:stCxn id="6" idx="3"/>
          </p:cNvCxnSpPr>
          <p:nvPr/>
        </p:nvCxnSpPr>
        <p:spPr>
          <a:xfrm flipV="1">
            <a:off x="2078769" y="1193800"/>
            <a:ext cx="293468" cy="445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6" idx="3"/>
          </p:cNvCxnSpPr>
          <p:nvPr/>
        </p:nvCxnSpPr>
        <p:spPr>
          <a:xfrm>
            <a:off x="2078769" y="1638944"/>
            <a:ext cx="268346" cy="4835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621129" y="1193799"/>
            <a:ext cx="285752" cy="4046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636836" y="1598405"/>
            <a:ext cx="271780" cy="4468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752" y="708025"/>
            <a:ext cx="5096748" cy="1981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520700" y="936625"/>
            <a:ext cx="2532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был?</a:t>
            </a: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Ташкент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праздник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друг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2806700" y="936625"/>
            <a:ext cx="2705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Откуда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приехал?</a:t>
            </a: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из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Ташкент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праздник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от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друг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1099</Words>
  <Application>Microsoft Office PowerPoint</Application>
  <PresentationFormat>Произвольный</PresentationFormat>
  <Paragraphs>199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Roboto</vt:lpstr>
      <vt:lpstr>Times New Roman</vt:lpstr>
      <vt:lpstr>Office Theme</vt:lpstr>
      <vt:lpstr> Русский язык</vt:lpstr>
      <vt:lpstr>Сегодня на уроке мы </vt:lpstr>
      <vt:lpstr>Речевая разминка</vt:lpstr>
      <vt:lpstr>Taxminiy, imkoni bo‘lgan va istalgan harakatni ifodalash </vt:lpstr>
      <vt:lpstr>Упражнение 7</vt:lpstr>
      <vt:lpstr>Упражнение 7</vt:lpstr>
      <vt:lpstr>Интервью Анвара  </vt:lpstr>
      <vt:lpstr>Родительный падеж</vt:lpstr>
      <vt:lpstr>Презентация PowerPoint</vt:lpstr>
      <vt:lpstr>Упражнение 1</vt:lpstr>
      <vt:lpstr>Упражнение 1</vt:lpstr>
      <vt:lpstr>   От Москвы до Лондона или из Москвы в Лондон  </vt:lpstr>
      <vt:lpstr>От Милана до Парижа</vt:lpstr>
      <vt:lpstr>От Вашингтона до Нью-Йорка</vt:lpstr>
      <vt:lpstr>Упражнение 2</vt:lpstr>
      <vt:lpstr>Как вежливо спросить?</vt:lpstr>
      <vt:lpstr>Упражнение 3</vt:lpstr>
      <vt:lpstr>Упражнение 3</vt:lpstr>
      <vt:lpstr>Упражнение 4</vt:lpstr>
      <vt:lpstr>Проверьте!</vt:lpstr>
      <vt:lpstr>Упражнение 5</vt:lpstr>
      <vt:lpstr>Упражнение 5</vt:lpstr>
      <vt:lpstr>Упражнение 6</vt:lpstr>
      <vt:lpstr>Выполните самостоятельно</vt:lpstr>
      <vt:lpstr>Презентация PowerPoint</vt:lpstr>
      <vt:lpstr>Учим пословицы</vt:lpstr>
      <vt:lpstr>Сегодня на уроке мы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51</cp:revision>
  <dcterms:created xsi:type="dcterms:W3CDTF">2020-04-13T08:06:06Z</dcterms:created>
  <dcterms:modified xsi:type="dcterms:W3CDTF">2020-10-24T13:16:32Z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