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0" r:id="rId5"/>
    <p:sldId id="277" r:id="rId6"/>
    <p:sldId id="294" r:id="rId7"/>
    <p:sldId id="295" r:id="rId8"/>
    <p:sldId id="298" r:id="rId9"/>
    <p:sldId id="301" r:id="rId10"/>
    <p:sldId id="311" r:id="rId11"/>
    <p:sldId id="312" r:id="rId12"/>
    <p:sldId id="291" r:id="rId13"/>
    <p:sldId id="308" r:id="rId14"/>
    <p:sldId id="309" r:id="rId15"/>
    <p:sldId id="310" r:id="rId16"/>
    <p:sldId id="302" r:id="rId17"/>
    <p:sldId id="313" r:id="rId18"/>
    <p:sldId id="314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6" y="-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8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2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A5E0-ED0A-4F9D-929A-E2474D031E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7" y="480435"/>
            <a:ext cx="7451913" cy="1136983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5420" y="2945219"/>
            <a:ext cx="6142443" cy="2245806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spcBef>
                <a:spcPts val="232"/>
              </a:spcBef>
            </a:pPr>
            <a:r>
              <a:rPr sz="4000" b="1" spc="-42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99" spc="-4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3699" spc="-42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i="1" spc="-42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b="1" i="1" spc="-42" dirty="0" smtClean="0">
                <a:solidFill>
                  <a:srgbClr val="2365C7"/>
                </a:solidFill>
                <a:latin typeface="Arial"/>
                <a:cs typeface="Arial"/>
              </a:rPr>
              <a:t>Как сравнить предметы по качеству? Урок 2.</a:t>
            </a:r>
            <a:endParaRPr sz="11500" b="1"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263" y="2945220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80" y="610824"/>
            <a:ext cx="987765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pic>
        <p:nvPicPr>
          <p:cNvPr id="28" name="Picture 2" descr="Милый маленький малыш мальчик путать с вопросительным знаком | Премиум 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8" y="2377525"/>
            <a:ext cx="3507207" cy="35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3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11" y="204537"/>
            <a:ext cx="11297651" cy="665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77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251123"/>
            <a:ext cx="11927305" cy="3394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875" y="3765885"/>
            <a:ext cx="939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Гренландия –крупнейший остров на планете.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875" y="4350661"/>
            <a:ext cx="750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Озеро Байкал глубочайшее в мире.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875" y="4935437"/>
            <a:ext cx="927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Каспийское море – величайшее озеро в мире.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875" y="5520212"/>
            <a:ext cx="859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 Нил длиннейшая на земле.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4875" y="5920320"/>
            <a:ext cx="9141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Ниагарский водопад красивейший в Америке.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85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D:\клипарт\images2.jpeg"/>
          <p:cNvPicPr/>
          <p:nvPr/>
        </p:nvPicPr>
        <p:blipFill>
          <a:blip r:embed="rId3" cstate="print"/>
          <a:srcRect l="12272" b="16853"/>
          <a:stretch>
            <a:fillRect/>
          </a:stretch>
        </p:blipFill>
        <p:spPr bwMode="auto">
          <a:xfrm>
            <a:off x="243237" y="312557"/>
            <a:ext cx="1235676" cy="1136822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03634" y="4732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075" y="1449379"/>
            <a:ext cx="10446704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Самое глубокое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(какое?) озеро планеты – Байкал. Длина озера равна расстоянию от Москвы до Петербурга. Вода в Байкале 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самая чистая и прозрачная (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какая?). Вокруг озера 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красивейшие (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какие?)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леса. Байкал – это десятая часть мирового запаса воды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85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D:\клипарт\images2.jpeg"/>
          <p:cNvPicPr/>
          <p:nvPr/>
        </p:nvPicPr>
        <p:blipFill>
          <a:blip r:embed="rId3" cstate="print"/>
          <a:srcRect l="12272" b="16853"/>
          <a:stretch>
            <a:fillRect/>
          </a:stretch>
        </p:blipFill>
        <p:spPr bwMode="auto">
          <a:xfrm>
            <a:off x="243237" y="312557"/>
            <a:ext cx="1235676" cy="1136822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03634" y="4732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075" y="1449379"/>
            <a:ext cx="10446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10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Расскажите, что самое большое ( маленькое, глубокое, длинное…) в мире (на Земле, на планете).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1075" y="3111372"/>
            <a:ext cx="10903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Образец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Тихий океан 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больш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океан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мире.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Нил – это река. Какая река? Эверест – это вершина. А какая вершина?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85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D:\клипарт\images2.jpeg"/>
          <p:cNvPicPr/>
          <p:nvPr/>
        </p:nvPicPr>
        <p:blipFill>
          <a:blip r:embed="rId3" cstate="print"/>
          <a:srcRect l="12272" b="16853"/>
          <a:stretch>
            <a:fillRect/>
          </a:stretch>
        </p:blipFill>
        <p:spPr bwMode="auto">
          <a:xfrm>
            <a:off x="243237" y="312557"/>
            <a:ext cx="1235676" cy="1136822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03634" y="4732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075" y="1449379"/>
            <a:ext cx="1044670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11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824" y="1919795"/>
            <a:ext cx="11110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Океан, море, озеро (большой). - Море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Океан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ый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Озеро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маленьк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Нил, Волга, Зарафшан (длинный). Эверест, Килиманджаро, Олимп (высокий). Рим, Лондон, Москва (старший). Река, ручей, лужа (глубокий). Дерево, куст, трава (высокий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237" y="4692380"/>
            <a:ext cx="11671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Зарафшан – длинная река. Волга длиннее Зарафшана. Самая длинная река Нил. 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238" y="5600610"/>
            <a:ext cx="11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Килиманджаро выше Олимпа. Олимп ниже Килиманджаро. Самая высокая гора Эверест.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85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D:\клипарт\images2.jpeg"/>
          <p:cNvPicPr/>
          <p:nvPr/>
        </p:nvPicPr>
        <p:blipFill>
          <a:blip r:embed="rId3" cstate="print"/>
          <a:srcRect l="12272" b="16853"/>
          <a:stretch>
            <a:fillRect/>
          </a:stretch>
        </p:blipFill>
        <p:spPr bwMode="auto">
          <a:xfrm>
            <a:off x="243237" y="312557"/>
            <a:ext cx="1235676" cy="1136822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03634" y="4732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075" y="1449379"/>
            <a:ext cx="1044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12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Вспомните, как нужно сравнивать предметы. Научитесь образовывать прилагательные в превосходной степени.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673" y="3821373"/>
            <a:ext cx="11714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Самый красивый- красивее всех, красивейший; новый- новее всех,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овейший; старый- старее всех, старейший; крупный- крупнее всех, крупнейший, длинный- длиннее всех, длиннейший.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Самый высокий- выше всех- высочайший, широкий- шире всех, широчайший, глубокий- глубже всех, глубочайший; крепкий- крепче всех, крепчайший; сладкий- слаще всех, сладчайший.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древн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ейш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ий                     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(где?)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Узбекистан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Самарканд -                                    город </a:t>
            </a:r>
          </a:p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древний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Узбекистана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Самарканд        древн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город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Узбекистан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               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Самаркан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Самарка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75607"/>
            <a:ext cx="108585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Учим пословицы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86200" y="2550695"/>
            <a:ext cx="4018707" cy="24183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3907402" y="3165808"/>
            <a:ext cx="39975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ото дня не легче.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длиннее день,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тем короче ночь.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 descr="D:\Маме\Учительская деятельность\школа\наглядность\лото пословицы\4942744_page8s.jpg"/>
          <p:cNvPicPr>
            <a:picLocks noGrp="1"/>
          </p:cNvPicPr>
          <p:nvPr>
            <p:ph idx="1"/>
          </p:nvPr>
        </p:nvPicPr>
        <p:blipFill>
          <a:blip r:embed="rId2"/>
          <a:srcRect l="36206" t="9425" r="36215" b="13793"/>
          <a:stretch>
            <a:fillRect/>
          </a:stretch>
        </p:blipFill>
        <p:spPr bwMode="auto">
          <a:xfrm>
            <a:off x="950495" y="2658979"/>
            <a:ext cx="2395288" cy="2210053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D:\Маме\Учительская деятельность\школа\наглядность\лото пословицы\4942745_page8ss.jpg"/>
          <p:cNvPicPr/>
          <p:nvPr/>
        </p:nvPicPr>
        <p:blipFill>
          <a:blip r:embed="rId3"/>
          <a:srcRect l="36206" t="7333" r="36215" b="14444"/>
          <a:stretch>
            <a:fillRect/>
          </a:stretch>
        </p:blipFill>
        <p:spPr bwMode="auto">
          <a:xfrm>
            <a:off x="8530389" y="2550695"/>
            <a:ext cx="2358189" cy="2318337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7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84" y="144379"/>
            <a:ext cx="10559716" cy="1546309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русским языком вокруг света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8" y="1395663"/>
            <a:ext cx="5895474" cy="4781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столице Австрии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интереснейшие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музеи, знаменитейшие театры и самые великолепные дворцы. Жизнь в Вене приятнее и безопаснее, чем во многих столицах, потому что жильё дешевле, транспорт быстрее, магазинов и поликлиник больше, а люди вежливее. А ещё в Вене самый популярный оркестр, самая знаменитая опера. Здесь можно услышать арии величайшего композитора всех времён Вольфганга Амадея Моцарта и лучшие мелодии короля вальсов Иоганна Штрауса.</a:t>
            </a:r>
          </a:p>
        </p:txBody>
      </p:sp>
      <p:pic>
        <p:nvPicPr>
          <p:cNvPr id="4" name="Рисунок 3" descr="Image resu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506" y="1606467"/>
            <a:ext cx="4580021" cy="4166101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5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39" y="978193"/>
            <a:ext cx="105094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упражнение 15 на странице 28.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Поработайте с картой Узбекистана.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Составьте предложения и запишите их в тетрадь.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7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7243" y="902368"/>
            <a:ext cx="707456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11" y="2129590"/>
            <a:ext cx="11217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Продолжим учиться сравнивать предметы по качеству.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Вспомним качественные прилагательные.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Выполним упражнения.</a:t>
            </a:r>
          </a:p>
        </p:txBody>
      </p:sp>
      <p:pic>
        <p:nvPicPr>
          <p:cNvPr id="7" name="Picture 2" descr="смайлик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77" y="3970934"/>
            <a:ext cx="3064312" cy="27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743" y="1846907"/>
            <a:ext cx="104386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Добрые слова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мягкого пирога. Человеческое слово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острее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стрелы. Маленькое дело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лучше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большого безделья. Своя рубашка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ближе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 телу. Правда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светлее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солнца . Две головы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мудрее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У соседей и цветы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красивее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Доброе сердце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красивого лица. Нет подушки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мягче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чем чистая совесть. После работы плов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вкуснее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Дождливое лето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хуже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осени.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095" y="372161"/>
            <a:ext cx="10027506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задания для самостоятельного выполнения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7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Разряды прилагательных (таблица с примерами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25853" r="2876" b="9046"/>
          <a:stretch/>
        </p:blipFill>
        <p:spPr bwMode="auto">
          <a:xfrm>
            <a:off x="312819" y="421105"/>
            <a:ext cx="11562348" cy="60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77052" y="3297969"/>
            <a:ext cx="14334449" cy="61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Самарканд. Древние святыни &gt; Блог Павла Аксенова &gt; 29 Пальм - Клуб  путешествий Павла Аксен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4" y="584803"/>
            <a:ext cx="4984588" cy="29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АМАРКАНД РАСШИРИТСЯ ВТРОЕ И СТАНЕТ ГОРОДОМ-МИЛЛИОННИКОМ » Новости туризма  Самаркан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4" y="709414"/>
            <a:ext cx="4984588" cy="48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Узбекистан. Хива - Статьи на 100 дор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13" y="709414"/>
            <a:ext cx="5404965" cy="49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06" y="1491917"/>
            <a:ext cx="3910264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Хива названа культурной столицей тюркского мира–2020 - Народное сло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9" y="760491"/>
            <a:ext cx="5187635" cy="52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рмида :: Самаркан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7" y="760491"/>
            <a:ext cx="5142367" cy="52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55" y="348918"/>
            <a:ext cx="11995545" cy="51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4" y="834972"/>
            <a:ext cx="1906689" cy="123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25" y="2071679"/>
            <a:ext cx="1738247" cy="105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32" y="3128211"/>
            <a:ext cx="2213809" cy="80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25" y="4184743"/>
            <a:ext cx="1906687" cy="96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15681" y="188641"/>
            <a:ext cx="57117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Чередование звуков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4835" y="1108393"/>
            <a:ext cx="8374574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Строгий – строже, дорогой  - дороже,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молодой - моложе, твёрдый - твёрже.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Яркий – ярче, лёгкий - легче, звонкий - звонче,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жаркий - жарче, богатый - богаче.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Простой – проще, чистый - чище, частый - чаще,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толстый - толще.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Тихий – тише, сухой - суше.</a:t>
            </a:r>
          </a:p>
          <a:p>
            <a:endParaRPr lang="ru-RU" sz="2400" dirty="0"/>
          </a:p>
        </p:txBody>
      </p:sp>
      <p:pic>
        <p:nvPicPr>
          <p:cNvPr id="10" name="Picture 7" descr="D:\Маме\Учительская деятельность\модератор\вопрос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9973" y="3981054"/>
            <a:ext cx="1944216" cy="1648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4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40832" y="2285992"/>
            <a:ext cx="9047747" cy="2574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посёлок </a:t>
            </a:r>
          </a:p>
          <a:p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               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больше, 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(что?) 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село  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деревня</a:t>
            </a:r>
          </a:p>
          <a:p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посёлк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больше    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(чего?)    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деревн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26" y="1960388"/>
            <a:ext cx="2662538" cy="27326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8951" y="1960388"/>
            <a:ext cx="2707237" cy="26696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:\Русский для спец 4 класс\фото рус 5 класс слабослыш\род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1463" y="4500570"/>
            <a:ext cx="1871397" cy="2357430"/>
          </a:xfrm>
          <a:prstGeom prst="rect">
            <a:avLst/>
          </a:prstGeom>
          <a:noFill/>
        </p:spPr>
      </p:pic>
      <p:pic>
        <p:nvPicPr>
          <p:cNvPr id="1026" name="Picture 2" descr="F:\Русский для спец 4 класс\фото рус 5 класс слабослыш\имени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1463" y="252663"/>
            <a:ext cx="1896795" cy="20674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67240" y="428605"/>
            <a:ext cx="597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сравнить предметы?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5803" y="1500174"/>
            <a:ext cx="554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… , чем  </a:t>
            </a:r>
            <a:r>
              <a:rPr lang="ru-RU" sz="2800" b="1" dirty="0">
                <a:solidFill>
                  <a:srgbClr val="00B050"/>
                </a:solidFill>
              </a:rPr>
              <a:t>кто</a:t>
            </a:r>
            <a:r>
              <a:rPr lang="ru-RU" sz="2800" dirty="0"/>
              <a:t>/</a:t>
            </a:r>
            <a:r>
              <a:rPr lang="ru-RU" sz="2800" b="1" dirty="0">
                <a:solidFill>
                  <a:srgbClr val="00B050"/>
                </a:solidFill>
              </a:rPr>
              <a:t>что</a:t>
            </a:r>
            <a:r>
              <a:rPr lang="ru-RU" sz="2400" dirty="0"/>
              <a:t> (именительный падеж)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0105" y="5011916"/>
            <a:ext cx="480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…    </a:t>
            </a:r>
            <a:r>
              <a:rPr lang="ru-RU" sz="2800" b="1" dirty="0">
                <a:solidFill>
                  <a:srgbClr val="00B050"/>
                </a:solidFill>
              </a:rPr>
              <a:t>чего</a:t>
            </a:r>
            <a:r>
              <a:rPr lang="ru-RU" sz="2400" dirty="0"/>
              <a:t> (родительный падеж)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3580" y="5686722"/>
            <a:ext cx="429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2800" dirty="0">
                <a:solidFill>
                  <a:srgbClr val="FF0000"/>
                </a:solidFill>
              </a:rPr>
              <a:t>а </a:t>
            </a:r>
            <a:r>
              <a:rPr lang="ru-RU" sz="2800" dirty="0"/>
              <a:t>/</a:t>
            </a:r>
            <a:r>
              <a:rPr lang="ru-RU" sz="2800" dirty="0">
                <a:solidFill>
                  <a:srgbClr val="FF0000"/>
                </a:solidFill>
              </a:rPr>
              <a:t> -я</a:t>
            </a:r>
          </a:p>
          <a:p>
            <a:r>
              <a:rPr lang="ru-RU" sz="2800" dirty="0">
                <a:solidFill>
                  <a:srgbClr val="FF0000"/>
                </a:solidFill>
              </a:rPr>
              <a:t>-</a:t>
            </a:r>
            <a:r>
              <a:rPr lang="ru-RU" sz="2800" dirty="0" err="1">
                <a:solidFill>
                  <a:srgbClr val="FF0000"/>
                </a:solidFill>
              </a:rPr>
              <a:t>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/</a:t>
            </a:r>
            <a:r>
              <a:rPr lang="ru-RU" sz="2800" dirty="0">
                <a:solidFill>
                  <a:srgbClr val="FF0000"/>
                </a:solidFill>
              </a:rPr>
              <a:t> -и</a:t>
            </a:r>
          </a:p>
        </p:txBody>
      </p:sp>
    </p:spTree>
    <p:extLst>
      <p:ext uri="{BB962C8B-B14F-4D97-AF65-F5344CB8AC3E}">
        <p14:creationId xmlns:p14="http://schemas.microsoft.com/office/powerpoint/2010/main" val="18956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657</Words>
  <Application>Microsoft Office PowerPoint</Application>
  <PresentationFormat>Широкоэкранный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 пословицы</vt:lpstr>
      <vt:lpstr>С русским языком вокруг света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WINDOWS 10</dc:creator>
  <cp:lastModifiedBy>Пользователь</cp:lastModifiedBy>
  <cp:revision>77</cp:revision>
  <dcterms:created xsi:type="dcterms:W3CDTF">2020-09-08T18:36:25Z</dcterms:created>
  <dcterms:modified xsi:type="dcterms:W3CDTF">2020-09-23T13:17:34Z</dcterms:modified>
</cp:coreProperties>
</file>